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0" r:id="rId3"/>
    <p:sldId id="259" r:id="rId4"/>
    <p:sldId id="261" r:id="rId5"/>
    <p:sldId id="262" r:id="rId6"/>
    <p:sldId id="265" r:id="rId7"/>
    <p:sldId id="263" r:id="rId8"/>
    <p:sldId id="264" r:id="rId9"/>
    <p:sldId id="266" r:id="rId10"/>
    <p:sldId id="267" r:id="rId11"/>
    <p:sldId id="268" r:id="rId12"/>
    <p:sldId id="269" r:id="rId13"/>
    <p:sldId id="271" r:id="rId14"/>
    <p:sldId id="270" r:id="rId15"/>
    <p:sldId id="272" r:id="rId16"/>
    <p:sldId id="273" r:id="rId17"/>
    <p:sldId id="274" r:id="rId18"/>
    <p:sldId id="276" r:id="rId19"/>
    <p:sldId id="275" r:id="rId20"/>
    <p:sldId id="257" r:id="rId21"/>
    <p:sldId id="258"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7" r:id="rId43"/>
    <p:sldId id="308" r:id="rId44"/>
    <p:sldId id="297" r:id="rId45"/>
    <p:sldId id="298" r:id="rId46"/>
    <p:sldId id="299" r:id="rId47"/>
    <p:sldId id="300" r:id="rId48"/>
    <p:sldId id="301" r:id="rId49"/>
    <p:sldId id="303" r:id="rId50"/>
    <p:sldId id="302" r:id="rId51"/>
    <p:sldId id="304" r:id="rId52"/>
    <p:sldId id="309" r:id="rId53"/>
    <p:sldId id="305" r:id="rId54"/>
    <p:sldId id="314" r:id="rId55"/>
    <p:sldId id="306" r:id="rId56"/>
    <p:sldId id="310" r:id="rId57"/>
    <p:sldId id="311" r:id="rId58"/>
    <p:sldId id="312" r:id="rId59"/>
    <p:sldId id="313"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25A902-25B6-4F60-9DB7-05C366613334}" type="datetimeFigureOut">
              <a:rPr lang="en-GB" smtClean="0"/>
              <a:t>10/05/2015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CA4EB1-858B-4B33-912E-726BFD778137}" type="slidenum">
              <a:rPr lang="en-GB" smtClean="0"/>
              <a:t>‹#›</a:t>
            </a:fld>
            <a:endParaRPr lang="en-GB"/>
          </a:p>
        </p:txBody>
      </p:sp>
    </p:spTree>
    <p:extLst>
      <p:ext uri="{BB962C8B-B14F-4D97-AF65-F5344CB8AC3E}">
        <p14:creationId xmlns:p14="http://schemas.microsoft.com/office/powerpoint/2010/main" val="257081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C93465-CC72-4C79-826F-6F11F4AFB600}" type="slidenum">
              <a:rPr lang="en-GB" smtClean="0"/>
              <a:t>32</a:t>
            </a:fld>
            <a:endParaRPr lang="en-GB"/>
          </a:p>
        </p:txBody>
      </p:sp>
    </p:spTree>
    <p:extLst>
      <p:ext uri="{BB962C8B-B14F-4D97-AF65-F5344CB8AC3E}">
        <p14:creationId xmlns:p14="http://schemas.microsoft.com/office/powerpoint/2010/main" val="6721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C93465-CC72-4C79-826F-6F11F4AFB600}" type="slidenum">
              <a:rPr lang="en-GB" smtClean="0"/>
              <a:t>33</a:t>
            </a:fld>
            <a:endParaRPr lang="en-GB"/>
          </a:p>
        </p:txBody>
      </p:sp>
    </p:spTree>
    <p:extLst>
      <p:ext uri="{BB962C8B-B14F-4D97-AF65-F5344CB8AC3E}">
        <p14:creationId xmlns:p14="http://schemas.microsoft.com/office/powerpoint/2010/main" val="137717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C93465-CC72-4C79-826F-6F11F4AFB600}" type="slidenum">
              <a:rPr lang="en-GB" smtClean="0"/>
              <a:t>34</a:t>
            </a:fld>
            <a:endParaRPr lang="en-GB"/>
          </a:p>
        </p:txBody>
      </p:sp>
    </p:spTree>
    <p:extLst>
      <p:ext uri="{BB962C8B-B14F-4D97-AF65-F5344CB8AC3E}">
        <p14:creationId xmlns:p14="http://schemas.microsoft.com/office/powerpoint/2010/main" val="168934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C93465-CC72-4C79-826F-6F11F4AFB600}" type="slidenum">
              <a:rPr lang="en-GB" smtClean="0"/>
              <a:t>35</a:t>
            </a:fld>
            <a:endParaRPr lang="en-GB"/>
          </a:p>
        </p:txBody>
      </p:sp>
    </p:spTree>
    <p:extLst>
      <p:ext uri="{BB962C8B-B14F-4D97-AF65-F5344CB8AC3E}">
        <p14:creationId xmlns:p14="http://schemas.microsoft.com/office/powerpoint/2010/main" val="42625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C93465-CC72-4C79-826F-6F11F4AFB600}" type="slidenum">
              <a:rPr lang="en-GB" smtClean="0"/>
              <a:t>36</a:t>
            </a:fld>
            <a:endParaRPr lang="en-GB"/>
          </a:p>
        </p:txBody>
      </p:sp>
    </p:spTree>
    <p:extLst>
      <p:ext uri="{BB962C8B-B14F-4D97-AF65-F5344CB8AC3E}">
        <p14:creationId xmlns:p14="http://schemas.microsoft.com/office/powerpoint/2010/main" val="237164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C93465-CC72-4C79-826F-6F11F4AFB600}" type="slidenum">
              <a:rPr lang="en-GB" smtClean="0"/>
              <a:t>37</a:t>
            </a:fld>
            <a:endParaRPr lang="en-GB"/>
          </a:p>
        </p:txBody>
      </p:sp>
    </p:spTree>
    <p:extLst>
      <p:ext uri="{BB962C8B-B14F-4D97-AF65-F5344CB8AC3E}">
        <p14:creationId xmlns:p14="http://schemas.microsoft.com/office/powerpoint/2010/main" val="42625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FCEA57-5352-420C-8AE0-243D7CFA0169}" type="datetimeFigureOut">
              <a:rPr lang="en-GB" smtClean="0"/>
              <a:t>10/05/2015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230406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FCEA57-5352-420C-8AE0-243D7CFA0169}" type="datetimeFigureOut">
              <a:rPr lang="en-GB" smtClean="0"/>
              <a:t>10/05/2015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54705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FCEA57-5352-420C-8AE0-243D7CFA0169}" type="datetimeFigureOut">
              <a:rPr lang="en-GB" smtClean="0"/>
              <a:t>10/05/2015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284912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FCEA57-5352-420C-8AE0-243D7CFA0169}" type="datetimeFigureOut">
              <a:rPr lang="en-GB" smtClean="0"/>
              <a:t>10/05/2015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164278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CEA57-5352-420C-8AE0-243D7CFA0169}" type="datetimeFigureOut">
              <a:rPr lang="en-GB" smtClean="0"/>
              <a:t>10/05/2015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235082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FCEA57-5352-420C-8AE0-243D7CFA0169}" type="datetimeFigureOut">
              <a:rPr lang="en-GB" smtClean="0"/>
              <a:t>10/05/2015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216768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FCEA57-5352-420C-8AE0-243D7CFA0169}" type="datetimeFigureOut">
              <a:rPr lang="en-GB" smtClean="0"/>
              <a:t>10/05/2015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173824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FCEA57-5352-420C-8AE0-243D7CFA0169}" type="datetimeFigureOut">
              <a:rPr lang="en-GB" smtClean="0"/>
              <a:t>10/05/2015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114450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CEA57-5352-420C-8AE0-243D7CFA0169}" type="datetimeFigureOut">
              <a:rPr lang="en-GB" smtClean="0"/>
              <a:t>10/05/2015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101007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CEA57-5352-420C-8AE0-243D7CFA0169}" type="datetimeFigureOut">
              <a:rPr lang="en-GB" smtClean="0"/>
              <a:t>10/05/2015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185572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CEA57-5352-420C-8AE0-243D7CFA0169}" type="datetimeFigureOut">
              <a:rPr lang="en-GB" smtClean="0"/>
              <a:t>10/05/2015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32A80-2674-4EB0-B996-C87C8910DB48}" type="slidenum">
              <a:rPr lang="en-GB" smtClean="0"/>
              <a:t>‹#›</a:t>
            </a:fld>
            <a:endParaRPr lang="en-GB"/>
          </a:p>
        </p:txBody>
      </p:sp>
    </p:spTree>
    <p:extLst>
      <p:ext uri="{BB962C8B-B14F-4D97-AF65-F5344CB8AC3E}">
        <p14:creationId xmlns:p14="http://schemas.microsoft.com/office/powerpoint/2010/main" val="269083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CEA57-5352-420C-8AE0-243D7CFA0169}" type="datetimeFigureOut">
              <a:rPr lang="en-GB" smtClean="0"/>
              <a:t>10/05/2015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2A80-2674-4EB0-B996-C87C8910DB48}" type="slidenum">
              <a:rPr lang="en-GB" smtClean="0"/>
              <a:t>‹#›</a:t>
            </a:fld>
            <a:endParaRPr lang="en-GB"/>
          </a:p>
        </p:txBody>
      </p:sp>
    </p:spTree>
    <p:extLst>
      <p:ext uri="{BB962C8B-B14F-4D97-AF65-F5344CB8AC3E}">
        <p14:creationId xmlns:p14="http://schemas.microsoft.com/office/powerpoint/2010/main" val="3704347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a:ln>
            <a:solidFill>
              <a:schemeClr val="accent1"/>
            </a:solidFill>
          </a:ln>
        </p:spPr>
        <p:txBody>
          <a:bodyPr>
            <a:normAutofit fontScale="90000"/>
          </a:bodyPr>
          <a:lstStyle/>
          <a:p>
            <a:pPr algn="l"/>
            <a:r>
              <a:rPr lang="en-GB" b="1" i="1" dirty="0" smtClean="0"/>
              <a:t>The Great Gatsby</a:t>
            </a:r>
            <a:r>
              <a:rPr lang="en-GB" b="1" dirty="0" smtClean="0"/>
              <a:t>: How is the story told in chapter 4?</a:t>
            </a:r>
            <a:endParaRPr lang="en-GB" b="1" dirty="0"/>
          </a:p>
        </p:txBody>
      </p:sp>
      <p:sp>
        <p:nvSpPr>
          <p:cNvPr id="5" name="Content Placeholder 4"/>
          <p:cNvSpPr>
            <a:spLocks noGrp="1"/>
          </p:cNvSpPr>
          <p:nvPr>
            <p:ph idx="1"/>
          </p:nvPr>
        </p:nvSpPr>
        <p:spPr>
          <a:ln>
            <a:solidFill>
              <a:schemeClr val="accent1"/>
            </a:solidFill>
          </a:ln>
        </p:spPr>
        <p:txBody>
          <a:bodyPr/>
          <a:lstStyle/>
          <a:p>
            <a:pPr marL="0" indent="0">
              <a:buNone/>
            </a:pPr>
            <a:r>
              <a:rPr lang="en-GB" b="1" u="sng" dirty="0" smtClean="0"/>
              <a:t>Destination:</a:t>
            </a:r>
            <a:endParaRPr lang="en-GB" dirty="0" smtClean="0"/>
          </a:p>
          <a:p>
            <a:r>
              <a:rPr lang="en-GB" dirty="0" smtClean="0"/>
              <a:t>What story is being told in chapter 4, and what is its significance to the text as a whole?</a:t>
            </a:r>
          </a:p>
          <a:p>
            <a:pPr lvl="1"/>
            <a:r>
              <a:rPr lang="en-GB" dirty="0" smtClean="0"/>
              <a:t>Plot outline/sequence of events</a:t>
            </a:r>
          </a:p>
          <a:p>
            <a:pPr lvl="1"/>
            <a:r>
              <a:rPr lang="en-GB" dirty="0" smtClean="0"/>
              <a:t>Main themes/issues/ideas</a:t>
            </a:r>
          </a:p>
          <a:p>
            <a:pPr lvl="1"/>
            <a:r>
              <a:rPr lang="en-GB" dirty="0" smtClean="0"/>
              <a:t>Does the chapter develop previous/anticipate later events/themes?</a:t>
            </a:r>
          </a:p>
          <a:p>
            <a:pPr lvl="1"/>
            <a:endParaRPr lang="en-GB" dirty="0"/>
          </a:p>
        </p:txBody>
      </p:sp>
    </p:spTree>
    <p:extLst>
      <p:ext uri="{BB962C8B-B14F-4D97-AF65-F5344CB8AC3E}">
        <p14:creationId xmlns:p14="http://schemas.microsoft.com/office/powerpoint/2010/main" val="350475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Feedback: How is the story told?</a:t>
            </a:r>
            <a:endParaRPr lang="en-GB" b="1" dirty="0"/>
          </a:p>
        </p:txBody>
      </p:sp>
      <p:sp>
        <p:nvSpPr>
          <p:cNvPr id="3" name="Content Placeholder 2"/>
          <p:cNvSpPr>
            <a:spLocks noGrp="1"/>
          </p:cNvSpPr>
          <p:nvPr>
            <p:ph idx="1"/>
          </p:nvPr>
        </p:nvSpPr>
        <p:spPr>
          <a:ln>
            <a:solidFill>
              <a:schemeClr val="accent1"/>
            </a:solidFill>
          </a:ln>
        </p:spPr>
        <p:txBody>
          <a:bodyPr>
            <a:normAutofit fontScale="92500" lnSpcReduction="20000"/>
          </a:bodyPr>
          <a:lstStyle/>
          <a:p>
            <a:r>
              <a:rPr lang="en-GB" dirty="0" smtClean="0"/>
              <a:t>Responses generally good for first attempts.</a:t>
            </a:r>
          </a:p>
          <a:p>
            <a:endParaRPr lang="en-GB" dirty="0"/>
          </a:p>
          <a:p>
            <a:r>
              <a:rPr lang="en-GB" dirty="0" smtClean="0"/>
              <a:t>Grade boundaries low and tight (when calculated for individual questions): 2 marks between grades (equivalent) for this question</a:t>
            </a:r>
          </a:p>
          <a:p>
            <a:r>
              <a:rPr lang="en-GB" dirty="0" smtClean="0"/>
              <a:t>13 = A</a:t>
            </a:r>
          </a:p>
          <a:p>
            <a:r>
              <a:rPr lang="en-GB" dirty="0" smtClean="0"/>
              <a:t>11 = B</a:t>
            </a:r>
          </a:p>
          <a:p>
            <a:r>
              <a:rPr lang="en-GB" dirty="0" smtClean="0"/>
              <a:t>9 = C</a:t>
            </a:r>
          </a:p>
          <a:p>
            <a:r>
              <a:rPr lang="en-GB" dirty="0" smtClean="0"/>
              <a:t>7 = D</a:t>
            </a:r>
          </a:p>
          <a:p>
            <a:r>
              <a:rPr lang="en-GB" dirty="0" smtClean="0"/>
              <a:t>5 = E </a:t>
            </a:r>
            <a:endParaRPr lang="en-GB" dirty="0"/>
          </a:p>
        </p:txBody>
      </p:sp>
    </p:spTree>
    <p:extLst>
      <p:ext uri="{BB962C8B-B14F-4D97-AF65-F5344CB8AC3E}">
        <p14:creationId xmlns:p14="http://schemas.microsoft.com/office/powerpoint/2010/main" val="637268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Strengths</a:t>
            </a:r>
            <a:endParaRPr lang="en-GB" b="1" dirty="0"/>
          </a:p>
        </p:txBody>
      </p:sp>
      <p:sp>
        <p:nvSpPr>
          <p:cNvPr id="3" name="Content Placeholder 2"/>
          <p:cNvSpPr>
            <a:spLocks noGrp="1"/>
          </p:cNvSpPr>
          <p:nvPr>
            <p:ph idx="1"/>
          </p:nvPr>
        </p:nvSpPr>
        <p:spPr>
          <a:ln>
            <a:solidFill>
              <a:schemeClr val="accent1"/>
            </a:solidFill>
          </a:ln>
        </p:spPr>
        <p:txBody>
          <a:bodyPr/>
          <a:lstStyle/>
          <a:p>
            <a:r>
              <a:rPr lang="en-GB" dirty="0" smtClean="0"/>
              <a:t>Points made generally relevant</a:t>
            </a:r>
          </a:p>
          <a:p>
            <a:r>
              <a:rPr lang="en-GB" dirty="0" smtClean="0"/>
              <a:t>Understanding of chapter generally (very) good</a:t>
            </a:r>
          </a:p>
          <a:p>
            <a:r>
              <a:rPr lang="en-GB" dirty="0" smtClean="0"/>
              <a:t>Most points supported; but if not, </a:t>
            </a:r>
            <a:r>
              <a:rPr lang="en-GB" b="1" dirty="0" smtClean="0"/>
              <a:t>target is to use quotation/specific reference at all times</a:t>
            </a:r>
            <a:endParaRPr lang="en-GB" dirty="0"/>
          </a:p>
        </p:txBody>
      </p:sp>
    </p:spTree>
    <p:extLst>
      <p:ext uri="{BB962C8B-B14F-4D97-AF65-F5344CB8AC3E}">
        <p14:creationId xmlns:p14="http://schemas.microsoft.com/office/powerpoint/2010/main" val="4236844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To improve:</a:t>
            </a:r>
            <a:endParaRPr lang="en-GB" b="1" dirty="0"/>
          </a:p>
        </p:txBody>
      </p:sp>
      <p:sp>
        <p:nvSpPr>
          <p:cNvPr id="3" name="Content Placeholder 2"/>
          <p:cNvSpPr>
            <a:spLocks noGrp="1"/>
          </p:cNvSpPr>
          <p:nvPr>
            <p:ph idx="1"/>
          </p:nvPr>
        </p:nvSpPr>
        <p:spPr>
          <a:ln>
            <a:solidFill>
              <a:schemeClr val="accent1"/>
            </a:solidFill>
          </a:ln>
        </p:spPr>
        <p:txBody>
          <a:bodyPr/>
          <a:lstStyle/>
          <a:p>
            <a:r>
              <a:rPr lang="en-GB" dirty="0" smtClean="0"/>
              <a:t>Significance of points not always clearly/precisely stated (sometimes not at all; sometimes very general/vague)</a:t>
            </a:r>
          </a:p>
          <a:p>
            <a:r>
              <a:rPr lang="en-GB" dirty="0" smtClean="0"/>
              <a:t>Points not always explicitly linked back to significance to chapter/whole text</a:t>
            </a:r>
          </a:p>
          <a:p>
            <a:r>
              <a:rPr lang="en-GB" dirty="0" smtClean="0"/>
              <a:t>Points not always clearly linked to Fitzgerald’s narrative method/technique/“craft”</a:t>
            </a:r>
            <a:endParaRPr lang="en-GB" dirty="0"/>
          </a:p>
        </p:txBody>
      </p:sp>
    </p:spTree>
    <p:extLst>
      <p:ext uri="{BB962C8B-B14F-4D97-AF65-F5344CB8AC3E}">
        <p14:creationId xmlns:p14="http://schemas.microsoft.com/office/powerpoint/2010/main" val="2684550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lstStyle/>
          <a:p>
            <a:r>
              <a:rPr lang="en-GB" b="1" dirty="0" smtClean="0"/>
              <a:t>Avoid vagaries or “half” points:</a:t>
            </a:r>
            <a:endParaRPr lang="en-GB" b="1" dirty="0"/>
          </a:p>
        </p:txBody>
      </p:sp>
      <p:sp>
        <p:nvSpPr>
          <p:cNvPr id="3" name="Content Placeholder 2"/>
          <p:cNvSpPr>
            <a:spLocks noGrp="1"/>
          </p:cNvSpPr>
          <p:nvPr>
            <p:ph idx="1"/>
          </p:nvPr>
        </p:nvSpPr>
        <p:spPr>
          <a:ln>
            <a:solidFill>
              <a:schemeClr val="accent1"/>
            </a:solidFill>
          </a:ln>
        </p:spPr>
        <p:txBody>
          <a:bodyPr/>
          <a:lstStyle/>
          <a:p>
            <a:r>
              <a:rPr lang="en-GB" dirty="0" smtClean="0"/>
              <a:t>“This foreshadows later events.”</a:t>
            </a:r>
          </a:p>
          <a:p>
            <a:r>
              <a:rPr lang="en-GB" dirty="0" smtClean="0"/>
              <a:t>“The yellow and blue is important because it is prolepsis.”</a:t>
            </a:r>
          </a:p>
          <a:p>
            <a:r>
              <a:rPr lang="en-GB" dirty="0" smtClean="0"/>
              <a:t>“The lacunae suggest that Nick is controlling what the reader knows, and suggest that he is keeping something from us.”</a:t>
            </a:r>
            <a:endParaRPr lang="en-GB" dirty="0"/>
          </a:p>
        </p:txBody>
      </p:sp>
    </p:spTree>
    <p:extLst>
      <p:ext uri="{BB962C8B-B14F-4D97-AF65-F5344CB8AC3E}">
        <p14:creationId xmlns:p14="http://schemas.microsoft.com/office/powerpoint/2010/main" val="1264769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accent1"/>
            </a:solidFill>
          </a:ln>
        </p:spPr>
        <p:txBody>
          <a:bodyPr>
            <a:noAutofit/>
          </a:bodyPr>
          <a:lstStyle/>
          <a:p>
            <a:pPr algn="l"/>
            <a:r>
              <a:rPr lang="en-GB" sz="2400" b="1" dirty="0" smtClean="0"/>
              <a:t>Safest to use building blocks as guide, and to make other literary/linguistic techniques parts of these. E.g.:</a:t>
            </a:r>
            <a:endParaRPr lang="en-GB" sz="2400" b="1" dirty="0"/>
          </a:p>
        </p:txBody>
      </p:sp>
      <p:sp>
        <p:nvSpPr>
          <p:cNvPr id="4" name="Content Placeholder 3"/>
          <p:cNvSpPr>
            <a:spLocks noGrp="1"/>
          </p:cNvSpPr>
          <p:nvPr>
            <p:ph sz="half" idx="1"/>
          </p:nvPr>
        </p:nvSpPr>
        <p:spPr>
          <a:xfrm>
            <a:off x="107504" y="1600200"/>
            <a:ext cx="4388296" cy="4781128"/>
          </a:xfrm>
          <a:ln>
            <a:solidFill>
              <a:schemeClr val="accent1"/>
            </a:solidFill>
          </a:ln>
        </p:spPr>
        <p:txBody>
          <a:bodyPr>
            <a:normAutofit fontScale="62500" lnSpcReduction="20000"/>
          </a:bodyPr>
          <a:lstStyle/>
          <a:p>
            <a:pPr marL="0" indent="0">
              <a:buNone/>
            </a:pPr>
            <a:r>
              <a:rPr lang="en-GB" dirty="0" smtClean="0"/>
              <a:t>The story is developed through the symbolism of place. Chapter II opens with a vivid description of the “valley of ashes,” which, significantly, is located “about half way between West Egg” (which represents “old-money” wealth) “and New York”, which itself is symbolic of modern capitalism and the logic of conspicuous consumption. The valley of ashes is described alliteratively as “a fantastic farm” in which everything, including, its people appear to be crumbling. Nick’s description of the valley of ashes depicts the dying, or “crumbling”, of industrial capitalism; and with this image Fitzgerald encapsulates one of the novel’s central themes: class divide, between rich and poor, new money and old money (symbolised by the East and West divide). It is a theme that Fitzgerald further develops through Nick’s presentation of Myrtle, and the party scene later in chapter II.</a:t>
            </a:r>
            <a:endParaRPr lang="en-GB" dirty="0"/>
          </a:p>
        </p:txBody>
      </p:sp>
      <p:sp>
        <p:nvSpPr>
          <p:cNvPr id="5" name="Content Placeholder 4"/>
          <p:cNvSpPr>
            <a:spLocks noGrp="1"/>
          </p:cNvSpPr>
          <p:nvPr>
            <p:ph sz="half" idx="2"/>
          </p:nvPr>
        </p:nvSpPr>
        <p:spPr>
          <a:xfrm>
            <a:off x="4648200" y="1600200"/>
            <a:ext cx="3884240" cy="4709120"/>
          </a:xfrm>
          <a:ln>
            <a:solidFill>
              <a:schemeClr val="accent1"/>
            </a:solidFill>
          </a:ln>
        </p:spPr>
        <p:txBody>
          <a:bodyPr>
            <a:normAutofit fontScale="62500" lnSpcReduction="20000"/>
          </a:bodyPr>
          <a:lstStyle/>
          <a:p>
            <a:r>
              <a:rPr lang="en-GB" dirty="0" smtClean="0"/>
              <a:t>Narrative method/aspect identified (place and symbolism)</a:t>
            </a:r>
          </a:p>
          <a:p>
            <a:r>
              <a:rPr lang="en-GB" dirty="0" smtClean="0"/>
              <a:t>Focussed quotations used as support</a:t>
            </a:r>
          </a:p>
          <a:p>
            <a:r>
              <a:rPr lang="en-GB" dirty="0" smtClean="0"/>
              <a:t>Other linguistic features mentioned (alliteration)</a:t>
            </a:r>
          </a:p>
          <a:p>
            <a:r>
              <a:rPr lang="en-GB" dirty="0" smtClean="0"/>
              <a:t>Focus on structure (valley connects different settings/locations) as well as language</a:t>
            </a:r>
          </a:p>
          <a:p>
            <a:r>
              <a:rPr lang="en-GB" dirty="0" smtClean="0"/>
              <a:t>Comments linked to Fitzgerald’s narrative technique, to the text as a whole, and to further developments in the chapter.</a:t>
            </a:r>
          </a:p>
          <a:p>
            <a:r>
              <a:rPr lang="en-GB" dirty="0" smtClean="0"/>
              <a:t>Ending is fine as long as you use it to set up subsequent paragraph(s)</a:t>
            </a:r>
          </a:p>
          <a:p>
            <a:endParaRPr lang="en-GB" dirty="0"/>
          </a:p>
          <a:p>
            <a:r>
              <a:rPr lang="en-GB" dirty="0" smtClean="0"/>
              <a:t>Approx. 130 words.</a:t>
            </a:r>
            <a:endParaRPr lang="en-GB" dirty="0"/>
          </a:p>
        </p:txBody>
      </p:sp>
    </p:spTree>
    <p:extLst>
      <p:ext uri="{BB962C8B-B14F-4D97-AF65-F5344CB8AC3E}">
        <p14:creationId xmlns:p14="http://schemas.microsoft.com/office/powerpoint/2010/main" val="418064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b="1" dirty="0" smtClean="0"/>
              <a:t>How is the story told in chapter VII?</a:t>
            </a:r>
            <a:endParaRPr lang="en-GB" b="1" dirty="0"/>
          </a:p>
        </p:txBody>
      </p:sp>
      <p:sp>
        <p:nvSpPr>
          <p:cNvPr id="5" name="Content Placeholder 4"/>
          <p:cNvSpPr>
            <a:spLocks noGrp="1"/>
          </p:cNvSpPr>
          <p:nvPr>
            <p:ph idx="1"/>
          </p:nvPr>
        </p:nvSpPr>
        <p:spPr>
          <a:ln>
            <a:solidFill>
              <a:schemeClr val="accent1"/>
            </a:solidFill>
          </a:ln>
        </p:spPr>
        <p:txBody>
          <a:bodyPr/>
          <a:lstStyle/>
          <a:p>
            <a:pPr marL="0" indent="0">
              <a:buNone/>
            </a:pPr>
            <a:r>
              <a:rPr lang="en-GB" b="1" u="sng" dirty="0" smtClean="0"/>
              <a:t>Review chapter VII:</a:t>
            </a:r>
          </a:p>
          <a:p>
            <a:r>
              <a:rPr lang="en-GB" dirty="0" smtClean="0"/>
              <a:t>What is its significance to the novel as a whole?</a:t>
            </a:r>
          </a:p>
          <a:p>
            <a:r>
              <a:rPr lang="en-GB" dirty="0" smtClean="0"/>
              <a:t>Which are the most significant aspects of the narrative (think in terms of the “building blocks”)?</a:t>
            </a:r>
            <a:endParaRPr lang="en-GB" dirty="0"/>
          </a:p>
        </p:txBody>
      </p:sp>
    </p:spTree>
    <p:extLst>
      <p:ext uri="{BB962C8B-B14F-4D97-AF65-F5344CB8AC3E}">
        <p14:creationId xmlns:p14="http://schemas.microsoft.com/office/powerpoint/2010/main" val="3366562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b="1" dirty="0" smtClean="0"/>
              <a:t>How is the story told in chapter VIII?</a:t>
            </a:r>
            <a:endParaRPr lang="en-GB" b="1" dirty="0"/>
          </a:p>
        </p:txBody>
      </p:sp>
      <p:sp>
        <p:nvSpPr>
          <p:cNvPr id="3" name="Content Placeholder 2"/>
          <p:cNvSpPr>
            <a:spLocks noGrp="1"/>
          </p:cNvSpPr>
          <p:nvPr>
            <p:ph idx="1"/>
          </p:nvPr>
        </p:nvSpPr>
        <p:spPr>
          <a:ln>
            <a:solidFill>
              <a:schemeClr val="accent1"/>
            </a:solidFill>
          </a:ln>
        </p:spPr>
        <p:txBody>
          <a:bodyPr>
            <a:normAutofit fontScale="85000" lnSpcReduction="20000"/>
          </a:bodyPr>
          <a:lstStyle/>
          <a:p>
            <a:r>
              <a:rPr lang="en-GB" dirty="0" smtClean="0"/>
              <a:t>What story is being told?</a:t>
            </a:r>
          </a:p>
          <a:p>
            <a:r>
              <a:rPr lang="en-GB" dirty="0" smtClean="0"/>
              <a:t>What is the significance of this chapter to the novel as a whole?</a:t>
            </a:r>
          </a:p>
          <a:p>
            <a:r>
              <a:rPr lang="en-GB" dirty="0" smtClean="0"/>
              <a:t>Which “building blocks” would you focus on if this chapter came up in the exam?</a:t>
            </a:r>
          </a:p>
          <a:p>
            <a:endParaRPr lang="en-GB" dirty="0"/>
          </a:p>
          <a:p>
            <a:r>
              <a:rPr lang="en-GB" dirty="0" smtClean="0"/>
              <a:t>Look at the opening at the ending of the chapter:</a:t>
            </a:r>
          </a:p>
          <a:p>
            <a:pPr lvl="1"/>
            <a:r>
              <a:rPr lang="en-GB" dirty="0" smtClean="0"/>
              <a:t>What happens/what is depicted?</a:t>
            </a:r>
          </a:p>
          <a:p>
            <a:pPr lvl="1"/>
            <a:r>
              <a:rPr lang="en-GB" dirty="0" smtClean="0"/>
              <a:t>Which “building blocks” would you nominate in order to comment on the opening and the ending?</a:t>
            </a:r>
          </a:p>
          <a:p>
            <a:pPr lvl="1"/>
            <a:r>
              <a:rPr lang="en-GB" dirty="0" smtClean="0"/>
              <a:t>Do you notice any patterns (in terms of openings/closings of other chapters?) </a:t>
            </a:r>
            <a:endParaRPr lang="en-GB" dirty="0"/>
          </a:p>
        </p:txBody>
      </p:sp>
    </p:spTree>
    <p:extLst>
      <p:ext uri="{BB962C8B-B14F-4D97-AF65-F5344CB8AC3E}">
        <p14:creationId xmlns:p14="http://schemas.microsoft.com/office/powerpoint/2010/main" val="3030112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ln>
            <a:solidFill>
              <a:schemeClr val="accent1"/>
            </a:solidFill>
          </a:ln>
        </p:spPr>
        <p:txBody>
          <a:bodyPr>
            <a:normAutofit fontScale="92500"/>
          </a:bodyPr>
          <a:lstStyle/>
          <a:p>
            <a:r>
              <a:rPr lang="en-GB" dirty="0" smtClean="0"/>
              <a:t>Several chapters begin with setting/place</a:t>
            </a:r>
          </a:p>
          <a:p>
            <a:pPr lvl="1"/>
            <a:r>
              <a:rPr lang="en-GB" dirty="0" smtClean="0"/>
              <a:t>Why?</a:t>
            </a:r>
          </a:p>
          <a:p>
            <a:pPr lvl="1"/>
            <a:r>
              <a:rPr lang="en-GB" dirty="0" smtClean="0"/>
              <a:t>Which setting(s) is of central importance to this chapter?</a:t>
            </a:r>
          </a:p>
          <a:p>
            <a:r>
              <a:rPr lang="en-GB" dirty="0" smtClean="0"/>
              <a:t>Several chapters end </a:t>
            </a:r>
            <a:r>
              <a:rPr lang="en-GB" smtClean="0"/>
              <a:t>with a </a:t>
            </a:r>
            <a:r>
              <a:rPr lang="en-GB" dirty="0" smtClean="0"/>
              <a:t>character being isolated</a:t>
            </a:r>
          </a:p>
          <a:p>
            <a:pPr lvl="1"/>
            <a:r>
              <a:rPr lang="en-GB" dirty="0" smtClean="0"/>
              <a:t>Which ones?</a:t>
            </a:r>
          </a:p>
          <a:p>
            <a:pPr lvl="1"/>
            <a:r>
              <a:rPr lang="en-GB" dirty="0" smtClean="0"/>
              <a:t>Why might this be significant?</a:t>
            </a:r>
          </a:p>
          <a:p>
            <a:pPr lvl="1"/>
            <a:r>
              <a:rPr lang="en-GB" dirty="0" smtClean="0"/>
              <a:t>Which characters would you focus on for this chapter?</a:t>
            </a:r>
            <a:endParaRPr lang="en-GB" dirty="0"/>
          </a:p>
        </p:txBody>
      </p:sp>
    </p:spTree>
    <p:extLst>
      <p:ext uri="{BB962C8B-B14F-4D97-AF65-F5344CB8AC3E}">
        <p14:creationId xmlns:p14="http://schemas.microsoft.com/office/powerpoint/2010/main" val="377298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Time</a:t>
            </a:r>
            <a:endParaRPr lang="en-GB" b="1" dirty="0"/>
          </a:p>
        </p:txBody>
      </p:sp>
      <p:sp>
        <p:nvSpPr>
          <p:cNvPr id="3" name="Content Placeholder 2"/>
          <p:cNvSpPr>
            <a:spLocks noGrp="1"/>
          </p:cNvSpPr>
          <p:nvPr>
            <p:ph idx="1"/>
          </p:nvPr>
        </p:nvSpPr>
        <p:spPr>
          <a:solidFill>
            <a:srgbClr val="92D050"/>
          </a:solidFill>
          <a:ln>
            <a:solidFill>
              <a:srgbClr val="92D050"/>
            </a:solidFill>
          </a:ln>
        </p:spPr>
        <p:txBody>
          <a:bodyPr>
            <a:normAutofit fontScale="70000" lnSpcReduction="20000"/>
          </a:bodyPr>
          <a:lstStyle/>
          <a:p>
            <a:r>
              <a:rPr lang="en-GB" dirty="0" smtClean="0"/>
              <a:t>In what ways/senses does time feature importantly in this chapter?</a:t>
            </a:r>
          </a:p>
          <a:p>
            <a:endParaRPr lang="en-GB" dirty="0"/>
          </a:p>
          <a:p>
            <a:r>
              <a:rPr lang="en-GB" dirty="0" smtClean="0"/>
              <a:t>Gatsby relives his past with Daisy (by telling Nick his story)</a:t>
            </a:r>
          </a:p>
          <a:p>
            <a:r>
              <a:rPr lang="en-GB" dirty="0" smtClean="0"/>
              <a:t>Nick completes the timeline from the crash through to Gatsby’s death: so the chronology of </a:t>
            </a:r>
            <a:r>
              <a:rPr lang="en-GB" dirty="0" err="1" smtClean="0"/>
              <a:t>ch.</a:t>
            </a:r>
            <a:r>
              <a:rPr lang="en-GB" dirty="0" smtClean="0"/>
              <a:t> VIII overlaps with that of </a:t>
            </a:r>
            <a:r>
              <a:rPr lang="en-GB" dirty="0" err="1" smtClean="0"/>
              <a:t>ch.</a:t>
            </a:r>
            <a:r>
              <a:rPr lang="en-GB" dirty="0" smtClean="0"/>
              <a:t> VII</a:t>
            </a:r>
          </a:p>
          <a:p>
            <a:pPr lvl="1"/>
            <a:r>
              <a:rPr lang="en-GB" dirty="0" smtClean="0"/>
              <a:t>How does Nick know/find out all this?</a:t>
            </a:r>
          </a:p>
          <a:p>
            <a:pPr lvl="1"/>
            <a:r>
              <a:rPr lang="en-GB" dirty="0" smtClean="0"/>
              <a:t>Nick’s chronology makes repeated reference to clock time; this gives the sense of being more </a:t>
            </a:r>
            <a:r>
              <a:rPr lang="en-GB" b="1" dirty="0" smtClean="0"/>
              <a:t>objective/factual</a:t>
            </a:r>
            <a:r>
              <a:rPr lang="en-GB" dirty="0" smtClean="0"/>
              <a:t> (whereas before he has taken a </a:t>
            </a:r>
            <a:r>
              <a:rPr lang="en-GB" smtClean="0"/>
              <a:t>more </a:t>
            </a:r>
            <a:r>
              <a:rPr lang="en-GB" b="1" smtClean="0"/>
              <a:t>speculative/hermeneutic </a:t>
            </a:r>
            <a:r>
              <a:rPr lang="en-GB" b="1" dirty="0" smtClean="0"/>
              <a:t>approach?</a:t>
            </a:r>
            <a:r>
              <a:rPr lang="en-GB" dirty="0" smtClean="0"/>
              <a:t>)</a:t>
            </a:r>
          </a:p>
          <a:p>
            <a:pPr lvl="2"/>
            <a:r>
              <a:rPr lang="en-GB" dirty="0" smtClean="0"/>
              <a:t>E.g. speculating as to the significance of the green light for Gatsby (</a:t>
            </a:r>
            <a:r>
              <a:rPr lang="en-GB" dirty="0" err="1" smtClean="0"/>
              <a:t>ch.</a:t>
            </a:r>
            <a:r>
              <a:rPr lang="en-GB" dirty="0" smtClean="0"/>
              <a:t> V)</a:t>
            </a:r>
          </a:p>
          <a:p>
            <a:pPr lvl="2"/>
            <a:r>
              <a:rPr lang="en-GB" dirty="0" smtClean="0"/>
              <a:t>E.g. speculating as to Daisy’s feelings for Gatsby in the retelling of their past (</a:t>
            </a:r>
            <a:r>
              <a:rPr lang="en-GB" dirty="0" err="1" smtClean="0"/>
              <a:t>ch.</a:t>
            </a:r>
            <a:r>
              <a:rPr lang="en-GB" dirty="0" smtClean="0"/>
              <a:t> VIII)</a:t>
            </a:r>
          </a:p>
          <a:p>
            <a:pPr lvl="1"/>
            <a:r>
              <a:rPr lang="en-GB" dirty="0" smtClean="0"/>
              <a:t>There are simultaneous chronologies/timelines: we realize retrospectively (by the end of the chapter) that as Nick and Gatsby talk during dawn and into the morning, Wilson is making his way towards Gatsby’s mansion </a:t>
            </a:r>
            <a:endParaRPr lang="en-GB" dirty="0"/>
          </a:p>
        </p:txBody>
      </p:sp>
    </p:spTree>
    <p:extLst>
      <p:ext uri="{BB962C8B-B14F-4D97-AF65-F5344CB8AC3E}">
        <p14:creationId xmlns:p14="http://schemas.microsoft.com/office/powerpoint/2010/main" val="5306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92805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accent1"/>
            </a:solidFill>
          </a:ln>
        </p:spPr>
        <p:txBody>
          <a:bodyPr>
            <a:normAutofit/>
          </a:bodyPr>
          <a:lstStyle/>
          <a:p>
            <a:pPr algn="l"/>
            <a:r>
              <a:rPr lang="en-GB" sz="3400" b="1" dirty="0" smtClean="0"/>
              <a:t>Symbolic importance of time and/or place (and/or setting)</a:t>
            </a:r>
            <a:endParaRPr lang="en-GB" sz="3400" b="1" dirty="0"/>
          </a:p>
        </p:txBody>
      </p:sp>
      <p:sp>
        <p:nvSpPr>
          <p:cNvPr id="3" name="Content Placeholder 2"/>
          <p:cNvSpPr>
            <a:spLocks noGrp="1"/>
          </p:cNvSpPr>
          <p:nvPr>
            <p:ph idx="1"/>
          </p:nvPr>
        </p:nvSpPr>
        <p:spPr>
          <a:ln>
            <a:solidFill>
              <a:schemeClr val="accent1"/>
            </a:solidFill>
          </a:ln>
        </p:spPr>
        <p:txBody>
          <a:bodyPr>
            <a:normAutofit fontScale="92500" lnSpcReduction="10000"/>
          </a:bodyPr>
          <a:lstStyle/>
          <a:p>
            <a:r>
              <a:rPr lang="en-GB" dirty="0"/>
              <a:t>Nick lists names at opening: symbolically important, </a:t>
            </a:r>
            <a:r>
              <a:rPr lang="en-GB" smtClean="0"/>
              <a:t>because…</a:t>
            </a:r>
            <a:endParaRPr lang="en-GB" dirty="0"/>
          </a:p>
          <a:p>
            <a:r>
              <a:rPr lang="en-GB" dirty="0" smtClean="0"/>
              <a:t>As well as being reminded of the class symbolism encapsulated by the East Egg-West Egg division, we are reminded briefly of the importance of:</a:t>
            </a:r>
          </a:p>
          <a:p>
            <a:pPr lvl="1"/>
            <a:r>
              <a:rPr lang="en-GB" dirty="0" smtClean="0"/>
              <a:t>the valley of ashes (p. 66)</a:t>
            </a:r>
          </a:p>
          <a:p>
            <a:pPr lvl="1"/>
            <a:r>
              <a:rPr lang="en-GB" b="1" dirty="0"/>
              <a:t>c</a:t>
            </a:r>
            <a:r>
              <a:rPr lang="en-GB" b="1" dirty="0" smtClean="0"/>
              <a:t>ultural capital</a:t>
            </a:r>
            <a:r>
              <a:rPr lang="en-GB" dirty="0" smtClean="0"/>
              <a:t> of Oxford (Gatsby’s story; </a:t>
            </a:r>
            <a:r>
              <a:rPr lang="en-GB" dirty="0" err="1" smtClean="0"/>
              <a:t>Wolfsheim’s</a:t>
            </a:r>
            <a:r>
              <a:rPr lang="en-GB" dirty="0" smtClean="0"/>
              <a:t> mention of it; Nick’s question [p.67])</a:t>
            </a:r>
          </a:p>
          <a:p>
            <a:pPr lvl="1"/>
            <a:r>
              <a:rPr lang="en-GB" dirty="0"/>
              <a:t>t</a:t>
            </a:r>
            <a:r>
              <a:rPr lang="en-GB" dirty="0" smtClean="0"/>
              <a:t>he view of the city as they approach it (p. 67)</a:t>
            </a:r>
          </a:p>
          <a:p>
            <a:pPr lvl="1"/>
            <a:r>
              <a:rPr lang="en-GB" dirty="0"/>
              <a:t>t</a:t>
            </a:r>
            <a:r>
              <a:rPr lang="en-GB" dirty="0" smtClean="0"/>
              <a:t>he limousine that passes as they approach the city</a:t>
            </a:r>
            <a:endParaRPr lang="en-GB" dirty="0"/>
          </a:p>
        </p:txBody>
      </p:sp>
    </p:spTree>
    <p:extLst>
      <p:ext uri="{BB962C8B-B14F-4D97-AF65-F5344CB8AC3E}">
        <p14:creationId xmlns:p14="http://schemas.microsoft.com/office/powerpoint/2010/main" val="2500922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9946793"/>
              </p:ext>
            </p:extLst>
          </p:nvPr>
        </p:nvGraphicFramePr>
        <p:xfrm>
          <a:off x="107504" y="116632"/>
          <a:ext cx="8856984" cy="6160698"/>
        </p:xfrm>
        <a:graphic>
          <a:graphicData uri="http://schemas.openxmlformats.org/drawingml/2006/table">
            <a:tbl>
              <a:tblPr firstRow="1" bandRow="1">
                <a:tableStyleId>{073A0DAA-6AF3-43AB-8588-CEC1D06C72B9}</a:tableStyleId>
              </a:tblPr>
              <a:tblGrid>
                <a:gridCol w="1566174"/>
                <a:gridCol w="1674186"/>
                <a:gridCol w="2736304"/>
                <a:gridCol w="2880320"/>
              </a:tblGrid>
              <a:tr h="648072">
                <a:tc>
                  <a:txBody>
                    <a:bodyPr/>
                    <a:lstStyle/>
                    <a:p>
                      <a:r>
                        <a:rPr lang="en-GB" dirty="0" smtClean="0"/>
                        <a:t>Method/technique/aspect of narrative</a:t>
                      </a:r>
                      <a:endParaRPr lang="en-GB" dirty="0"/>
                    </a:p>
                  </a:txBody>
                  <a:tcPr/>
                </a:tc>
                <a:tc>
                  <a:txBody>
                    <a:bodyPr/>
                    <a:lstStyle/>
                    <a:p>
                      <a:r>
                        <a:rPr lang="en-GB" dirty="0" smtClean="0"/>
                        <a:t>Where in the chapter</a:t>
                      </a:r>
                      <a:endParaRPr lang="en-GB" dirty="0"/>
                    </a:p>
                  </a:txBody>
                  <a:tcPr/>
                </a:tc>
                <a:tc>
                  <a:txBody>
                    <a:bodyPr/>
                    <a:lstStyle/>
                    <a:p>
                      <a:r>
                        <a:rPr lang="en-GB" dirty="0" smtClean="0"/>
                        <a:t>Quote/reference</a:t>
                      </a:r>
                      <a:endParaRPr lang="en-GB" dirty="0"/>
                    </a:p>
                  </a:txBody>
                  <a:tcPr/>
                </a:tc>
                <a:tc>
                  <a:txBody>
                    <a:bodyPr/>
                    <a:lstStyle/>
                    <a:p>
                      <a:endParaRPr lang="en-GB" dirty="0"/>
                    </a:p>
                  </a:txBody>
                  <a:tcPr/>
                </a:tc>
              </a:tr>
              <a:tr h="874383">
                <a:tc>
                  <a:txBody>
                    <a:bodyPr/>
                    <a:lstStyle/>
                    <a:p>
                      <a:endParaRPr lang="en-GB" dirty="0"/>
                    </a:p>
                  </a:txBody>
                  <a:tcPr/>
                </a:tc>
                <a:tc>
                  <a:txBody>
                    <a:bodyPr/>
                    <a:lstStyle/>
                    <a:p>
                      <a:endParaRPr lang="en-GB" dirty="0" smtClean="0"/>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887295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1002036"/>
              </p:ext>
            </p:extLst>
          </p:nvPr>
        </p:nvGraphicFramePr>
        <p:xfrm>
          <a:off x="107504" y="116632"/>
          <a:ext cx="8856984" cy="6160698"/>
        </p:xfrm>
        <a:graphic>
          <a:graphicData uri="http://schemas.openxmlformats.org/drawingml/2006/table">
            <a:tbl>
              <a:tblPr firstRow="1" bandRow="1">
                <a:tableStyleId>{073A0DAA-6AF3-43AB-8588-CEC1D06C72B9}</a:tableStyleId>
              </a:tblPr>
              <a:tblGrid>
                <a:gridCol w="1566174"/>
                <a:gridCol w="1674186"/>
                <a:gridCol w="2736304"/>
                <a:gridCol w="2880320"/>
              </a:tblGrid>
              <a:tr h="648072">
                <a:tc>
                  <a:txBody>
                    <a:bodyPr/>
                    <a:lstStyle/>
                    <a:p>
                      <a:r>
                        <a:rPr lang="en-GB" dirty="0" smtClean="0"/>
                        <a:t>Method/technique/aspect of narrative</a:t>
                      </a:r>
                      <a:endParaRPr lang="en-GB" dirty="0"/>
                    </a:p>
                  </a:txBody>
                  <a:tcPr/>
                </a:tc>
                <a:tc>
                  <a:txBody>
                    <a:bodyPr/>
                    <a:lstStyle/>
                    <a:p>
                      <a:r>
                        <a:rPr lang="en-GB" dirty="0" smtClean="0"/>
                        <a:t>Where in the chapter</a:t>
                      </a:r>
                      <a:endParaRPr lang="en-GB" dirty="0"/>
                    </a:p>
                  </a:txBody>
                  <a:tcPr/>
                </a:tc>
                <a:tc>
                  <a:txBody>
                    <a:bodyPr/>
                    <a:lstStyle/>
                    <a:p>
                      <a:r>
                        <a:rPr lang="en-GB" dirty="0" smtClean="0"/>
                        <a:t>Quote/reference</a:t>
                      </a:r>
                      <a:endParaRPr lang="en-GB" dirty="0"/>
                    </a:p>
                  </a:txBody>
                  <a:tcPr/>
                </a:tc>
                <a:tc>
                  <a:txBody>
                    <a:bodyPr/>
                    <a:lstStyle/>
                    <a:p>
                      <a:endParaRPr lang="en-GB" dirty="0"/>
                    </a:p>
                  </a:txBody>
                  <a:tcPr/>
                </a:tc>
              </a:tr>
              <a:tr h="874383">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874383">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665223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lstStyle/>
          <a:p>
            <a:pPr algn="l"/>
            <a:r>
              <a:rPr lang="en-GB" b="1" i="1" dirty="0" smtClean="0"/>
              <a:t>Gatsby</a:t>
            </a:r>
            <a:r>
              <a:rPr lang="en-GB" b="1" dirty="0" smtClean="0"/>
              <a:t>: Section A, even numbers</a:t>
            </a:r>
            <a:endParaRPr lang="en-GB" b="1" dirty="0"/>
          </a:p>
        </p:txBody>
      </p:sp>
      <p:sp>
        <p:nvSpPr>
          <p:cNvPr id="3" name="Content Placeholder 2"/>
          <p:cNvSpPr>
            <a:spLocks noGrp="1"/>
          </p:cNvSpPr>
          <p:nvPr>
            <p:ph idx="1"/>
          </p:nvPr>
        </p:nvSpPr>
        <p:spPr>
          <a:solidFill>
            <a:srgbClr val="FFFF00"/>
          </a:solidFill>
          <a:ln>
            <a:solidFill>
              <a:schemeClr val="accent1"/>
            </a:solidFill>
          </a:ln>
        </p:spPr>
        <p:txBody>
          <a:bodyPr/>
          <a:lstStyle/>
          <a:p>
            <a:pPr marL="0" indent="0">
              <a:buNone/>
            </a:pPr>
            <a:r>
              <a:rPr lang="en-GB" dirty="0"/>
              <a:t>Some readers are irritated by Nick </a:t>
            </a:r>
            <a:r>
              <a:rPr lang="en-GB" dirty="0" err="1"/>
              <a:t>Carraway</a:t>
            </a:r>
            <a:r>
              <a:rPr lang="en-GB" dirty="0"/>
              <a:t> as a narrator</a:t>
            </a:r>
            <a:r>
              <a:rPr lang="en-GB" dirty="0" smtClean="0"/>
              <a:t>. What </a:t>
            </a:r>
            <a:r>
              <a:rPr lang="en-GB" dirty="0"/>
              <a:t>is your view of Fitzgerald’s use of Nick </a:t>
            </a:r>
            <a:r>
              <a:rPr lang="en-GB" dirty="0" err="1"/>
              <a:t>Carraway</a:t>
            </a:r>
            <a:r>
              <a:rPr lang="en-GB" dirty="0"/>
              <a:t> as a narrator? </a:t>
            </a:r>
            <a:r>
              <a:rPr lang="en-GB" i="1" dirty="0"/>
              <a:t>(21 marks)</a:t>
            </a:r>
            <a:endParaRPr lang="en-GB" dirty="0"/>
          </a:p>
        </p:txBody>
      </p:sp>
    </p:spTree>
    <p:extLst>
      <p:ext uri="{BB962C8B-B14F-4D97-AF65-F5344CB8AC3E}">
        <p14:creationId xmlns:p14="http://schemas.microsoft.com/office/powerpoint/2010/main" val="3293700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55" t="31218" r="20979" b="22680"/>
          <a:stretch/>
        </p:blipFill>
        <p:spPr bwMode="auto">
          <a:xfrm>
            <a:off x="323528" y="188640"/>
            <a:ext cx="8468808" cy="50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020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Notice that you are not assessed on AO2.</a:t>
            </a:r>
          </a:p>
          <a:p>
            <a:r>
              <a:rPr lang="en-GB" dirty="0" smtClean="0"/>
              <a:t>However, the examiners are expected interpretations to be supported (AO3)</a:t>
            </a:r>
          </a:p>
          <a:p>
            <a:r>
              <a:rPr lang="en-GB" dirty="0" smtClean="0"/>
              <a:t>This is also the only question in which you are expected to comment on context (AO4)</a:t>
            </a:r>
          </a:p>
        </p:txBody>
      </p:sp>
    </p:spTree>
    <p:extLst>
      <p:ext uri="{BB962C8B-B14F-4D97-AF65-F5344CB8AC3E}">
        <p14:creationId xmlns:p14="http://schemas.microsoft.com/office/powerpoint/2010/main" val="2274534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Reasons for agreeing/disagreeing.</a:t>
            </a:r>
          </a:p>
          <a:p>
            <a:r>
              <a:rPr lang="en-GB" dirty="0" smtClean="0"/>
              <a:t>Present in a grid/list</a:t>
            </a:r>
          </a:p>
          <a:p>
            <a:r>
              <a:rPr lang="en-GB" dirty="0" smtClean="0"/>
              <a:t>How would you bring context into your response?</a:t>
            </a:r>
            <a:endParaRPr lang="en-GB" dirty="0"/>
          </a:p>
        </p:txBody>
      </p:sp>
    </p:spTree>
    <p:extLst>
      <p:ext uri="{BB962C8B-B14F-4D97-AF65-F5344CB8AC3E}">
        <p14:creationId xmlns:p14="http://schemas.microsoft.com/office/powerpoint/2010/main" val="902726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a:r>
              <a:rPr lang="en-GB" b="1" dirty="0" smtClean="0"/>
              <a:t>The examiners said…</a:t>
            </a:r>
            <a:endParaRPr lang="en-GB" b="1" dirty="0"/>
          </a:p>
        </p:txBody>
      </p:sp>
      <p:sp>
        <p:nvSpPr>
          <p:cNvPr id="3" name="Content Placeholder 2"/>
          <p:cNvSpPr>
            <a:spLocks noGrp="1"/>
          </p:cNvSpPr>
          <p:nvPr>
            <p:ph idx="1"/>
          </p:nvPr>
        </p:nvSpPr>
        <p:spPr>
          <a:ln>
            <a:solidFill>
              <a:schemeClr val="accent1"/>
            </a:solidFill>
          </a:ln>
        </p:spPr>
        <p:txBody>
          <a:bodyPr>
            <a:normAutofit fontScale="55000" lnSpcReduction="20000"/>
          </a:bodyPr>
          <a:lstStyle/>
          <a:p>
            <a:pPr marL="0" indent="0">
              <a:buNone/>
            </a:pPr>
            <a:r>
              <a:rPr lang="en-GB" b="1" dirty="0"/>
              <a:t>Possible content:</a:t>
            </a:r>
          </a:p>
          <a:p>
            <a:pPr marL="0" indent="0">
              <a:buNone/>
            </a:pPr>
            <a:r>
              <a:rPr lang="en-GB" dirty="0"/>
              <a:t>Comment might be made about</a:t>
            </a:r>
          </a:p>
          <a:p>
            <a:r>
              <a:rPr lang="en-GB" dirty="0" smtClean="0"/>
              <a:t>Nick’s </a:t>
            </a:r>
            <a:r>
              <a:rPr lang="en-GB" dirty="0"/>
              <a:t>unreliability</a:t>
            </a:r>
          </a:p>
          <a:p>
            <a:r>
              <a:rPr lang="en-GB" dirty="0" smtClean="0"/>
              <a:t>the </a:t>
            </a:r>
            <a:r>
              <a:rPr lang="en-GB" dirty="0"/>
              <a:t>way Nick filters the story</a:t>
            </a:r>
          </a:p>
          <a:p>
            <a:r>
              <a:rPr lang="en-GB" dirty="0" smtClean="0"/>
              <a:t>the </a:t>
            </a:r>
            <a:r>
              <a:rPr lang="en-GB" dirty="0"/>
              <a:t>focus that </a:t>
            </a:r>
            <a:r>
              <a:rPr lang="en-GB" dirty="0" smtClean="0"/>
              <a:t>Fitzgerald’s </a:t>
            </a:r>
            <a:r>
              <a:rPr lang="en-GB" dirty="0"/>
              <a:t>use of Nick places on narratives </a:t>
            </a:r>
            <a:r>
              <a:rPr lang="en-GB" dirty="0" smtClean="0"/>
              <a:t>themselves </a:t>
            </a:r>
            <a:r>
              <a:rPr lang="en-GB" b="1" dirty="0" smtClean="0"/>
              <a:t>[modernist literature]</a:t>
            </a:r>
            <a:endParaRPr lang="en-GB" dirty="0"/>
          </a:p>
          <a:p>
            <a:r>
              <a:rPr lang="en-GB" dirty="0" smtClean="0"/>
              <a:t>the </a:t>
            </a:r>
            <a:r>
              <a:rPr lang="en-GB" dirty="0"/>
              <a:t>interest Nick creates as a participant narrator</a:t>
            </a:r>
          </a:p>
          <a:p>
            <a:r>
              <a:rPr lang="en-GB" dirty="0" smtClean="0"/>
              <a:t>the </a:t>
            </a:r>
            <a:r>
              <a:rPr lang="en-GB" dirty="0"/>
              <a:t>way Nick reveals Gatsby</a:t>
            </a:r>
          </a:p>
          <a:p>
            <a:r>
              <a:rPr lang="en-GB" dirty="0" smtClean="0"/>
              <a:t>the </a:t>
            </a:r>
            <a:r>
              <a:rPr lang="en-GB" dirty="0"/>
              <a:t>way Nick romanticises Gatsby</a:t>
            </a:r>
          </a:p>
          <a:p>
            <a:r>
              <a:rPr lang="en-GB" dirty="0" smtClean="0"/>
              <a:t>the </a:t>
            </a:r>
            <a:r>
              <a:rPr lang="en-GB" dirty="0"/>
              <a:t>way Nick acts as a commentator on the other characters</a:t>
            </a:r>
          </a:p>
          <a:p>
            <a:r>
              <a:rPr lang="en-GB" dirty="0" smtClean="0"/>
              <a:t>the </a:t>
            </a:r>
            <a:r>
              <a:rPr lang="en-GB" dirty="0"/>
              <a:t>way Nick acts as a moraliser on the </a:t>
            </a:r>
            <a:r>
              <a:rPr lang="en-GB" b="1" dirty="0"/>
              <a:t>American Dream</a:t>
            </a:r>
          </a:p>
          <a:p>
            <a:r>
              <a:rPr lang="en-GB" dirty="0" smtClean="0"/>
              <a:t>the </a:t>
            </a:r>
            <a:r>
              <a:rPr lang="en-GB" dirty="0"/>
              <a:t>way Nick is used to create the illusion that we are reading about the people, </a:t>
            </a:r>
            <a:r>
              <a:rPr lang="en-GB" dirty="0" smtClean="0"/>
              <a:t>etc.</a:t>
            </a:r>
            <a:endParaRPr lang="en-GB" dirty="0"/>
          </a:p>
          <a:p>
            <a:pPr marL="0" indent="0">
              <a:buNone/>
            </a:pPr>
            <a:endParaRPr lang="en-GB" dirty="0" smtClean="0"/>
          </a:p>
          <a:p>
            <a:pPr marL="0" indent="0">
              <a:buNone/>
            </a:pPr>
            <a:r>
              <a:rPr lang="en-GB" dirty="0" smtClean="0"/>
              <a:t>Good </a:t>
            </a:r>
            <a:r>
              <a:rPr lang="en-GB" dirty="0"/>
              <a:t>answers will have a clear sense that Fitzgerald has chosen this particular narrator </a:t>
            </a:r>
            <a:r>
              <a:rPr lang="en-GB" dirty="0" smtClean="0"/>
              <a:t>who is </a:t>
            </a:r>
            <a:r>
              <a:rPr lang="en-GB" dirty="0"/>
              <a:t>Nick </a:t>
            </a:r>
            <a:r>
              <a:rPr lang="en-GB" dirty="0" err="1"/>
              <a:t>Carraway</a:t>
            </a:r>
            <a:r>
              <a:rPr lang="en-GB" dirty="0"/>
              <a:t>.</a:t>
            </a:r>
          </a:p>
        </p:txBody>
      </p:sp>
    </p:spTree>
    <p:extLst>
      <p:ext uri="{BB962C8B-B14F-4D97-AF65-F5344CB8AC3E}">
        <p14:creationId xmlns:p14="http://schemas.microsoft.com/office/powerpoint/2010/main" val="1147300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55" t="31218" r="20979" b="22680"/>
          <a:stretch/>
        </p:blipFill>
        <p:spPr bwMode="auto">
          <a:xfrm>
            <a:off x="323528" y="188640"/>
            <a:ext cx="8468808" cy="50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147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1"/>
            <a:ext cx="8229600" cy="1828800"/>
          </a:xfrm>
          <a:solidFill>
            <a:srgbClr val="FFFF00"/>
          </a:solidFill>
        </p:spPr>
        <p:txBody>
          <a:bodyPr/>
          <a:lstStyle/>
          <a:p>
            <a:pPr marL="0" indent="0">
              <a:buNone/>
            </a:pPr>
            <a:r>
              <a:rPr lang="en-GB" dirty="0"/>
              <a:t>How appropriate do you think it is to describe </a:t>
            </a:r>
            <a:r>
              <a:rPr lang="en-GB" i="1" dirty="0"/>
              <a:t>The Great Gatsby </a:t>
            </a:r>
            <a:r>
              <a:rPr lang="en-GB" dirty="0"/>
              <a:t>as a tragedy? </a:t>
            </a:r>
            <a:r>
              <a:rPr lang="en-GB" i="1" dirty="0"/>
              <a:t>(21 marks)</a:t>
            </a:r>
            <a:endParaRPr lang="en-GB" dirty="0"/>
          </a:p>
        </p:txBody>
      </p:sp>
    </p:spTree>
    <p:extLst>
      <p:ext uri="{BB962C8B-B14F-4D97-AF65-F5344CB8AC3E}">
        <p14:creationId xmlns:p14="http://schemas.microsoft.com/office/powerpoint/2010/main" val="2560953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accent1"/>
            </a:solidFill>
          </a:ln>
        </p:spPr>
        <p:txBody>
          <a:bodyPr>
            <a:normAutofit/>
          </a:bodyPr>
          <a:lstStyle/>
          <a:p>
            <a:pPr algn="l"/>
            <a:r>
              <a:rPr lang="en-GB" sz="2400" b="1" dirty="0" smtClean="0"/>
              <a:t>AO3, AO4: </a:t>
            </a:r>
            <a:r>
              <a:rPr lang="en-GB" sz="2400" b="1" dirty="0"/>
              <a:t>the focus that Fitzgerald’s use of Nick places on narratives </a:t>
            </a:r>
            <a:r>
              <a:rPr lang="en-GB" sz="2400" b="1" dirty="0" smtClean="0"/>
              <a:t>themselves. [Can you find quotes to fill the gaps?] </a:t>
            </a:r>
            <a:endParaRPr lang="en-GB" sz="2400" b="1" dirty="0"/>
          </a:p>
        </p:txBody>
      </p:sp>
      <p:sp>
        <p:nvSpPr>
          <p:cNvPr id="3" name="Content Placeholder 2"/>
          <p:cNvSpPr>
            <a:spLocks noGrp="1"/>
          </p:cNvSpPr>
          <p:nvPr>
            <p:ph idx="1"/>
          </p:nvPr>
        </p:nvSpPr>
        <p:spPr>
          <a:solidFill>
            <a:schemeClr val="bg1"/>
          </a:solidFill>
        </p:spPr>
        <p:txBody>
          <a:bodyPr>
            <a:normAutofit fontScale="77500" lnSpcReduction="20000"/>
          </a:bodyPr>
          <a:lstStyle/>
          <a:p>
            <a:pPr marL="0" indent="0">
              <a:buNone/>
            </a:pPr>
            <a:r>
              <a:rPr lang="en-GB" dirty="0" smtClean="0"/>
              <a:t>If readers are irritated by Nick, it is likely to be because of his apparent unreliability or inconsistency. However, it is important to note that Nick is consistently inconsistent; he makes this clear in the opening passages of the book, when he tells us that</a:t>
            </a:r>
            <a:r>
              <a:rPr lang="en-GB" b="1" dirty="0" smtClean="0"/>
              <a:t>…</a:t>
            </a:r>
            <a:r>
              <a:rPr lang="en-GB" dirty="0" smtClean="0"/>
              <a:t> We must also remember that it is Fitzgerald the author who constructs his narrator in this way, and that in doing so he reminds us of the inherent unreliability – or, perhaps, subjectivity – of writing. From the beginning, Nick reminds us that what we are reading is very much a story </a:t>
            </a:r>
            <a:r>
              <a:rPr lang="en-GB" b="1" dirty="0" smtClean="0"/>
              <a:t>(…)</a:t>
            </a:r>
            <a:r>
              <a:rPr lang="en-GB" dirty="0" smtClean="0"/>
              <a:t>, and at the end, he reminds himself: “I see now that this has been a </a:t>
            </a:r>
            <a:r>
              <a:rPr lang="en-GB" u="sng" dirty="0" smtClean="0"/>
              <a:t>story</a:t>
            </a:r>
            <a:r>
              <a:rPr lang="en-GB" b="1" dirty="0" smtClean="0"/>
              <a:t> </a:t>
            </a:r>
            <a:r>
              <a:rPr lang="en-GB" dirty="0" smtClean="0"/>
              <a:t>of the West, after all”. </a:t>
            </a:r>
            <a:r>
              <a:rPr lang="en-GB" b="1" dirty="0" smtClean="0"/>
              <a:t>Such self-reflexive moves was not uncommon among modernist writers like Fitzgerald, who often saw language as subjective and creative rather than objectively reflective.</a:t>
            </a:r>
            <a:endParaRPr lang="en-GB" b="1" dirty="0"/>
          </a:p>
        </p:txBody>
      </p:sp>
    </p:spTree>
    <p:extLst>
      <p:ext uri="{BB962C8B-B14F-4D97-AF65-F5344CB8AC3E}">
        <p14:creationId xmlns:p14="http://schemas.microsoft.com/office/powerpoint/2010/main" val="1103560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accent1"/>
            </a:solidFill>
          </a:ln>
        </p:spPr>
        <p:txBody>
          <a:bodyPr>
            <a:normAutofit fontScale="90000"/>
          </a:bodyPr>
          <a:lstStyle/>
          <a:p>
            <a:pPr algn="l"/>
            <a:r>
              <a:rPr lang="en-GB" b="1" dirty="0" smtClean="0"/>
              <a:t>Development/use of </a:t>
            </a:r>
            <a:r>
              <a:rPr lang="en-GB" b="1" u="sng" dirty="0" smtClean="0"/>
              <a:t>character</a:t>
            </a:r>
            <a:r>
              <a:rPr lang="en-GB" b="1" dirty="0" smtClean="0"/>
              <a:t> and use of narrative </a:t>
            </a:r>
            <a:r>
              <a:rPr lang="en-GB" b="1" u="sng" dirty="0" smtClean="0"/>
              <a:t>voices</a:t>
            </a:r>
            <a:endParaRPr lang="en-GB" b="1" u="sng" dirty="0"/>
          </a:p>
        </p:txBody>
      </p:sp>
      <p:sp>
        <p:nvSpPr>
          <p:cNvPr id="3" name="Content Placeholder 2"/>
          <p:cNvSpPr>
            <a:spLocks noGrp="1"/>
          </p:cNvSpPr>
          <p:nvPr>
            <p:ph idx="1"/>
          </p:nvPr>
        </p:nvSpPr>
        <p:spPr>
          <a:ln>
            <a:solidFill>
              <a:schemeClr val="accent1"/>
            </a:solidFill>
          </a:ln>
        </p:spPr>
        <p:txBody>
          <a:bodyPr>
            <a:normAutofit fontScale="85000" lnSpcReduction="20000"/>
          </a:bodyPr>
          <a:lstStyle/>
          <a:p>
            <a:pPr>
              <a:spcBef>
                <a:spcPts val="0"/>
              </a:spcBef>
              <a:defRPr/>
            </a:pPr>
            <a:r>
              <a:rPr lang="en-GB" dirty="0" smtClean="0"/>
              <a:t>Gatsby </a:t>
            </a:r>
            <a:r>
              <a:rPr lang="en-GB" dirty="0"/>
              <a:t>tells his story (Nick still frame </a:t>
            </a:r>
            <a:r>
              <a:rPr lang="en-GB" dirty="0" smtClean="0"/>
              <a:t>narrator)</a:t>
            </a:r>
          </a:p>
          <a:p>
            <a:pPr lvl="1">
              <a:spcBef>
                <a:spcPts val="0"/>
              </a:spcBef>
              <a:defRPr/>
            </a:pPr>
            <a:r>
              <a:rPr lang="en-GB" dirty="0" smtClean="0"/>
              <a:t>Do we believe Gatsby’s history?</a:t>
            </a:r>
          </a:p>
          <a:p>
            <a:pPr lvl="1">
              <a:spcBef>
                <a:spcPts val="0"/>
              </a:spcBef>
              <a:defRPr/>
            </a:pPr>
            <a:r>
              <a:rPr lang="en-GB" dirty="0" smtClean="0"/>
              <a:t>Gatsby like a “character” (p.64)</a:t>
            </a:r>
          </a:p>
          <a:p>
            <a:pPr lvl="1">
              <a:spcBef>
                <a:spcPts val="0"/>
              </a:spcBef>
              <a:defRPr/>
            </a:pPr>
            <a:r>
              <a:rPr lang="en-GB" dirty="0" smtClean="0"/>
              <a:t>“I didn’t want you to think I was just some nobody” (p.66): prolepsis to confrontation with in </a:t>
            </a:r>
            <a:r>
              <a:rPr lang="en-GB" dirty="0" err="1" smtClean="0"/>
              <a:t>ch.</a:t>
            </a:r>
            <a:r>
              <a:rPr lang="en-GB" dirty="0" smtClean="0"/>
              <a:t> 7, p. 123)</a:t>
            </a:r>
          </a:p>
          <a:p>
            <a:pPr marL="457200" lvl="1" indent="0">
              <a:spcBef>
                <a:spcPts val="0"/>
              </a:spcBef>
              <a:buNone/>
              <a:defRPr/>
            </a:pPr>
            <a:endParaRPr lang="en-GB" dirty="0" smtClean="0"/>
          </a:p>
          <a:p>
            <a:pPr>
              <a:spcBef>
                <a:spcPts val="0"/>
              </a:spcBef>
              <a:defRPr/>
            </a:pPr>
            <a:r>
              <a:rPr lang="en-GB" dirty="0" smtClean="0"/>
              <a:t>Nick </a:t>
            </a:r>
            <a:r>
              <a:rPr lang="en-GB" dirty="0"/>
              <a:t>takes on Jordan’s voice to tell history of D &amp; </a:t>
            </a:r>
            <a:r>
              <a:rPr lang="en-GB" dirty="0" smtClean="0"/>
              <a:t>G</a:t>
            </a:r>
          </a:p>
          <a:p>
            <a:pPr lvl="1">
              <a:spcBef>
                <a:spcPts val="0"/>
              </a:spcBef>
              <a:defRPr/>
            </a:pPr>
            <a:r>
              <a:rPr lang="en-GB" dirty="0" smtClean="0"/>
              <a:t>Structural significance of this narrative device? (Looks forward to use of </a:t>
            </a:r>
            <a:r>
              <a:rPr lang="en-GB" dirty="0" err="1" smtClean="0"/>
              <a:t>Michaelis</a:t>
            </a:r>
            <a:r>
              <a:rPr lang="en-GB" dirty="0" smtClean="0"/>
              <a:t> in </a:t>
            </a:r>
            <a:r>
              <a:rPr lang="en-GB" dirty="0" err="1" smtClean="0"/>
              <a:t>ch.</a:t>
            </a:r>
            <a:r>
              <a:rPr lang="en-GB" dirty="0" smtClean="0"/>
              <a:t> 7)</a:t>
            </a:r>
          </a:p>
          <a:p>
            <a:pPr lvl="1">
              <a:spcBef>
                <a:spcPts val="0"/>
              </a:spcBef>
              <a:defRPr/>
            </a:pPr>
            <a:r>
              <a:rPr lang="en-GB" dirty="0" smtClean="0"/>
              <a:t>Gatsby “came alive” for Nick (p. 76)</a:t>
            </a:r>
          </a:p>
          <a:p>
            <a:pPr>
              <a:spcBef>
                <a:spcPts val="0"/>
              </a:spcBef>
              <a:defRPr/>
            </a:pPr>
            <a:endParaRPr lang="en-GB" dirty="0"/>
          </a:p>
          <a:p>
            <a:pPr>
              <a:spcBef>
                <a:spcPts val="0"/>
              </a:spcBef>
              <a:defRPr/>
            </a:pPr>
            <a:r>
              <a:rPr lang="en-GB" dirty="0" err="1" smtClean="0"/>
              <a:t>Wolfsheim</a:t>
            </a:r>
            <a:r>
              <a:rPr lang="en-GB" dirty="0" smtClean="0"/>
              <a:t>: what does this tell us…</a:t>
            </a:r>
          </a:p>
          <a:p>
            <a:pPr lvl="1">
              <a:spcBef>
                <a:spcPts val="0"/>
              </a:spcBef>
              <a:defRPr/>
            </a:pPr>
            <a:r>
              <a:rPr lang="en-GB" dirty="0" smtClean="0"/>
              <a:t>about Gatsby?</a:t>
            </a:r>
          </a:p>
          <a:p>
            <a:pPr lvl="1">
              <a:spcBef>
                <a:spcPts val="0"/>
              </a:spcBef>
              <a:defRPr/>
            </a:pPr>
            <a:r>
              <a:rPr lang="en-GB" dirty="0" smtClean="0"/>
              <a:t>about consumption and corruption/authenticity? </a:t>
            </a:r>
            <a:endParaRPr lang="en-GB" dirty="0"/>
          </a:p>
          <a:p>
            <a:endParaRPr lang="en-GB" dirty="0"/>
          </a:p>
        </p:txBody>
      </p:sp>
    </p:spTree>
    <p:extLst>
      <p:ext uri="{BB962C8B-B14F-4D97-AF65-F5344CB8AC3E}">
        <p14:creationId xmlns:p14="http://schemas.microsoft.com/office/powerpoint/2010/main" val="2604637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b="1" dirty="0" smtClean="0"/>
              <a:t>Tragedy: Aristotle</a:t>
            </a:r>
            <a:endParaRPr lang="en-GB" b="1" dirty="0"/>
          </a:p>
        </p:txBody>
      </p:sp>
      <p:sp>
        <p:nvSpPr>
          <p:cNvPr id="3" name="Content Placeholder 2"/>
          <p:cNvSpPr>
            <a:spLocks noGrp="1"/>
          </p:cNvSpPr>
          <p:nvPr>
            <p:ph idx="1"/>
          </p:nvPr>
        </p:nvSpPr>
        <p:spPr>
          <a:solidFill>
            <a:srgbClr val="FFFF00"/>
          </a:solidFill>
        </p:spPr>
        <p:txBody>
          <a:bodyPr>
            <a:normAutofit fontScale="70000" lnSpcReduction="20000"/>
          </a:bodyPr>
          <a:lstStyle/>
          <a:p>
            <a:pPr>
              <a:lnSpc>
                <a:spcPct val="90000"/>
              </a:lnSpc>
              <a:defRPr/>
            </a:pPr>
            <a:r>
              <a:rPr lang="en-GB" dirty="0"/>
              <a:t>Genre that ends in the fall (often but not always death) of the </a:t>
            </a:r>
            <a:r>
              <a:rPr lang="en-GB" b="1" u="sng" dirty="0"/>
              <a:t>protagonist</a:t>
            </a:r>
            <a:r>
              <a:rPr lang="en-GB" dirty="0"/>
              <a:t> that incorporates themes of violence and revenge, order and disorder</a:t>
            </a:r>
          </a:p>
          <a:p>
            <a:pPr>
              <a:lnSpc>
                <a:spcPct val="90000"/>
              </a:lnSpc>
              <a:defRPr/>
            </a:pPr>
            <a:r>
              <a:rPr lang="en-GB" dirty="0"/>
              <a:t>Imitation, or </a:t>
            </a:r>
            <a:r>
              <a:rPr lang="en-GB" b="1" dirty="0"/>
              <a:t>mimesis</a:t>
            </a:r>
            <a:r>
              <a:rPr lang="en-GB" dirty="0"/>
              <a:t>, of an action that is serious and complete, and which excites the emotions of pity and fear in the audience, causing </a:t>
            </a:r>
            <a:r>
              <a:rPr lang="en-GB" b="1" dirty="0"/>
              <a:t>catharsis</a:t>
            </a:r>
            <a:r>
              <a:rPr lang="en-GB" dirty="0"/>
              <a:t>. Its action should be single and complete presenting a reversal of fortune, or </a:t>
            </a:r>
            <a:r>
              <a:rPr lang="en-GB" b="1" dirty="0" err="1"/>
              <a:t>peripeteia</a:t>
            </a:r>
            <a:r>
              <a:rPr lang="en-GB" dirty="0"/>
              <a:t>, which is then resolved through </a:t>
            </a:r>
            <a:r>
              <a:rPr lang="en-GB" b="1" dirty="0" err="1"/>
              <a:t>anagnorisis</a:t>
            </a:r>
            <a:r>
              <a:rPr lang="en-GB" dirty="0"/>
              <a:t> (recognition or revelation), involving persons who are held in great esteem and it should be written in language made pleasurable</a:t>
            </a:r>
            <a:r>
              <a:rPr lang="en-GB" dirty="0" smtClean="0"/>
              <a:t>.</a:t>
            </a:r>
          </a:p>
          <a:p>
            <a:pPr>
              <a:lnSpc>
                <a:spcPct val="90000"/>
              </a:lnSpc>
              <a:defRPr/>
            </a:pPr>
            <a:r>
              <a:rPr lang="en-GB" dirty="0" smtClean="0"/>
              <a:t>The protagonist should be of noble birth, and their error in judgement is known as </a:t>
            </a:r>
            <a:r>
              <a:rPr lang="en-GB" b="1" dirty="0" smtClean="0"/>
              <a:t>hamartia.</a:t>
            </a:r>
          </a:p>
          <a:p>
            <a:pPr>
              <a:lnSpc>
                <a:spcPct val="90000"/>
              </a:lnSpc>
              <a:defRPr/>
            </a:pPr>
            <a:r>
              <a:rPr lang="en-GB" b="1" dirty="0" smtClean="0"/>
              <a:t>Hamartia</a:t>
            </a:r>
            <a:r>
              <a:rPr lang="en-GB" dirty="0" smtClean="0"/>
              <a:t> is usually brought about by the protagonist’s arrogance and failure to heed warnings. This is known as </a:t>
            </a:r>
            <a:r>
              <a:rPr lang="en-GB" b="1" dirty="0" smtClean="0"/>
              <a:t>hubris</a:t>
            </a:r>
            <a:r>
              <a:rPr lang="en-GB" dirty="0" smtClean="0"/>
              <a:t>.</a:t>
            </a:r>
          </a:p>
          <a:p>
            <a:pPr>
              <a:lnSpc>
                <a:spcPct val="90000"/>
              </a:lnSpc>
              <a:defRPr/>
            </a:pPr>
            <a:r>
              <a:rPr lang="en-GB" dirty="0" smtClean="0"/>
              <a:t>Arthur Miller: “Tragedy and the Common Man.” </a:t>
            </a:r>
            <a:endParaRPr lang="en-GB" dirty="0"/>
          </a:p>
        </p:txBody>
      </p:sp>
    </p:spTree>
    <p:extLst>
      <p:ext uri="{BB962C8B-B14F-4D97-AF65-F5344CB8AC3E}">
        <p14:creationId xmlns:p14="http://schemas.microsoft.com/office/powerpoint/2010/main" val="16499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rgbClr val="FFFF00"/>
          </a:solidFill>
        </p:spPr>
        <p:txBody>
          <a:bodyPr/>
          <a:lstStyle/>
          <a:p>
            <a:pPr marL="0" indent="0">
              <a:buNone/>
            </a:pPr>
            <a:r>
              <a:rPr lang="en-GB" b="1" dirty="0"/>
              <a:t>How far do you agree with Nick’s view that Gatsby is “worth the whole damn bunch </a:t>
            </a:r>
            <a:r>
              <a:rPr lang="en-GB" b="1" dirty="0" smtClean="0"/>
              <a:t>put together</a:t>
            </a:r>
            <a:r>
              <a:rPr lang="en-GB" b="1" dirty="0"/>
              <a:t>”?</a:t>
            </a:r>
          </a:p>
        </p:txBody>
      </p:sp>
    </p:spTree>
    <p:extLst>
      <p:ext uri="{BB962C8B-B14F-4D97-AF65-F5344CB8AC3E}">
        <p14:creationId xmlns:p14="http://schemas.microsoft.com/office/powerpoint/2010/main" val="379988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Autofit/>
          </a:bodyPr>
          <a:lstStyle/>
          <a:p>
            <a:pPr marL="0" indent="0" algn="l"/>
            <a:r>
              <a:rPr lang="en-GB" sz="2400" b="1" dirty="0" smtClean="0"/>
              <a:t>How far do you agree with Nick’s view that Gatsby is “worth the whole damn bunch put together”?</a:t>
            </a:r>
            <a:endParaRPr lang="en-GB" sz="2400" b="1" dirty="0"/>
          </a:p>
        </p:txBody>
      </p:sp>
      <p:sp>
        <p:nvSpPr>
          <p:cNvPr id="3" name="Content Placeholder 2"/>
          <p:cNvSpPr>
            <a:spLocks noGrp="1"/>
          </p:cNvSpPr>
          <p:nvPr>
            <p:ph idx="1"/>
          </p:nvPr>
        </p:nvSpPr>
        <p:spPr>
          <a:solidFill>
            <a:srgbClr val="92D050"/>
          </a:solidFill>
        </p:spPr>
        <p:txBody>
          <a:bodyPr/>
          <a:lstStyle/>
          <a:p>
            <a:pPr marL="0" indent="0">
              <a:buNone/>
            </a:pPr>
            <a:r>
              <a:rPr lang="en-GB" b="1" dirty="0" smtClean="0"/>
              <a:t>Review (in note form):</a:t>
            </a:r>
          </a:p>
          <a:p>
            <a:r>
              <a:rPr lang="en-GB" dirty="0" smtClean="0"/>
              <a:t>Which AOs are assessed in this question (Section A, part II), and what </a:t>
            </a:r>
            <a:r>
              <a:rPr lang="en-GB" b="1" u="sng" dirty="0" smtClean="0"/>
              <a:t>are</a:t>
            </a:r>
            <a:r>
              <a:rPr lang="en-GB" dirty="0" smtClean="0"/>
              <a:t> the AOs? </a:t>
            </a:r>
          </a:p>
          <a:p>
            <a:r>
              <a:rPr lang="en-GB" dirty="0" smtClean="0"/>
              <a:t>How does this question differ from “How is the story told?”</a:t>
            </a:r>
            <a:endParaRPr lang="en-GB" dirty="0"/>
          </a:p>
        </p:txBody>
      </p:sp>
    </p:spTree>
    <p:extLst>
      <p:ext uri="{BB962C8B-B14F-4D97-AF65-F5344CB8AC3E}">
        <p14:creationId xmlns:p14="http://schemas.microsoft.com/office/powerpoint/2010/main" val="229784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ln>
            <a:solidFill>
              <a:schemeClr val="accent1"/>
            </a:solidFill>
          </a:ln>
        </p:spPr>
        <p:txBody>
          <a:bodyPr/>
          <a:lstStyle/>
          <a:p>
            <a:r>
              <a:rPr lang="en-GB" dirty="0" smtClean="0"/>
              <a:t>AOs</a:t>
            </a:r>
            <a:endParaRPr lang="en-GB" dirty="0"/>
          </a:p>
        </p:txBody>
      </p:sp>
      <p:sp>
        <p:nvSpPr>
          <p:cNvPr id="3" name="Content Placeholder 2"/>
          <p:cNvSpPr>
            <a:spLocks noGrp="1"/>
          </p:cNvSpPr>
          <p:nvPr>
            <p:ph idx="1"/>
          </p:nvPr>
        </p:nvSpPr>
        <p:spPr>
          <a:solidFill>
            <a:srgbClr val="92D050"/>
          </a:solidFill>
        </p:spPr>
        <p:txBody>
          <a:bodyPr>
            <a:normAutofit lnSpcReduction="10000"/>
          </a:bodyPr>
          <a:lstStyle/>
          <a:p>
            <a:r>
              <a:rPr lang="en-GB" b="1" dirty="0" smtClean="0"/>
              <a:t>AO1</a:t>
            </a:r>
          </a:p>
          <a:p>
            <a:pPr lvl="1"/>
            <a:r>
              <a:rPr lang="en-GB" dirty="0" smtClean="0"/>
              <a:t>Quality of writing; focus on question</a:t>
            </a:r>
          </a:p>
          <a:p>
            <a:r>
              <a:rPr lang="en-GB" b="1" dirty="0" smtClean="0"/>
              <a:t>AO3</a:t>
            </a:r>
          </a:p>
          <a:p>
            <a:pPr lvl="1"/>
            <a:r>
              <a:rPr lang="en-GB" dirty="0" smtClean="0"/>
              <a:t>Interpretations/alternative interpretations; supported by references to text</a:t>
            </a:r>
          </a:p>
          <a:p>
            <a:r>
              <a:rPr lang="en-GB" b="1" dirty="0" smtClean="0"/>
              <a:t>AO4</a:t>
            </a:r>
          </a:p>
          <a:p>
            <a:pPr lvl="1"/>
            <a:r>
              <a:rPr lang="en-GB" dirty="0" smtClean="0"/>
              <a:t>Context</a:t>
            </a:r>
          </a:p>
          <a:p>
            <a:pPr lvl="1"/>
            <a:endParaRPr lang="en-GB" dirty="0"/>
          </a:p>
          <a:p>
            <a:r>
              <a:rPr lang="en-GB" dirty="0" smtClean="0"/>
              <a:t>Section A, part I: AO2 only</a:t>
            </a:r>
            <a:endParaRPr lang="en-GB" dirty="0"/>
          </a:p>
        </p:txBody>
      </p:sp>
    </p:spTree>
    <p:extLst>
      <p:ext uri="{BB962C8B-B14F-4D97-AF65-F5344CB8AC3E}">
        <p14:creationId xmlns:p14="http://schemas.microsoft.com/office/powerpoint/2010/main" val="830290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normAutofit fontScale="92500" lnSpcReduction="10000"/>
          </a:bodyPr>
          <a:lstStyle/>
          <a:p>
            <a:pPr marL="0" indent="0">
              <a:buNone/>
            </a:pPr>
            <a:r>
              <a:rPr lang="en-GB" b="1" dirty="0" smtClean="0"/>
              <a:t>Things to consider:</a:t>
            </a:r>
          </a:p>
          <a:p>
            <a:pPr marL="0" indent="0">
              <a:buNone/>
            </a:pPr>
            <a:r>
              <a:rPr lang="en-GB" b="1" dirty="0"/>
              <a:t>	</a:t>
            </a:r>
            <a:r>
              <a:rPr lang="en-GB" dirty="0" smtClean="0"/>
              <a:t>- How do we attach “value”/“worth” to a 	person?</a:t>
            </a:r>
          </a:p>
          <a:p>
            <a:pPr marL="0" indent="0">
              <a:buNone/>
            </a:pPr>
            <a:r>
              <a:rPr lang="en-GB" dirty="0"/>
              <a:t>	</a:t>
            </a:r>
            <a:r>
              <a:rPr lang="en-GB" dirty="0" smtClean="0"/>
              <a:t>- Is Nick’s attitude/valuation of Gatsby 	consistent throughout the novel? If not, 	how/why does it change?</a:t>
            </a:r>
          </a:p>
          <a:p>
            <a:pPr marL="0" indent="0">
              <a:buNone/>
            </a:pPr>
            <a:r>
              <a:rPr lang="en-GB" dirty="0"/>
              <a:t>	</a:t>
            </a:r>
            <a:r>
              <a:rPr lang="en-GB" dirty="0" smtClean="0"/>
              <a:t>How do others view/value Gatsby?</a:t>
            </a:r>
          </a:p>
          <a:p>
            <a:pPr marL="0" indent="0">
              <a:buNone/>
            </a:pPr>
            <a:r>
              <a:rPr lang="en-GB" dirty="0"/>
              <a:t>	</a:t>
            </a:r>
            <a:r>
              <a:rPr lang="en-GB" dirty="0" smtClean="0"/>
              <a:t>- Which sections/moments of the novel 	will 	you need to refer to answer this question?</a:t>
            </a:r>
          </a:p>
        </p:txBody>
      </p:sp>
      <p:sp>
        <p:nvSpPr>
          <p:cNvPr id="4" name="Title 1"/>
          <p:cNvSpPr>
            <a:spLocks noGrp="1"/>
          </p:cNvSpPr>
          <p:nvPr>
            <p:ph type="title"/>
          </p:nvPr>
        </p:nvSpPr>
        <p:spPr>
          <a:xfrm>
            <a:off x="457200" y="274638"/>
            <a:ext cx="8229600" cy="1143000"/>
          </a:xfrm>
          <a:solidFill>
            <a:schemeClr val="tx2">
              <a:lumMod val="20000"/>
              <a:lumOff val="80000"/>
            </a:schemeClr>
          </a:solidFill>
          <a:ln>
            <a:solidFill>
              <a:schemeClr val="accent1"/>
            </a:solidFill>
          </a:ln>
        </p:spPr>
        <p:txBody>
          <a:bodyPr>
            <a:noAutofit/>
          </a:bodyPr>
          <a:lstStyle/>
          <a:p>
            <a:pPr marL="0" indent="0" algn="l"/>
            <a:r>
              <a:rPr lang="en-GB" sz="2400" b="1" dirty="0" smtClean="0"/>
              <a:t>How far do you agree with Nick’s view that Gatsby is “worth the whole damn bunch put together”?</a:t>
            </a:r>
            <a:endParaRPr lang="en-GB" sz="2400" b="1" dirty="0"/>
          </a:p>
        </p:txBody>
      </p:sp>
    </p:spTree>
    <p:extLst>
      <p:ext uri="{BB962C8B-B14F-4D97-AF65-F5344CB8AC3E}">
        <p14:creationId xmlns:p14="http://schemas.microsoft.com/office/powerpoint/2010/main" val="2403799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lstStyle/>
          <a:p>
            <a:pPr algn="l"/>
            <a:r>
              <a:rPr lang="en-GB" dirty="0" smtClean="0"/>
              <a:t>The examiners said…</a:t>
            </a:r>
            <a:endParaRPr lang="en-GB" dirty="0"/>
          </a:p>
        </p:txBody>
      </p:sp>
      <p:sp>
        <p:nvSpPr>
          <p:cNvPr id="2" name="Text Placeholder 1"/>
          <p:cNvSpPr>
            <a:spLocks noGrp="1"/>
          </p:cNvSpPr>
          <p:nvPr>
            <p:ph type="body" idx="1"/>
          </p:nvPr>
        </p:nvSpPr>
        <p:spPr>
          <a:ln>
            <a:solidFill>
              <a:schemeClr val="accent1"/>
            </a:solidFill>
          </a:ln>
        </p:spPr>
        <p:txBody>
          <a:bodyPr/>
          <a:lstStyle/>
          <a:p>
            <a:r>
              <a:rPr lang="en-GB" dirty="0" smtClean="0"/>
              <a:t>Agree</a:t>
            </a:r>
            <a:endParaRPr lang="en-GB" dirty="0"/>
          </a:p>
        </p:txBody>
      </p:sp>
      <p:sp>
        <p:nvSpPr>
          <p:cNvPr id="6" name="Content Placeholder 5"/>
          <p:cNvSpPr>
            <a:spLocks noGrp="1"/>
          </p:cNvSpPr>
          <p:nvPr>
            <p:ph sz="half" idx="2"/>
          </p:nvPr>
        </p:nvSpPr>
        <p:spPr>
          <a:ln>
            <a:solidFill>
              <a:schemeClr val="accent1"/>
            </a:solidFill>
          </a:ln>
        </p:spPr>
        <p:txBody>
          <a:bodyPr>
            <a:normAutofit fontScale="92500" lnSpcReduction="10000"/>
          </a:bodyPr>
          <a:lstStyle/>
          <a:p>
            <a:r>
              <a:rPr lang="en-GB" dirty="0" smtClean="0"/>
              <a:t>Gatsby’s </a:t>
            </a:r>
            <a:r>
              <a:rPr lang="en-GB" dirty="0"/>
              <a:t>capacity to love</a:t>
            </a:r>
          </a:p>
          <a:p>
            <a:r>
              <a:rPr lang="en-GB" dirty="0" smtClean="0"/>
              <a:t>his </a:t>
            </a:r>
            <a:r>
              <a:rPr lang="en-GB" dirty="0"/>
              <a:t>capacity to wonder and dream</a:t>
            </a:r>
          </a:p>
          <a:p>
            <a:r>
              <a:rPr lang="en-GB" dirty="0" smtClean="0"/>
              <a:t>his </a:t>
            </a:r>
            <a:r>
              <a:rPr lang="en-GB" dirty="0"/>
              <a:t>romance</a:t>
            </a:r>
          </a:p>
          <a:p>
            <a:r>
              <a:rPr lang="en-GB" dirty="0" smtClean="0"/>
              <a:t>his </a:t>
            </a:r>
            <a:r>
              <a:rPr lang="en-GB" dirty="0"/>
              <a:t>human decency</a:t>
            </a:r>
          </a:p>
          <a:p>
            <a:r>
              <a:rPr lang="en-GB" dirty="0" smtClean="0"/>
              <a:t>his </a:t>
            </a:r>
            <a:r>
              <a:rPr lang="en-GB" dirty="0"/>
              <a:t>mystery</a:t>
            </a:r>
          </a:p>
          <a:p>
            <a:r>
              <a:rPr lang="en-GB" dirty="0" smtClean="0"/>
              <a:t>the </a:t>
            </a:r>
            <a:r>
              <a:rPr lang="en-GB" dirty="0"/>
              <a:t>way other characters are so shallow</a:t>
            </a:r>
          </a:p>
          <a:p>
            <a:r>
              <a:rPr lang="en-GB" dirty="0" smtClean="0"/>
              <a:t>what “worth” </a:t>
            </a:r>
            <a:r>
              <a:rPr lang="en-GB" dirty="0"/>
              <a:t>actually means in terms of friendship and love (from Nick), etc.</a:t>
            </a:r>
          </a:p>
        </p:txBody>
      </p:sp>
      <p:sp>
        <p:nvSpPr>
          <p:cNvPr id="7" name="Text Placeholder 6"/>
          <p:cNvSpPr>
            <a:spLocks noGrp="1"/>
          </p:cNvSpPr>
          <p:nvPr>
            <p:ph type="body" sz="quarter" idx="3"/>
          </p:nvPr>
        </p:nvSpPr>
        <p:spPr>
          <a:ln>
            <a:solidFill>
              <a:schemeClr val="accent1"/>
            </a:solidFill>
          </a:ln>
        </p:spPr>
        <p:txBody>
          <a:bodyPr/>
          <a:lstStyle/>
          <a:p>
            <a:r>
              <a:rPr lang="en-GB" dirty="0" smtClean="0"/>
              <a:t>Disagree</a:t>
            </a:r>
            <a:endParaRPr lang="en-GB" dirty="0"/>
          </a:p>
        </p:txBody>
      </p:sp>
      <p:sp>
        <p:nvSpPr>
          <p:cNvPr id="8" name="Content Placeholder 7"/>
          <p:cNvSpPr>
            <a:spLocks noGrp="1"/>
          </p:cNvSpPr>
          <p:nvPr>
            <p:ph sz="quarter" idx="4"/>
          </p:nvPr>
        </p:nvSpPr>
        <p:spPr>
          <a:ln>
            <a:solidFill>
              <a:schemeClr val="accent1"/>
            </a:solidFill>
          </a:ln>
        </p:spPr>
        <p:txBody>
          <a:bodyPr>
            <a:normAutofit fontScale="92500" lnSpcReduction="10000"/>
          </a:bodyPr>
          <a:lstStyle/>
          <a:p>
            <a:r>
              <a:rPr lang="en-GB" dirty="0" smtClean="0"/>
              <a:t>his </a:t>
            </a:r>
            <a:r>
              <a:rPr lang="en-GB" dirty="0"/>
              <a:t>corruption</a:t>
            </a:r>
          </a:p>
          <a:p>
            <a:r>
              <a:rPr lang="en-GB" dirty="0" smtClean="0"/>
              <a:t>the </a:t>
            </a:r>
            <a:r>
              <a:rPr lang="en-GB" dirty="0"/>
              <a:t>way Nick is fooled and intoxicated by a false glamour</a:t>
            </a:r>
          </a:p>
          <a:p>
            <a:r>
              <a:rPr lang="en-GB" dirty="0" smtClean="0"/>
              <a:t>his </a:t>
            </a:r>
            <a:r>
              <a:rPr lang="en-GB" dirty="0"/>
              <a:t>adultery</a:t>
            </a:r>
          </a:p>
          <a:p>
            <a:r>
              <a:rPr lang="en-GB" dirty="0" smtClean="0"/>
              <a:t>his </a:t>
            </a:r>
            <a:r>
              <a:rPr lang="en-GB" dirty="0"/>
              <a:t>immorality</a:t>
            </a:r>
          </a:p>
          <a:p>
            <a:r>
              <a:rPr lang="en-GB" dirty="0" smtClean="0"/>
              <a:t>the </a:t>
            </a:r>
            <a:r>
              <a:rPr lang="en-GB" dirty="0"/>
              <a:t>fact that Myrtle Wilson is a victim and Gatsby does not mourn her death</a:t>
            </a:r>
          </a:p>
          <a:p>
            <a:r>
              <a:rPr lang="en-GB" dirty="0" smtClean="0"/>
              <a:t>his </a:t>
            </a:r>
            <a:r>
              <a:rPr lang="en-GB" dirty="0"/>
              <a:t>absurd obsession with a worthless woman</a:t>
            </a:r>
          </a:p>
          <a:p>
            <a:r>
              <a:rPr lang="en-GB" dirty="0" smtClean="0"/>
              <a:t>his </a:t>
            </a:r>
            <a:r>
              <a:rPr lang="en-GB" dirty="0"/>
              <a:t>naivety, etc.</a:t>
            </a:r>
          </a:p>
        </p:txBody>
      </p:sp>
    </p:spTree>
    <p:extLst>
      <p:ext uri="{BB962C8B-B14F-4D97-AF65-F5344CB8AC3E}">
        <p14:creationId xmlns:p14="http://schemas.microsoft.com/office/powerpoint/2010/main" val="48066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92D050"/>
          </a:solidFill>
          <a:ln>
            <a:solidFill>
              <a:schemeClr val="accent1"/>
            </a:solidFill>
          </a:ln>
        </p:spPr>
        <p:txBody>
          <a:bodyPr>
            <a:normAutofit fontScale="90000"/>
          </a:bodyPr>
          <a:lstStyle/>
          <a:p>
            <a:pPr algn="l"/>
            <a:r>
              <a:rPr lang="en-GB" b="1" dirty="0" smtClean="0"/>
              <a:t>Plan responses, working in the following groups:</a:t>
            </a:r>
            <a:endParaRPr lang="en-GB" b="1" dirty="0"/>
          </a:p>
        </p:txBody>
      </p:sp>
      <p:sp>
        <p:nvSpPr>
          <p:cNvPr id="9" name="Content Placeholder 8"/>
          <p:cNvSpPr>
            <a:spLocks noGrp="1"/>
          </p:cNvSpPr>
          <p:nvPr>
            <p:ph sz="half" idx="1"/>
          </p:nvPr>
        </p:nvSpPr>
        <p:spPr>
          <a:ln>
            <a:solidFill>
              <a:schemeClr val="accent1"/>
            </a:solidFill>
          </a:ln>
        </p:spPr>
        <p:txBody>
          <a:bodyPr>
            <a:normAutofit/>
          </a:bodyPr>
          <a:lstStyle/>
          <a:p>
            <a:endParaRPr lang="en-GB" dirty="0" smtClean="0"/>
          </a:p>
        </p:txBody>
      </p:sp>
      <p:sp>
        <p:nvSpPr>
          <p:cNvPr id="11" name="Content Placeholder 10"/>
          <p:cNvSpPr>
            <a:spLocks noGrp="1"/>
          </p:cNvSpPr>
          <p:nvPr>
            <p:ph sz="half" idx="2"/>
          </p:nvPr>
        </p:nvSpPr>
        <p:spPr>
          <a:solidFill>
            <a:schemeClr val="tx2">
              <a:lumMod val="20000"/>
              <a:lumOff val="80000"/>
            </a:schemeClr>
          </a:solidFill>
          <a:ln>
            <a:solidFill>
              <a:schemeClr val="accent1"/>
            </a:solidFill>
          </a:ln>
        </p:spPr>
        <p:txBody>
          <a:bodyPr>
            <a:normAutofit/>
          </a:bodyPr>
          <a:lstStyle/>
          <a:p>
            <a:pPr marL="0" indent="0">
              <a:buNone/>
            </a:pPr>
            <a:r>
              <a:rPr lang="en-GB" b="1" dirty="0" smtClean="0"/>
              <a:t>How far do you agree with Nick’s view that Gatsby is “worth the whole damn bunch put together”?</a:t>
            </a:r>
          </a:p>
          <a:p>
            <a:pPr marL="0" indent="0">
              <a:buNone/>
            </a:pPr>
            <a:endParaRPr lang="en-GB" b="1" dirty="0"/>
          </a:p>
          <a:p>
            <a:pPr marL="0" indent="0">
              <a:buNone/>
            </a:pPr>
            <a:r>
              <a:rPr lang="en-GB" b="1" smtClean="0"/>
              <a:t>** </a:t>
            </a:r>
            <a:r>
              <a:rPr lang="en-GB" b="1" dirty="0" smtClean="0"/>
              <a:t>Pay </a:t>
            </a:r>
            <a:r>
              <a:rPr lang="en-GB" b="1" smtClean="0"/>
              <a:t>particular attention to AO4 **</a:t>
            </a:r>
            <a:endParaRPr lang="en-GB" dirty="0"/>
          </a:p>
        </p:txBody>
      </p:sp>
    </p:spTree>
    <p:extLst>
      <p:ext uri="{BB962C8B-B14F-4D97-AF65-F5344CB8AC3E}">
        <p14:creationId xmlns:p14="http://schemas.microsoft.com/office/powerpoint/2010/main" val="2205755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lstStyle/>
          <a:p>
            <a:pPr algn="l"/>
            <a:r>
              <a:rPr lang="en-GB" dirty="0" smtClean="0"/>
              <a:t>The examiners said…</a:t>
            </a:r>
            <a:endParaRPr lang="en-GB" dirty="0"/>
          </a:p>
        </p:txBody>
      </p:sp>
      <p:sp>
        <p:nvSpPr>
          <p:cNvPr id="2" name="Text Placeholder 1"/>
          <p:cNvSpPr>
            <a:spLocks noGrp="1"/>
          </p:cNvSpPr>
          <p:nvPr>
            <p:ph type="body" idx="1"/>
          </p:nvPr>
        </p:nvSpPr>
        <p:spPr>
          <a:ln>
            <a:solidFill>
              <a:schemeClr val="accent1"/>
            </a:solidFill>
          </a:ln>
        </p:spPr>
        <p:txBody>
          <a:bodyPr/>
          <a:lstStyle/>
          <a:p>
            <a:r>
              <a:rPr lang="en-GB" dirty="0" smtClean="0"/>
              <a:t>Agree</a:t>
            </a:r>
            <a:endParaRPr lang="en-GB" dirty="0"/>
          </a:p>
        </p:txBody>
      </p:sp>
      <p:sp>
        <p:nvSpPr>
          <p:cNvPr id="6" name="Content Placeholder 5"/>
          <p:cNvSpPr>
            <a:spLocks noGrp="1"/>
          </p:cNvSpPr>
          <p:nvPr>
            <p:ph sz="half" idx="2"/>
          </p:nvPr>
        </p:nvSpPr>
        <p:spPr>
          <a:ln>
            <a:solidFill>
              <a:schemeClr val="accent1"/>
            </a:solidFill>
          </a:ln>
        </p:spPr>
        <p:txBody>
          <a:bodyPr>
            <a:normAutofit fontScale="92500" lnSpcReduction="10000"/>
          </a:bodyPr>
          <a:lstStyle/>
          <a:p>
            <a:r>
              <a:rPr lang="en-GB" dirty="0" smtClean="0"/>
              <a:t>Gatsby’s </a:t>
            </a:r>
            <a:r>
              <a:rPr lang="en-GB" dirty="0"/>
              <a:t>capacity to love</a:t>
            </a:r>
          </a:p>
          <a:p>
            <a:r>
              <a:rPr lang="en-GB" dirty="0" smtClean="0"/>
              <a:t>his </a:t>
            </a:r>
            <a:r>
              <a:rPr lang="en-GB" dirty="0"/>
              <a:t>capacity to wonder and dream</a:t>
            </a:r>
          </a:p>
          <a:p>
            <a:r>
              <a:rPr lang="en-GB" dirty="0" smtClean="0"/>
              <a:t>his </a:t>
            </a:r>
            <a:r>
              <a:rPr lang="en-GB" dirty="0"/>
              <a:t>romance</a:t>
            </a:r>
          </a:p>
          <a:p>
            <a:r>
              <a:rPr lang="en-GB" dirty="0" smtClean="0"/>
              <a:t>his </a:t>
            </a:r>
            <a:r>
              <a:rPr lang="en-GB" dirty="0"/>
              <a:t>human decency</a:t>
            </a:r>
          </a:p>
          <a:p>
            <a:r>
              <a:rPr lang="en-GB" dirty="0" smtClean="0"/>
              <a:t>his </a:t>
            </a:r>
            <a:r>
              <a:rPr lang="en-GB" dirty="0"/>
              <a:t>mystery</a:t>
            </a:r>
          </a:p>
          <a:p>
            <a:r>
              <a:rPr lang="en-GB" dirty="0" smtClean="0"/>
              <a:t>the </a:t>
            </a:r>
            <a:r>
              <a:rPr lang="en-GB" dirty="0"/>
              <a:t>way other characters are so shallow</a:t>
            </a:r>
          </a:p>
          <a:p>
            <a:r>
              <a:rPr lang="en-GB" dirty="0" smtClean="0"/>
              <a:t>what “worth” </a:t>
            </a:r>
            <a:r>
              <a:rPr lang="en-GB" dirty="0"/>
              <a:t>actually means in terms of friendship and love (from Nick), etc.</a:t>
            </a:r>
          </a:p>
        </p:txBody>
      </p:sp>
      <p:sp>
        <p:nvSpPr>
          <p:cNvPr id="7" name="Text Placeholder 6"/>
          <p:cNvSpPr>
            <a:spLocks noGrp="1"/>
          </p:cNvSpPr>
          <p:nvPr>
            <p:ph type="body" sz="quarter" idx="3"/>
          </p:nvPr>
        </p:nvSpPr>
        <p:spPr>
          <a:ln>
            <a:solidFill>
              <a:schemeClr val="accent1"/>
            </a:solidFill>
          </a:ln>
        </p:spPr>
        <p:txBody>
          <a:bodyPr/>
          <a:lstStyle/>
          <a:p>
            <a:r>
              <a:rPr lang="en-GB" dirty="0" smtClean="0"/>
              <a:t>Disagree</a:t>
            </a:r>
            <a:endParaRPr lang="en-GB" dirty="0"/>
          </a:p>
        </p:txBody>
      </p:sp>
      <p:sp>
        <p:nvSpPr>
          <p:cNvPr id="8" name="Content Placeholder 7"/>
          <p:cNvSpPr>
            <a:spLocks noGrp="1"/>
          </p:cNvSpPr>
          <p:nvPr>
            <p:ph sz="quarter" idx="4"/>
          </p:nvPr>
        </p:nvSpPr>
        <p:spPr>
          <a:ln>
            <a:solidFill>
              <a:schemeClr val="accent1"/>
            </a:solidFill>
          </a:ln>
        </p:spPr>
        <p:txBody>
          <a:bodyPr>
            <a:normAutofit fontScale="92500" lnSpcReduction="10000"/>
          </a:bodyPr>
          <a:lstStyle/>
          <a:p>
            <a:r>
              <a:rPr lang="en-GB" dirty="0" smtClean="0"/>
              <a:t>his </a:t>
            </a:r>
            <a:r>
              <a:rPr lang="en-GB" dirty="0"/>
              <a:t>corruption</a:t>
            </a:r>
          </a:p>
          <a:p>
            <a:r>
              <a:rPr lang="en-GB" dirty="0" smtClean="0"/>
              <a:t>the </a:t>
            </a:r>
            <a:r>
              <a:rPr lang="en-GB" dirty="0"/>
              <a:t>way Nick is fooled and intoxicated by a false glamour</a:t>
            </a:r>
          </a:p>
          <a:p>
            <a:r>
              <a:rPr lang="en-GB" dirty="0" smtClean="0"/>
              <a:t>his </a:t>
            </a:r>
            <a:r>
              <a:rPr lang="en-GB" dirty="0"/>
              <a:t>adultery</a:t>
            </a:r>
          </a:p>
          <a:p>
            <a:r>
              <a:rPr lang="en-GB" dirty="0" smtClean="0"/>
              <a:t>his </a:t>
            </a:r>
            <a:r>
              <a:rPr lang="en-GB" dirty="0"/>
              <a:t>immorality</a:t>
            </a:r>
          </a:p>
          <a:p>
            <a:r>
              <a:rPr lang="en-GB" dirty="0" smtClean="0"/>
              <a:t>the </a:t>
            </a:r>
            <a:r>
              <a:rPr lang="en-GB" dirty="0"/>
              <a:t>fact that Myrtle Wilson is a victim and Gatsby does not mourn her death</a:t>
            </a:r>
          </a:p>
          <a:p>
            <a:r>
              <a:rPr lang="en-GB" dirty="0" smtClean="0"/>
              <a:t>his </a:t>
            </a:r>
            <a:r>
              <a:rPr lang="en-GB" dirty="0"/>
              <a:t>absurd obsession with a worthless woman</a:t>
            </a:r>
          </a:p>
          <a:p>
            <a:r>
              <a:rPr lang="en-GB" dirty="0" smtClean="0"/>
              <a:t>his </a:t>
            </a:r>
            <a:r>
              <a:rPr lang="en-GB" dirty="0"/>
              <a:t>naivety, etc.</a:t>
            </a:r>
          </a:p>
        </p:txBody>
      </p:sp>
    </p:spTree>
    <p:extLst>
      <p:ext uri="{BB962C8B-B14F-4D97-AF65-F5344CB8AC3E}">
        <p14:creationId xmlns:p14="http://schemas.microsoft.com/office/powerpoint/2010/main" val="1392609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accent1"/>
            </a:solidFill>
          </a:ln>
        </p:spPr>
        <p:txBody>
          <a:bodyPr>
            <a:normAutofit/>
          </a:bodyPr>
          <a:lstStyle/>
          <a:p>
            <a:pPr algn="l"/>
            <a:r>
              <a:rPr lang="en-GB" sz="2400" b="1" dirty="0" smtClean="0"/>
              <a:t>AO3, AO4: </a:t>
            </a:r>
            <a:r>
              <a:rPr lang="en-GB" sz="2400" b="1" dirty="0"/>
              <a:t>the focus that Fitzgerald’s use of Nick places on narratives </a:t>
            </a:r>
            <a:r>
              <a:rPr lang="en-GB" sz="2400" b="1" dirty="0" smtClean="0"/>
              <a:t>themselves. [Can you find quotes to fill the gaps?] </a:t>
            </a:r>
            <a:endParaRPr lang="en-GB" sz="2400" b="1" dirty="0"/>
          </a:p>
        </p:txBody>
      </p:sp>
      <p:sp>
        <p:nvSpPr>
          <p:cNvPr id="3" name="Content Placeholder 2"/>
          <p:cNvSpPr>
            <a:spLocks noGrp="1"/>
          </p:cNvSpPr>
          <p:nvPr>
            <p:ph idx="1"/>
          </p:nvPr>
        </p:nvSpPr>
        <p:spPr>
          <a:solidFill>
            <a:schemeClr val="bg1"/>
          </a:solidFill>
        </p:spPr>
        <p:txBody>
          <a:bodyPr>
            <a:normAutofit fontScale="77500" lnSpcReduction="20000"/>
          </a:bodyPr>
          <a:lstStyle/>
          <a:p>
            <a:pPr marL="0" indent="0">
              <a:buNone/>
            </a:pPr>
            <a:r>
              <a:rPr lang="en-GB" dirty="0" smtClean="0"/>
              <a:t>If readers are irritated by Nick, it is likely to be because of his apparent unreliability or inconsistency. However, it is important to note that Nick is consistently inconsistent; he makes this clear in the opening passages of the book, when he tells us that</a:t>
            </a:r>
            <a:r>
              <a:rPr lang="en-GB" b="1" dirty="0" smtClean="0"/>
              <a:t>…</a:t>
            </a:r>
            <a:r>
              <a:rPr lang="en-GB" dirty="0" smtClean="0"/>
              <a:t> We must also remember that it is Fitzgerald the author who constructs his narrator in this way, and that in doing so he reminds us of the inherent unreliability – or, perhaps, subjectivity – of writing. From the beginning, Nick reminds us that what we are reading is very much a story </a:t>
            </a:r>
            <a:r>
              <a:rPr lang="en-GB" b="1" dirty="0" smtClean="0"/>
              <a:t>(…)</a:t>
            </a:r>
            <a:r>
              <a:rPr lang="en-GB" dirty="0" smtClean="0"/>
              <a:t>, and at the end, he reminds himself: “I see now that this has been a </a:t>
            </a:r>
            <a:r>
              <a:rPr lang="en-GB" u="sng" dirty="0" smtClean="0"/>
              <a:t>story</a:t>
            </a:r>
            <a:r>
              <a:rPr lang="en-GB" b="1" dirty="0" smtClean="0"/>
              <a:t> </a:t>
            </a:r>
            <a:r>
              <a:rPr lang="en-GB" dirty="0" smtClean="0"/>
              <a:t>of the West, after all”. </a:t>
            </a:r>
            <a:r>
              <a:rPr lang="en-GB" b="1" dirty="0" smtClean="0"/>
              <a:t>Such self-reflexive moves was not uncommon among modernist writers like Fitzgerald, who often saw language as subjective and creative rather than objectively reflective.</a:t>
            </a:r>
            <a:endParaRPr lang="en-GB" b="1" dirty="0"/>
          </a:p>
        </p:txBody>
      </p:sp>
    </p:spTree>
    <p:extLst>
      <p:ext uri="{BB962C8B-B14F-4D97-AF65-F5344CB8AC3E}">
        <p14:creationId xmlns:p14="http://schemas.microsoft.com/office/powerpoint/2010/main" val="2846977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a:bodyPr>
          <a:lstStyle/>
          <a:p>
            <a:pPr algn="l"/>
            <a:r>
              <a:rPr lang="en-GB" sz="2300" b="1" u="sng" dirty="0" smtClean="0"/>
              <a:t>Pre-mock mock?:</a:t>
            </a:r>
            <a:r>
              <a:rPr lang="en-GB" sz="2300" b="1" dirty="0" smtClean="0"/>
              <a:t> “Gatsby’s </a:t>
            </a:r>
            <a:r>
              <a:rPr lang="en-GB" sz="2300" b="1" dirty="0"/>
              <a:t>world is corrupt but ultimately glamorous.” How do you respond to this view of the</a:t>
            </a:r>
            <a:br>
              <a:rPr lang="en-GB" sz="2300" b="1" dirty="0"/>
            </a:br>
            <a:r>
              <a:rPr lang="en-GB" sz="2300" b="1" dirty="0"/>
              <a:t>novel?</a:t>
            </a:r>
          </a:p>
        </p:txBody>
      </p:sp>
      <p:sp>
        <p:nvSpPr>
          <p:cNvPr id="6" name="Text Placeholder 5"/>
          <p:cNvSpPr>
            <a:spLocks noGrp="1"/>
          </p:cNvSpPr>
          <p:nvPr>
            <p:ph type="body" idx="1"/>
          </p:nvPr>
        </p:nvSpPr>
        <p:spPr>
          <a:ln>
            <a:solidFill>
              <a:schemeClr val="accent1"/>
            </a:solidFill>
          </a:ln>
        </p:spPr>
        <p:txBody>
          <a:bodyPr/>
          <a:lstStyle/>
          <a:p>
            <a:r>
              <a:rPr lang="en-GB" dirty="0" smtClean="0"/>
              <a:t>Agree</a:t>
            </a:r>
            <a:endParaRPr lang="en-GB" dirty="0"/>
          </a:p>
        </p:txBody>
      </p:sp>
      <p:sp>
        <p:nvSpPr>
          <p:cNvPr id="4" name="Content Placeholder 3"/>
          <p:cNvSpPr>
            <a:spLocks noGrp="1"/>
          </p:cNvSpPr>
          <p:nvPr>
            <p:ph sz="half" idx="2"/>
          </p:nvPr>
        </p:nvSpPr>
        <p:spPr>
          <a:ln>
            <a:solidFill>
              <a:schemeClr val="accent1"/>
            </a:solidFill>
          </a:ln>
        </p:spPr>
        <p:txBody>
          <a:bodyPr>
            <a:normAutofit fontScale="85000" lnSpcReduction="10000"/>
          </a:bodyPr>
          <a:lstStyle/>
          <a:p>
            <a:r>
              <a:rPr lang="en-GB" dirty="0"/>
              <a:t>the corruption in the novel – Gatsby’s underworld, his affair with Daisy, </a:t>
            </a:r>
            <a:r>
              <a:rPr lang="en-GB" dirty="0" smtClean="0"/>
              <a:t>Daisy’s betrayal</a:t>
            </a:r>
            <a:r>
              <a:rPr lang="en-GB" dirty="0"/>
              <a:t>, the rumours about his life</a:t>
            </a:r>
          </a:p>
          <a:p>
            <a:r>
              <a:rPr lang="en-GB" dirty="0" smtClean="0"/>
              <a:t>the </a:t>
            </a:r>
            <a:r>
              <a:rPr lang="en-GB" dirty="0"/>
              <a:t>glamour of Gatsby’s parties</a:t>
            </a:r>
          </a:p>
          <a:p>
            <a:r>
              <a:rPr lang="en-GB" dirty="0" smtClean="0"/>
              <a:t>the </a:t>
            </a:r>
            <a:r>
              <a:rPr lang="en-GB" dirty="0"/>
              <a:t>romance of Gatsby and Daisy, especially the description of their early love affair,</a:t>
            </a:r>
          </a:p>
          <a:p>
            <a:r>
              <a:rPr lang="en-GB" dirty="0" smtClean="0"/>
              <a:t>the </a:t>
            </a:r>
            <a:r>
              <a:rPr lang="en-GB" dirty="0"/>
              <a:t>surreal, dreamlike quality of Gatsby himself</a:t>
            </a:r>
          </a:p>
          <a:p>
            <a:r>
              <a:rPr lang="en-GB" dirty="0" smtClean="0"/>
              <a:t>the </a:t>
            </a:r>
            <a:r>
              <a:rPr lang="en-GB" dirty="0"/>
              <a:t>filtering of the story through Nick who is biased, etc.</a:t>
            </a:r>
          </a:p>
        </p:txBody>
      </p:sp>
      <p:sp>
        <p:nvSpPr>
          <p:cNvPr id="7" name="Text Placeholder 6"/>
          <p:cNvSpPr>
            <a:spLocks noGrp="1"/>
          </p:cNvSpPr>
          <p:nvPr>
            <p:ph type="body" sz="quarter" idx="3"/>
          </p:nvPr>
        </p:nvSpPr>
        <p:spPr>
          <a:ln>
            <a:solidFill>
              <a:schemeClr val="accent1"/>
            </a:solidFill>
          </a:ln>
        </p:spPr>
        <p:txBody>
          <a:bodyPr/>
          <a:lstStyle/>
          <a:p>
            <a:r>
              <a:rPr lang="en-GB" dirty="0" smtClean="0"/>
              <a:t>Disagree</a:t>
            </a:r>
            <a:endParaRPr lang="en-GB" dirty="0"/>
          </a:p>
        </p:txBody>
      </p:sp>
      <p:sp>
        <p:nvSpPr>
          <p:cNvPr id="8" name="Content Placeholder 7"/>
          <p:cNvSpPr>
            <a:spLocks noGrp="1"/>
          </p:cNvSpPr>
          <p:nvPr>
            <p:ph sz="quarter" idx="4"/>
          </p:nvPr>
        </p:nvSpPr>
        <p:spPr>
          <a:ln>
            <a:solidFill>
              <a:schemeClr val="accent1"/>
            </a:solidFill>
          </a:ln>
        </p:spPr>
        <p:txBody>
          <a:bodyPr>
            <a:normAutofit fontScale="77500" lnSpcReduction="20000"/>
          </a:bodyPr>
          <a:lstStyle/>
          <a:p>
            <a:r>
              <a:rPr lang="en-GB" dirty="0"/>
              <a:t>corruption dominating the novel and leading to the deaths of three people</a:t>
            </a:r>
          </a:p>
          <a:p>
            <a:r>
              <a:rPr lang="en-GB" dirty="0" smtClean="0"/>
              <a:t>shadiness </a:t>
            </a:r>
            <a:r>
              <a:rPr lang="en-GB" dirty="0"/>
              <a:t>of Gatsby’s associates that no amount of lyrical prose can disguise</a:t>
            </a:r>
          </a:p>
          <a:p>
            <a:r>
              <a:rPr lang="en-GB" dirty="0" smtClean="0"/>
              <a:t>the </a:t>
            </a:r>
            <a:r>
              <a:rPr lang="en-GB" dirty="0"/>
              <a:t>hollowness of Gatsby’s parties</a:t>
            </a:r>
          </a:p>
          <a:p>
            <a:r>
              <a:rPr lang="en-GB" dirty="0" smtClean="0"/>
              <a:t>the </a:t>
            </a:r>
            <a:r>
              <a:rPr lang="en-GB" dirty="0"/>
              <a:t>gaudiness of his house and yacht</a:t>
            </a:r>
          </a:p>
          <a:p>
            <a:r>
              <a:rPr lang="en-GB" dirty="0" smtClean="0"/>
              <a:t>the </a:t>
            </a:r>
            <a:r>
              <a:rPr lang="en-GB" dirty="0"/>
              <a:t>vulgarity of new </a:t>
            </a:r>
            <a:r>
              <a:rPr lang="en-GB" dirty="0" smtClean="0"/>
              <a:t>money</a:t>
            </a:r>
          </a:p>
          <a:p>
            <a:r>
              <a:rPr lang="en-GB" dirty="0" smtClean="0"/>
              <a:t>the </a:t>
            </a:r>
            <a:r>
              <a:rPr lang="en-GB" dirty="0"/>
              <a:t>fact that Gatsby’s hopes are all dreams</a:t>
            </a:r>
          </a:p>
          <a:p>
            <a:r>
              <a:rPr lang="en-GB" dirty="0" smtClean="0"/>
              <a:t>the </a:t>
            </a:r>
            <a:r>
              <a:rPr lang="en-GB" dirty="0"/>
              <a:t>failure of Nick to persuade and romanticise Gatsby’s story, etc.</a:t>
            </a:r>
          </a:p>
        </p:txBody>
      </p:sp>
    </p:spTree>
    <p:extLst>
      <p:ext uri="{BB962C8B-B14F-4D97-AF65-F5344CB8AC3E}">
        <p14:creationId xmlns:p14="http://schemas.microsoft.com/office/powerpoint/2010/main" val="13775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bg/>
                                          </p:spTgt>
                                        </p:tgtEl>
                                        <p:attrNameLst>
                                          <p:attrName>style.visibility</p:attrName>
                                        </p:attrNameLst>
                                      </p:cBhvr>
                                      <p:to>
                                        <p:strVal val="visible"/>
                                      </p:to>
                                    </p:set>
                                    <p:anim calcmode="lin" valueType="num">
                                      <p:cBhvr>
                                        <p:cTn id="49" dur="500" fill="hold"/>
                                        <p:tgtEl>
                                          <p:spTgt spid="8">
                                            <p:bg/>
                                          </p:spTgt>
                                        </p:tgtEl>
                                        <p:attrNameLst>
                                          <p:attrName>ppt_w</p:attrName>
                                        </p:attrNameLst>
                                      </p:cBhvr>
                                      <p:tavLst>
                                        <p:tav tm="0">
                                          <p:val>
                                            <p:fltVal val="0"/>
                                          </p:val>
                                        </p:tav>
                                        <p:tav tm="100000">
                                          <p:val>
                                            <p:strVal val="#ppt_w"/>
                                          </p:val>
                                        </p:tav>
                                      </p:tavLst>
                                    </p:anim>
                                    <p:anim calcmode="lin" valueType="num">
                                      <p:cBhvr>
                                        <p:cTn id="50" dur="500" fill="hold"/>
                                        <p:tgtEl>
                                          <p:spTgt spid="8">
                                            <p:bg/>
                                          </p:spTgt>
                                        </p:tgtEl>
                                        <p:attrNameLst>
                                          <p:attrName>ppt_h</p:attrName>
                                        </p:attrNameLst>
                                      </p:cBhvr>
                                      <p:tavLst>
                                        <p:tav tm="0">
                                          <p:val>
                                            <p:fltVal val="0"/>
                                          </p:val>
                                        </p:tav>
                                        <p:tav tm="100000">
                                          <p:val>
                                            <p:strVal val="#ppt_h"/>
                                          </p:val>
                                        </p:tav>
                                      </p:tavLst>
                                    </p:anim>
                                    <p:animEffect transition="in" filter="fade">
                                      <p:cBhvr>
                                        <p:cTn id="51" dur="500"/>
                                        <p:tgtEl>
                                          <p:spTgt spid="8">
                                            <p:bg/>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 calcmode="lin" valueType="num">
                                      <p:cBhvr>
                                        <p:cTn id="6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65" dur="500"/>
                                        <p:tgtEl>
                                          <p:spTgt spid="8">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8">
                                            <p:txEl>
                                              <p:pRg st="2" end="2"/>
                                            </p:txEl>
                                          </p:spTgt>
                                        </p:tgtEl>
                                        <p:attrNameLst>
                                          <p:attrName>style.visibility</p:attrName>
                                        </p:attrNameLst>
                                      </p:cBhvr>
                                      <p:to>
                                        <p:strVal val="visible"/>
                                      </p:to>
                                    </p:set>
                                    <p:anim calcmode="lin" valueType="num">
                                      <p:cBhvr>
                                        <p:cTn id="7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72" dur="500"/>
                                        <p:tgtEl>
                                          <p:spTgt spid="8">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anim calcmode="lin" valueType="num">
                                      <p:cBhvr>
                                        <p:cTn id="7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7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79" dur="500"/>
                                        <p:tgtEl>
                                          <p:spTgt spid="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 calcmode="lin" valueType="num">
                                      <p:cBhvr>
                                        <p:cTn id="84"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5"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86" dur="500"/>
                                        <p:tgtEl>
                                          <p:spTgt spid="8">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 calcmode="lin" valueType="num">
                                      <p:cBhvr>
                                        <p:cTn id="91"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92"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93" dur="500"/>
                                        <p:tgtEl>
                                          <p:spTgt spid="8">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8">
                                            <p:txEl>
                                              <p:pRg st="6" end="6"/>
                                            </p:txEl>
                                          </p:spTgt>
                                        </p:tgtEl>
                                        <p:attrNameLst>
                                          <p:attrName>style.visibility</p:attrName>
                                        </p:attrNameLst>
                                      </p:cBhvr>
                                      <p:to>
                                        <p:strVal val="visible"/>
                                      </p:to>
                                    </p:set>
                                    <p:anim calcmode="lin" valueType="num">
                                      <p:cBhvr>
                                        <p:cTn id="98"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99"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10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b="1" i="1" dirty="0" smtClean="0"/>
              <a:t>Gatsby</a:t>
            </a:r>
            <a:r>
              <a:rPr lang="en-GB" b="1" dirty="0" smtClean="0"/>
              <a:t>: How is the story told in chapter 5?</a:t>
            </a:r>
            <a:endParaRPr lang="en-GB" b="1" dirty="0"/>
          </a:p>
        </p:txBody>
      </p:sp>
      <p:sp>
        <p:nvSpPr>
          <p:cNvPr id="3" name="Content Placeholder 2"/>
          <p:cNvSpPr>
            <a:spLocks noGrp="1"/>
          </p:cNvSpPr>
          <p:nvPr>
            <p:ph idx="1"/>
          </p:nvPr>
        </p:nvSpPr>
        <p:spPr>
          <a:ln>
            <a:solidFill>
              <a:schemeClr val="accent1"/>
            </a:solidFill>
          </a:ln>
        </p:spPr>
        <p:txBody>
          <a:bodyPr/>
          <a:lstStyle/>
          <a:p>
            <a:r>
              <a:rPr lang="en-GB" b="1" u="sng" dirty="0" smtClean="0"/>
              <a:t>Destination:</a:t>
            </a:r>
            <a:r>
              <a:rPr lang="en-GB" dirty="0" smtClean="0"/>
              <a:t> What story is told in chapter 5, and what is its significance to the text as a whole?</a:t>
            </a:r>
            <a:endParaRPr lang="en-GB" dirty="0"/>
          </a:p>
        </p:txBody>
      </p:sp>
    </p:spTree>
    <p:extLst>
      <p:ext uri="{BB962C8B-B14F-4D97-AF65-F5344CB8AC3E}">
        <p14:creationId xmlns:p14="http://schemas.microsoft.com/office/powerpoint/2010/main" val="255998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1772816"/>
            <a:ext cx="8424936" cy="1569660"/>
          </a:xfrm>
          <a:prstGeom prst="rect">
            <a:avLst/>
          </a:prstGeom>
        </p:spPr>
        <p:txBody>
          <a:bodyPr wrap="square">
            <a:spAutoFit/>
          </a:bodyPr>
          <a:lstStyle/>
          <a:p>
            <a:r>
              <a:rPr lang="en-GB" sz="3200" b="1" dirty="0"/>
              <a:t>“Gatsby’s world is corrupt but ultimately glamorous.” How do you respond to this view of </a:t>
            </a:r>
            <a:r>
              <a:rPr lang="en-GB" sz="3200" b="1" dirty="0" smtClean="0"/>
              <a:t>the novel</a:t>
            </a:r>
            <a:r>
              <a:rPr lang="en-GB" sz="3200" b="1" dirty="0"/>
              <a:t>?</a:t>
            </a:r>
            <a:endParaRPr lang="en-GB" sz="3200" dirty="0"/>
          </a:p>
        </p:txBody>
      </p:sp>
      <p:sp>
        <p:nvSpPr>
          <p:cNvPr id="8" name="Oval 7"/>
          <p:cNvSpPr/>
          <p:nvPr/>
        </p:nvSpPr>
        <p:spPr>
          <a:xfrm>
            <a:off x="2123728" y="1772815"/>
            <a:ext cx="1224136" cy="61301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707904" y="1772815"/>
            <a:ext cx="1224136" cy="61301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7544" y="2345410"/>
            <a:ext cx="2088232" cy="61301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3589446">
            <a:off x="4689725" y="93206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8964865">
            <a:off x="2296838" y="811759"/>
            <a:ext cx="484632" cy="1095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8613351">
            <a:off x="1995829" y="2595054"/>
            <a:ext cx="484632" cy="1398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6782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16632"/>
            <a:ext cx="8229600" cy="4525963"/>
          </a:xfrm>
          <a:solidFill>
            <a:srgbClr val="FFFF00"/>
          </a:solidFill>
        </p:spPr>
        <p:txBody>
          <a:bodyPr/>
          <a:lstStyle/>
          <a:p>
            <a:pPr marL="0" indent="0">
              <a:buNone/>
            </a:pPr>
            <a:r>
              <a:rPr lang="en-GB" dirty="0"/>
              <a:t>a) Write about the ways Fitzgerald tells the story in Chapter 4</a:t>
            </a:r>
            <a:r>
              <a:rPr lang="en-GB" dirty="0" smtClean="0"/>
              <a:t>.</a:t>
            </a:r>
          </a:p>
          <a:p>
            <a:pPr marL="0" indent="0">
              <a:buNone/>
            </a:pPr>
            <a:endParaRPr lang="en-GB" dirty="0" smtClean="0"/>
          </a:p>
          <a:p>
            <a:pPr marL="0" indent="0">
              <a:buNone/>
            </a:pPr>
            <a:r>
              <a:rPr lang="en-GB" dirty="0" smtClean="0"/>
              <a:t>b</a:t>
            </a:r>
            <a:r>
              <a:rPr lang="en-GB" dirty="0"/>
              <a:t>) What do you think about the view that there are no women in </a:t>
            </a:r>
            <a:r>
              <a:rPr lang="en-GB" i="1" dirty="0"/>
              <a:t>The Great Gatsby </a:t>
            </a:r>
            <a:r>
              <a:rPr lang="en-GB" dirty="0"/>
              <a:t>with </a:t>
            </a:r>
            <a:r>
              <a:rPr lang="en-GB" dirty="0" smtClean="0"/>
              <a:t>whom the </a:t>
            </a:r>
            <a:r>
              <a:rPr lang="en-GB" dirty="0"/>
              <a:t>reader can sympathise?</a:t>
            </a:r>
          </a:p>
        </p:txBody>
      </p:sp>
    </p:spTree>
    <p:extLst>
      <p:ext uri="{BB962C8B-B14F-4D97-AF65-F5344CB8AC3E}">
        <p14:creationId xmlns:p14="http://schemas.microsoft.com/office/powerpoint/2010/main" val="761441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b="1" dirty="0" smtClean="0"/>
              <a:t>Ch. 4: Jordan telling Gatsby and Daisy’s story</a:t>
            </a:r>
            <a:endParaRPr lang="en-GB" b="1" dirty="0"/>
          </a:p>
        </p:txBody>
      </p:sp>
      <p:sp>
        <p:nvSpPr>
          <p:cNvPr id="3" name="Content Placeholder 2"/>
          <p:cNvSpPr>
            <a:spLocks noGrp="1"/>
          </p:cNvSpPr>
          <p:nvPr>
            <p:ph idx="1"/>
          </p:nvPr>
        </p:nvSpPr>
        <p:spPr/>
        <p:txBody>
          <a:bodyPr/>
          <a:lstStyle/>
          <a:p>
            <a:r>
              <a:rPr lang="en-GB" dirty="0" smtClean="0"/>
              <a:t>Not strictly speaking a change in narrator, but it feels/reads like one because…</a:t>
            </a:r>
          </a:p>
          <a:p>
            <a:endParaRPr lang="en-GB" dirty="0"/>
          </a:p>
          <a:p>
            <a:r>
              <a:rPr lang="en-GB" dirty="0" smtClean="0"/>
              <a:t>Fitzgerald uses </a:t>
            </a:r>
            <a:r>
              <a:rPr lang="en-GB" dirty="0" err="1" smtClean="0"/>
              <a:t>intradiegetic</a:t>
            </a:r>
            <a:r>
              <a:rPr lang="en-GB" dirty="0" smtClean="0"/>
              <a:t> narration. (A story is told within the story.)</a:t>
            </a:r>
            <a:endParaRPr lang="en-GB" dirty="0"/>
          </a:p>
        </p:txBody>
      </p:sp>
    </p:spTree>
    <p:extLst>
      <p:ext uri="{BB962C8B-B14F-4D97-AF65-F5344CB8AC3E}">
        <p14:creationId xmlns:p14="http://schemas.microsoft.com/office/powerpoint/2010/main" val="1678276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HW: Section B (</a:t>
            </a:r>
            <a:r>
              <a:rPr lang="en-GB" i="1" dirty="0" smtClean="0"/>
              <a:t>Gatsby</a:t>
            </a:r>
            <a:r>
              <a:rPr lang="en-GB" dirty="0" smtClean="0"/>
              <a:t>, </a:t>
            </a:r>
            <a:r>
              <a:rPr lang="en-GB" i="1" dirty="0" smtClean="0"/>
              <a:t>The Road</a:t>
            </a:r>
            <a:r>
              <a:rPr lang="en-GB" dirty="0" smtClean="0"/>
              <a:t>, + 1 poet)</a:t>
            </a:r>
          </a:p>
          <a:p>
            <a:pPr marL="0" indent="0">
              <a:buNone/>
            </a:pPr>
            <a:endParaRPr lang="en-GB" dirty="0"/>
          </a:p>
          <a:p>
            <a:pPr marL="0" indent="0">
              <a:buNone/>
            </a:pPr>
            <a:r>
              <a:rPr lang="en-GB" dirty="0"/>
              <a:t>“In </a:t>
            </a:r>
            <a:r>
              <a:rPr lang="en-GB" i="1" dirty="0"/>
              <a:t>The Great Gatsby </a:t>
            </a:r>
            <a:r>
              <a:rPr lang="en-GB" dirty="0"/>
              <a:t>the lower social classes are presented as crude and vulgar.” How do you respond to this view? </a:t>
            </a:r>
          </a:p>
        </p:txBody>
      </p:sp>
    </p:spTree>
    <p:extLst>
      <p:ext uri="{BB962C8B-B14F-4D97-AF65-F5344CB8AC3E}">
        <p14:creationId xmlns:p14="http://schemas.microsoft.com/office/powerpoint/2010/main" val="2963030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dirty="0" smtClean="0"/>
              <a:t>Gatsby: Context (AO4)</a:t>
            </a:r>
            <a:endParaRPr lang="en-GB" dirty="0"/>
          </a:p>
        </p:txBody>
      </p:sp>
      <p:sp>
        <p:nvSpPr>
          <p:cNvPr id="3" name="Content Placeholder 2"/>
          <p:cNvSpPr>
            <a:spLocks noGrp="1"/>
          </p:cNvSpPr>
          <p:nvPr>
            <p:ph idx="1"/>
          </p:nvPr>
        </p:nvSpPr>
        <p:spPr>
          <a:ln>
            <a:solidFill>
              <a:schemeClr val="accent1"/>
            </a:solidFill>
          </a:ln>
        </p:spPr>
        <p:txBody>
          <a:bodyPr/>
          <a:lstStyle/>
          <a:p>
            <a:r>
              <a:rPr lang="en-GB" dirty="0" smtClean="0"/>
              <a:t>“The roaring twenties”</a:t>
            </a:r>
          </a:p>
          <a:p>
            <a:r>
              <a:rPr lang="en-GB" dirty="0" smtClean="0"/>
              <a:t>“The jazz age”</a:t>
            </a:r>
          </a:p>
          <a:p>
            <a:pPr lvl="1"/>
            <a:r>
              <a:rPr lang="en-GB" dirty="0" smtClean="0"/>
              <a:t>A term coined by Fitzgerald</a:t>
            </a:r>
          </a:p>
          <a:p>
            <a:pPr lvl="1"/>
            <a:r>
              <a:rPr lang="en-GB" dirty="0" smtClean="0"/>
              <a:t>Suggests time of fun &amp; frivolity (being carefree); a time of plenty; a time of excess</a:t>
            </a:r>
          </a:p>
          <a:p>
            <a:pPr lvl="1"/>
            <a:endParaRPr lang="en-GB" dirty="0"/>
          </a:p>
          <a:p>
            <a:r>
              <a:rPr lang="en-GB" dirty="0" smtClean="0"/>
              <a:t>Why are the twenties seen in this way? </a:t>
            </a:r>
            <a:endParaRPr lang="en-GB" dirty="0"/>
          </a:p>
        </p:txBody>
      </p:sp>
    </p:spTree>
    <p:extLst>
      <p:ext uri="{BB962C8B-B14F-4D97-AF65-F5344CB8AC3E}">
        <p14:creationId xmlns:p14="http://schemas.microsoft.com/office/powerpoint/2010/main" val="3671297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Novel is set between the world wars</a:t>
            </a:r>
          </a:p>
          <a:p>
            <a:r>
              <a:rPr lang="en-GB" dirty="0" smtClean="0"/>
              <a:t>After WWI (1914-18) America became the world’s biggest creditor (lending other countries money); this is the beginning of America becoming a “superpower”</a:t>
            </a:r>
          </a:p>
          <a:p>
            <a:r>
              <a:rPr lang="en-GB" dirty="0" smtClean="0"/>
              <a:t>For some, then, 1920s </a:t>
            </a:r>
            <a:r>
              <a:rPr lang="en-GB" b="1" u="sng" dirty="0" smtClean="0"/>
              <a:t>is</a:t>
            </a:r>
            <a:r>
              <a:rPr lang="en-GB" dirty="0" smtClean="0"/>
              <a:t> a time of plenty</a:t>
            </a:r>
            <a:endParaRPr lang="en-GB" dirty="0"/>
          </a:p>
        </p:txBody>
      </p:sp>
    </p:spTree>
    <p:extLst>
      <p:ext uri="{BB962C8B-B14F-4D97-AF65-F5344CB8AC3E}">
        <p14:creationId xmlns:p14="http://schemas.microsoft.com/office/powerpoint/2010/main" val="730464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pPr algn="l"/>
            <a:r>
              <a:rPr lang="en-GB" b="1" dirty="0" smtClean="0"/>
              <a:t>Also a time of transgression/change</a:t>
            </a:r>
            <a:endParaRPr lang="en-GB" b="1" dirty="0"/>
          </a:p>
        </p:txBody>
      </p:sp>
      <p:sp>
        <p:nvSpPr>
          <p:cNvPr id="3" name="Content Placeholder 2"/>
          <p:cNvSpPr>
            <a:spLocks noGrp="1"/>
          </p:cNvSpPr>
          <p:nvPr>
            <p:ph idx="1"/>
          </p:nvPr>
        </p:nvSpPr>
        <p:spPr>
          <a:xfrm>
            <a:off x="457200" y="1600201"/>
            <a:ext cx="8229600" cy="2476872"/>
          </a:xfrm>
        </p:spPr>
        <p:txBody>
          <a:bodyPr>
            <a:normAutofit/>
          </a:bodyPr>
          <a:lstStyle/>
          <a:p>
            <a:r>
              <a:rPr lang="en-GB" sz="2800" dirty="0" smtClean="0"/>
              <a:t>Women were more independent, as a result of the war (“filling in” for the men who left to fight at the front)</a:t>
            </a:r>
          </a:p>
          <a:p>
            <a:r>
              <a:rPr lang="en-GB" sz="2800" dirty="0" smtClean="0"/>
              <a:t>The advent of the </a:t>
            </a:r>
            <a:r>
              <a:rPr lang="en-GB" sz="2800" b="1" dirty="0" smtClean="0"/>
              <a:t>flapper</a:t>
            </a:r>
            <a:r>
              <a:rPr lang="en-GB" sz="2800" dirty="0" smtClean="0"/>
              <a:t> and the </a:t>
            </a:r>
            <a:r>
              <a:rPr lang="en-GB" sz="2800" b="1" dirty="0" smtClean="0"/>
              <a:t>vamp</a:t>
            </a:r>
            <a:r>
              <a:rPr lang="en-GB" sz="2800" dirty="0" smtClean="0"/>
              <a:t>, a result both of popular culture and post-war change </a:t>
            </a:r>
          </a:p>
          <a:p>
            <a:endParaRPr lang="en-GB" sz="2800" dirty="0" smtClean="0"/>
          </a:p>
        </p:txBody>
      </p:sp>
    </p:spTree>
    <p:extLst>
      <p:ext uri="{BB962C8B-B14F-4D97-AF65-F5344CB8AC3E}">
        <p14:creationId xmlns:p14="http://schemas.microsoft.com/office/powerpoint/2010/main" val="1203580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ythatsongforme.files.wordpress.com/2013/05/flap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836712"/>
            <a:ext cx="589460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1.mm.bing.net/th?id=JN.%2bYBFNkWDFVM301IxqlZWCA&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026352"/>
            <a:ext cx="2934375" cy="369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182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we see in Gatsby, though, is an exaggerated picture of how some among the white middle and upper classes were able to live.</a:t>
            </a:r>
          </a:p>
          <a:p>
            <a:r>
              <a:rPr lang="en-GB" dirty="0" smtClean="0"/>
              <a:t>While Gatsby threw parties, others (e.g. African Americans in Harlem, New York) threw </a:t>
            </a:r>
            <a:r>
              <a:rPr lang="en-GB" b="1" i="1" dirty="0" smtClean="0"/>
              <a:t>rent</a:t>
            </a:r>
            <a:r>
              <a:rPr lang="en-GB" dirty="0" smtClean="0"/>
              <a:t> parties.</a:t>
            </a:r>
            <a:endParaRPr lang="en-GB" dirty="0"/>
          </a:p>
        </p:txBody>
      </p:sp>
    </p:spTree>
    <p:extLst>
      <p:ext uri="{BB962C8B-B14F-4D97-AF65-F5344CB8AC3E}">
        <p14:creationId xmlns:p14="http://schemas.microsoft.com/office/powerpoint/2010/main" val="4070406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b="1" dirty="0" smtClean="0"/>
              <a:t>Identity</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Concerns over immigration, late C19/early C20 (e.g. Tom and Goddard/Stoddard)</a:t>
            </a:r>
          </a:p>
          <a:p>
            <a:r>
              <a:rPr lang="en-GB" dirty="0" smtClean="0"/>
              <a:t>But modern America is built on immigration and colonialism:</a:t>
            </a:r>
          </a:p>
          <a:p>
            <a:pPr lvl="1"/>
            <a:r>
              <a:rPr lang="en-GB" dirty="0" smtClean="0"/>
              <a:t>Many of the “old money” families would have been of “high” European descent (France, Germany, and especially England)</a:t>
            </a:r>
          </a:p>
          <a:p>
            <a:pPr lvl="2"/>
            <a:r>
              <a:rPr lang="en-GB" dirty="0" smtClean="0"/>
              <a:t>Tom’s and Nick’s surnames are old aristocratic Scottish/English names</a:t>
            </a:r>
          </a:p>
          <a:p>
            <a:pPr lvl="1"/>
            <a:r>
              <a:rPr lang="en-GB" dirty="0" smtClean="0"/>
              <a:t>Many of the working class surnames would have been derived from Irish and eastern-European names</a:t>
            </a:r>
            <a:endParaRPr lang="en-GB" dirty="0"/>
          </a:p>
        </p:txBody>
      </p:sp>
    </p:spTree>
    <p:extLst>
      <p:ext uri="{BB962C8B-B14F-4D97-AF65-F5344CB8AC3E}">
        <p14:creationId xmlns:p14="http://schemas.microsoft.com/office/powerpoint/2010/main" val="107766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dirty="0" smtClean="0"/>
              <a:t>Destination</a:t>
            </a:r>
            <a:endParaRPr lang="en-GB" dirty="0"/>
          </a:p>
        </p:txBody>
      </p:sp>
      <p:sp>
        <p:nvSpPr>
          <p:cNvPr id="3" name="Content Placeholder 2"/>
          <p:cNvSpPr>
            <a:spLocks noGrp="1"/>
          </p:cNvSpPr>
          <p:nvPr>
            <p:ph idx="1"/>
          </p:nvPr>
        </p:nvSpPr>
        <p:spPr>
          <a:ln>
            <a:solidFill>
              <a:schemeClr val="accent1"/>
            </a:solidFill>
          </a:ln>
        </p:spPr>
        <p:txBody>
          <a:bodyPr/>
          <a:lstStyle/>
          <a:p>
            <a:r>
              <a:rPr lang="en-GB" dirty="0" smtClean="0"/>
              <a:t>Gatsby and Daisy reunited</a:t>
            </a:r>
          </a:p>
          <a:p>
            <a:r>
              <a:rPr lang="en-GB" dirty="0" smtClean="0"/>
              <a:t>We see something of the “truth” of Gatsby(?)</a:t>
            </a:r>
          </a:p>
          <a:p>
            <a:r>
              <a:rPr lang="en-GB" dirty="0" smtClean="0"/>
              <a:t>Nick’s infatuation with Gatsby (and Daisy?) is reasserted (end’s with Nick’s rejection by Gatsby and Daisy?)</a:t>
            </a:r>
            <a:endParaRPr lang="en-GB" dirty="0"/>
          </a:p>
        </p:txBody>
      </p:sp>
    </p:spTree>
    <p:extLst>
      <p:ext uri="{BB962C8B-B14F-4D97-AF65-F5344CB8AC3E}">
        <p14:creationId xmlns:p14="http://schemas.microsoft.com/office/powerpoint/2010/main" val="3800634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b="1" dirty="0" smtClean="0"/>
              <a:t>Progress or Decline?</a:t>
            </a:r>
            <a:endParaRPr lang="en-GB" b="1" dirty="0"/>
          </a:p>
        </p:txBody>
      </p:sp>
      <p:sp>
        <p:nvSpPr>
          <p:cNvPr id="4" name="Text Placeholder 3"/>
          <p:cNvSpPr>
            <a:spLocks noGrp="1"/>
          </p:cNvSpPr>
          <p:nvPr>
            <p:ph type="body" idx="1"/>
          </p:nvPr>
        </p:nvSpPr>
        <p:spPr>
          <a:ln>
            <a:solidFill>
              <a:schemeClr val="accent1"/>
            </a:solidFill>
          </a:ln>
        </p:spPr>
        <p:txBody>
          <a:bodyPr/>
          <a:lstStyle/>
          <a:p>
            <a:r>
              <a:rPr lang="en-GB" dirty="0" smtClean="0"/>
              <a:t>“Progress”</a:t>
            </a:r>
            <a:endParaRPr lang="en-GB" dirty="0"/>
          </a:p>
        </p:txBody>
      </p:sp>
      <p:sp>
        <p:nvSpPr>
          <p:cNvPr id="3" name="Content Placeholder 2"/>
          <p:cNvSpPr>
            <a:spLocks noGrp="1"/>
          </p:cNvSpPr>
          <p:nvPr>
            <p:ph sz="half" idx="2"/>
          </p:nvPr>
        </p:nvSpPr>
        <p:spPr>
          <a:ln>
            <a:solidFill>
              <a:schemeClr val="accent1"/>
            </a:solidFill>
          </a:ln>
        </p:spPr>
        <p:txBody>
          <a:bodyPr>
            <a:normAutofit fontScale="85000" lnSpcReduction="20000"/>
          </a:bodyPr>
          <a:lstStyle/>
          <a:p>
            <a:pPr marL="0" indent="0">
              <a:buNone/>
            </a:pPr>
            <a:r>
              <a:rPr lang="en-GB" dirty="0" smtClean="0"/>
              <a:t>Technology:</a:t>
            </a:r>
          </a:p>
          <a:p>
            <a:r>
              <a:rPr lang="en-GB" dirty="0" smtClean="0"/>
              <a:t>“Talkies”</a:t>
            </a:r>
          </a:p>
          <a:p>
            <a:r>
              <a:rPr lang="en-GB" dirty="0" smtClean="0"/>
              <a:t>Colour television</a:t>
            </a:r>
          </a:p>
          <a:p>
            <a:r>
              <a:rPr lang="en-GB" dirty="0" smtClean="0"/>
              <a:t>Recorded music</a:t>
            </a:r>
          </a:p>
          <a:p>
            <a:r>
              <a:rPr lang="en-GB" dirty="0" smtClean="0"/>
              <a:t>Cars</a:t>
            </a:r>
          </a:p>
          <a:p>
            <a:r>
              <a:rPr lang="en-GB" dirty="0" smtClean="0"/>
              <a:t>Electricity in homes (e.g. telephones)</a:t>
            </a:r>
          </a:p>
          <a:p>
            <a:pPr marL="0" indent="0">
              <a:buNone/>
            </a:pPr>
            <a:endParaRPr lang="en-GB" dirty="0"/>
          </a:p>
          <a:p>
            <a:pPr marL="0" indent="0">
              <a:buNone/>
            </a:pPr>
            <a:r>
              <a:rPr lang="en-GB" dirty="0"/>
              <a:t>Technology = </a:t>
            </a:r>
            <a:r>
              <a:rPr lang="en-GB" dirty="0" smtClean="0"/>
              <a:t>speed/excitement</a:t>
            </a:r>
          </a:p>
          <a:p>
            <a:pPr marL="0" indent="0">
              <a:buNone/>
            </a:pPr>
            <a:endParaRPr lang="en-GB" dirty="0" smtClean="0"/>
          </a:p>
          <a:p>
            <a:pPr marL="0" indent="0">
              <a:buNone/>
            </a:pPr>
            <a:r>
              <a:rPr lang="en-GB" dirty="0" smtClean="0"/>
              <a:t>America a rich country</a:t>
            </a:r>
          </a:p>
          <a:p>
            <a:pPr marL="0" indent="0">
              <a:buNone/>
            </a:pPr>
            <a:endParaRPr lang="en-GB" dirty="0"/>
          </a:p>
          <a:p>
            <a:pPr marL="0" indent="0">
              <a:buNone/>
            </a:pPr>
            <a:r>
              <a:rPr lang="en-GB" dirty="0" smtClean="0"/>
              <a:t>Prohibition/temperance</a:t>
            </a:r>
          </a:p>
        </p:txBody>
      </p:sp>
      <p:sp>
        <p:nvSpPr>
          <p:cNvPr id="5" name="Text Placeholder 4"/>
          <p:cNvSpPr>
            <a:spLocks noGrp="1"/>
          </p:cNvSpPr>
          <p:nvPr>
            <p:ph type="body" sz="quarter" idx="3"/>
          </p:nvPr>
        </p:nvSpPr>
        <p:spPr>
          <a:ln>
            <a:solidFill>
              <a:schemeClr val="accent1"/>
            </a:solidFill>
          </a:ln>
        </p:spPr>
        <p:txBody>
          <a:bodyPr/>
          <a:lstStyle/>
          <a:p>
            <a:r>
              <a:rPr lang="en-GB" dirty="0" smtClean="0"/>
              <a:t>Decline	</a:t>
            </a:r>
            <a:endParaRPr lang="en-GB" dirty="0"/>
          </a:p>
        </p:txBody>
      </p:sp>
      <p:sp>
        <p:nvSpPr>
          <p:cNvPr id="6" name="Content Placeholder 5"/>
          <p:cNvSpPr>
            <a:spLocks noGrp="1"/>
          </p:cNvSpPr>
          <p:nvPr>
            <p:ph sz="quarter" idx="4"/>
          </p:nvPr>
        </p:nvSpPr>
        <p:spPr>
          <a:ln>
            <a:solidFill>
              <a:schemeClr val="accent1"/>
            </a:solidFill>
          </a:ln>
        </p:spPr>
        <p:txBody>
          <a:bodyPr>
            <a:normAutofit lnSpcReduction="10000"/>
          </a:bodyPr>
          <a:lstStyle/>
          <a:p>
            <a:r>
              <a:rPr lang="en-GB" dirty="0" smtClean="0"/>
              <a:t>Racism still rife (KKK on the rise)</a:t>
            </a:r>
          </a:p>
          <a:p>
            <a:r>
              <a:rPr lang="en-GB" dirty="0" smtClean="0"/>
              <a:t>Poverty gap between wealthy whites and poor (often) non-whites</a:t>
            </a:r>
          </a:p>
          <a:p>
            <a:r>
              <a:rPr lang="en-GB" dirty="0" smtClean="0"/>
              <a:t>WWI left many (especially writers and artists) sceptical about morality/progress</a:t>
            </a:r>
          </a:p>
          <a:p>
            <a:r>
              <a:rPr lang="en-GB" dirty="0" smtClean="0"/>
              <a:t>Widespread notion of modernity as corrupting force</a:t>
            </a:r>
            <a:endParaRPr lang="en-GB" dirty="0"/>
          </a:p>
        </p:txBody>
      </p:sp>
    </p:spTree>
    <p:extLst>
      <p:ext uri="{BB962C8B-B14F-4D97-AF65-F5344CB8AC3E}">
        <p14:creationId xmlns:p14="http://schemas.microsoft.com/office/powerpoint/2010/main" val="550264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p:txBody>
          <a:bodyPr>
            <a:normAutofit/>
          </a:bodyPr>
          <a:lstStyle/>
          <a:p>
            <a:r>
              <a:rPr lang="en-GB" dirty="0" smtClean="0"/>
              <a:t>What nicknames are given to the twenties?</a:t>
            </a:r>
          </a:p>
          <a:p>
            <a:r>
              <a:rPr lang="en-GB" dirty="0" smtClean="0"/>
              <a:t>What do these names suggest?</a:t>
            </a:r>
          </a:p>
          <a:p>
            <a:r>
              <a:rPr lang="en-GB" dirty="0" smtClean="0"/>
              <a:t>Why are the twenties seen in this way?</a:t>
            </a:r>
          </a:p>
          <a:p>
            <a:pPr lvl="1"/>
            <a:r>
              <a:rPr lang="en-GB" dirty="0" smtClean="0"/>
              <a:t>War; plenty; transgression; change; gender</a:t>
            </a:r>
          </a:p>
          <a:p>
            <a:r>
              <a:rPr lang="en-GB" dirty="0" smtClean="0"/>
              <a:t>What were some of the gender/class/race/ethnicity issues at this time?</a:t>
            </a:r>
          </a:p>
        </p:txBody>
      </p:sp>
    </p:spTree>
    <p:extLst>
      <p:ext uri="{BB962C8B-B14F-4D97-AF65-F5344CB8AC3E}">
        <p14:creationId xmlns:p14="http://schemas.microsoft.com/office/powerpoint/2010/main" val="1220944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p:txBody>
          <a:bodyPr>
            <a:normAutofit lnSpcReduction="10000"/>
          </a:bodyPr>
          <a:lstStyle/>
          <a:p>
            <a:r>
              <a:rPr lang="en-GB" dirty="0" smtClean="0"/>
              <a:t>What nicknames are given to the twenties?</a:t>
            </a:r>
          </a:p>
          <a:p>
            <a:r>
              <a:rPr lang="en-GB" dirty="0" smtClean="0"/>
              <a:t>What do these names suggest?</a:t>
            </a:r>
          </a:p>
          <a:p>
            <a:r>
              <a:rPr lang="en-GB" dirty="0" smtClean="0"/>
              <a:t>Why are the twenties seen in this way?</a:t>
            </a:r>
          </a:p>
          <a:p>
            <a:pPr lvl="1"/>
            <a:r>
              <a:rPr lang="en-GB" dirty="0" smtClean="0"/>
              <a:t>War; plenty; transgression; change; gender</a:t>
            </a:r>
          </a:p>
          <a:p>
            <a:r>
              <a:rPr lang="en-GB" dirty="0" smtClean="0"/>
              <a:t>What were some of the class/race/ethnicity issues at this time?</a:t>
            </a:r>
          </a:p>
          <a:p>
            <a:r>
              <a:rPr lang="en-GB" dirty="0" smtClean="0"/>
              <a:t>What were some of the issues affecting whether the period was seen as one of progress </a:t>
            </a:r>
            <a:r>
              <a:rPr lang="en-GB" smtClean="0"/>
              <a:t>or decline?</a:t>
            </a:r>
            <a:endParaRPr lang="en-GB" dirty="0"/>
          </a:p>
        </p:txBody>
      </p:sp>
    </p:spTree>
    <p:extLst>
      <p:ext uri="{BB962C8B-B14F-4D97-AF65-F5344CB8AC3E}">
        <p14:creationId xmlns:p14="http://schemas.microsoft.com/office/powerpoint/2010/main" val="3891620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Speed plan, with references</a:t>
            </a:r>
            <a:endParaRPr lang="en-GB" b="1" dirty="0"/>
          </a:p>
        </p:txBody>
      </p:sp>
      <p:sp>
        <p:nvSpPr>
          <p:cNvPr id="3" name="Content Placeholder 2"/>
          <p:cNvSpPr>
            <a:spLocks noGrp="1"/>
          </p:cNvSpPr>
          <p:nvPr>
            <p:ph idx="1"/>
          </p:nvPr>
        </p:nvSpPr>
        <p:spPr>
          <a:ln>
            <a:solidFill>
              <a:schemeClr val="accent1"/>
            </a:solidFill>
          </a:ln>
        </p:spPr>
        <p:txBody>
          <a:bodyPr>
            <a:normAutofit lnSpcReduction="10000"/>
          </a:bodyPr>
          <a:lstStyle/>
          <a:p>
            <a:pPr marL="514350" indent="-514350">
              <a:buFont typeface="+mj-lt"/>
              <a:buAutoNum type="arabicPeriod"/>
            </a:pPr>
            <a:r>
              <a:rPr lang="en-GB" dirty="0"/>
              <a:t>What do you think about the view that there are no women in </a:t>
            </a:r>
            <a:r>
              <a:rPr lang="en-GB" i="1" dirty="0"/>
              <a:t>The Great Gatsby </a:t>
            </a:r>
            <a:r>
              <a:rPr lang="en-GB" dirty="0"/>
              <a:t>with </a:t>
            </a:r>
            <a:r>
              <a:rPr lang="en-GB" dirty="0" smtClean="0"/>
              <a:t>whom the </a:t>
            </a:r>
            <a:r>
              <a:rPr lang="en-GB" dirty="0"/>
              <a:t>reader can sympathise</a:t>
            </a:r>
            <a:r>
              <a:rPr lang="en-GB" dirty="0" smtClean="0"/>
              <a:t>?</a:t>
            </a:r>
          </a:p>
          <a:p>
            <a:pPr marL="514350" indent="-514350">
              <a:buFont typeface="+mj-lt"/>
              <a:buAutoNum type="arabicPeriod"/>
            </a:pPr>
            <a:r>
              <a:rPr lang="en-GB" dirty="0"/>
              <a:t>How far do you agree with </a:t>
            </a:r>
            <a:r>
              <a:rPr lang="en-GB" dirty="0" smtClean="0"/>
              <a:t>Nick’s </a:t>
            </a:r>
            <a:r>
              <a:rPr lang="en-GB" dirty="0"/>
              <a:t>view that Gatsby is </a:t>
            </a:r>
            <a:r>
              <a:rPr lang="en-GB" dirty="0" smtClean="0"/>
              <a:t>“worth </a:t>
            </a:r>
            <a:r>
              <a:rPr lang="en-GB" dirty="0"/>
              <a:t>the whole damn bunch </a:t>
            </a:r>
            <a:r>
              <a:rPr lang="en-GB" dirty="0" smtClean="0"/>
              <a:t>put together”?</a:t>
            </a:r>
          </a:p>
          <a:p>
            <a:pPr marL="514350" indent="-514350">
              <a:buFont typeface="+mj-lt"/>
              <a:buAutoNum type="arabicPeriod"/>
            </a:pPr>
            <a:r>
              <a:rPr lang="en-GB" dirty="0" smtClean="0"/>
              <a:t>“Illusory </a:t>
            </a:r>
            <a:r>
              <a:rPr lang="en-GB" dirty="0"/>
              <a:t>as it is, </a:t>
            </a:r>
            <a:r>
              <a:rPr lang="en-GB" dirty="0" smtClean="0"/>
              <a:t>Gatsby’s </a:t>
            </a:r>
            <a:r>
              <a:rPr lang="en-GB" dirty="0"/>
              <a:t>dream gives meaning and value to human </a:t>
            </a:r>
            <a:r>
              <a:rPr lang="en-GB" dirty="0" smtClean="0"/>
              <a:t>experience”. </a:t>
            </a:r>
            <a:r>
              <a:rPr lang="en-GB" dirty="0"/>
              <a:t>How do </a:t>
            </a:r>
            <a:r>
              <a:rPr lang="en-GB" dirty="0" smtClean="0"/>
              <a:t>you respond </a:t>
            </a:r>
            <a:r>
              <a:rPr lang="en-GB" dirty="0"/>
              <a:t>to this view?</a:t>
            </a:r>
            <a:endParaRPr lang="en-GB" dirty="0" smtClean="0"/>
          </a:p>
        </p:txBody>
      </p:sp>
    </p:spTree>
    <p:extLst>
      <p:ext uri="{BB962C8B-B14F-4D97-AF65-F5344CB8AC3E}">
        <p14:creationId xmlns:p14="http://schemas.microsoft.com/office/powerpoint/2010/main" val="2814449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Another reason readers may agree with Nick’s statement is that, unlike Tom, Gatsby is an almost archetypal self-made man: he has created his wealth, whereas Tom and other “old money” men have inherited theirs.</a:t>
            </a:r>
            <a:r>
              <a:rPr lang="en-GB" b="1" i="1" dirty="0" smtClean="0"/>
              <a:t> In this way, Gatsby embodies the ideals of the “American Dream” (that anything is possible in a land of supposed opportunity)</a:t>
            </a:r>
            <a:r>
              <a:rPr lang="en-GB" dirty="0" smtClean="0"/>
              <a:t>. </a:t>
            </a:r>
            <a:r>
              <a:rPr lang="en-GB" b="1" dirty="0" smtClean="0"/>
              <a:t>[alternative interpretation – AO3]</a:t>
            </a:r>
            <a:r>
              <a:rPr lang="en-GB" dirty="0" smtClean="0"/>
              <a:t> </a:t>
            </a:r>
            <a:r>
              <a:rPr lang="en-GB" b="1" dirty="0" smtClean="0"/>
              <a:t>At the same time</a:t>
            </a:r>
            <a:r>
              <a:rPr lang="en-GB" dirty="0" smtClean="0"/>
              <a:t>, the fact that Gatsby is “new money” is a reason that Tom sees him as worthless: </a:t>
            </a:r>
            <a:r>
              <a:rPr lang="en-GB" b="1" i="1" dirty="0" smtClean="0"/>
              <a:t>against a backdrop of concerns over immigration (especially from eastern Europe) and class divisions between “new” and “old” money</a:t>
            </a:r>
            <a:r>
              <a:rPr lang="en-GB" dirty="0" smtClean="0"/>
              <a:t>, Gatsby is, for Tom, “</a:t>
            </a:r>
            <a:r>
              <a:rPr lang="en-GB" dirty="0" err="1" smtClean="0"/>
              <a:t>Mr.</a:t>
            </a:r>
            <a:r>
              <a:rPr lang="en-GB" dirty="0" smtClean="0"/>
              <a:t> Nobody from nowhere.”</a:t>
            </a:r>
            <a:endParaRPr lang="en-GB" dirty="0"/>
          </a:p>
        </p:txBody>
      </p:sp>
    </p:spTree>
    <p:extLst>
      <p:ext uri="{BB962C8B-B14F-4D97-AF65-F5344CB8AC3E}">
        <p14:creationId xmlns:p14="http://schemas.microsoft.com/office/powerpoint/2010/main" val="692582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332656"/>
            <a:ext cx="4040188" cy="639762"/>
          </a:xfrm>
          <a:ln>
            <a:solidFill>
              <a:schemeClr val="accent1"/>
            </a:solidFill>
          </a:ln>
        </p:spPr>
        <p:txBody>
          <a:bodyPr/>
          <a:lstStyle/>
          <a:p>
            <a:r>
              <a:rPr lang="en-GB" dirty="0" smtClean="0"/>
              <a:t>Agree</a:t>
            </a:r>
            <a:endParaRPr lang="en-GB" dirty="0"/>
          </a:p>
        </p:txBody>
      </p:sp>
      <p:sp>
        <p:nvSpPr>
          <p:cNvPr id="3" name="Content Placeholder 2"/>
          <p:cNvSpPr>
            <a:spLocks noGrp="1"/>
          </p:cNvSpPr>
          <p:nvPr>
            <p:ph sz="half" idx="2"/>
          </p:nvPr>
        </p:nvSpPr>
        <p:spPr>
          <a:xfrm>
            <a:off x="457200" y="980728"/>
            <a:ext cx="4040188" cy="3951288"/>
          </a:xfrm>
          <a:ln>
            <a:solidFill>
              <a:schemeClr val="accent1"/>
            </a:solidFill>
          </a:ln>
        </p:spPr>
        <p:txBody>
          <a:bodyPr>
            <a:normAutofit fontScale="62500" lnSpcReduction="20000"/>
          </a:bodyPr>
          <a:lstStyle/>
          <a:p>
            <a:r>
              <a:rPr lang="en-GB" dirty="0" smtClean="0"/>
              <a:t>Nick’s </a:t>
            </a:r>
            <a:r>
              <a:rPr lang="en-GB" dirty="0"/>
              <a:t>enchantment and fascination with Gatsby</a:t>
            </a:r>
          </a:p>
          <a:p>
            <a:r>
              <a:rPr lang="en-GB" dirty="0" smtClean="0"/>
              <a:t>Gatsby’s </a:t>
            </a:r>
            <a:r>
              <a:rPr lang="en-GB" dirty="0"/>
              <a:t>being worth more than the rest of the characters because he has a </a:t>
            </a:r>
            <a:r>
              <a:rPr lang="en-GB" dirty="0" smtClean="0"/>
              <a:t>passion, something </a:t>
            </a:r>
            <a:r>
              <a:rPr lang="en-GB" dirty="0"/>
              <a:t>to aspire to</a:t>
            </a:r>
          </a:p>
          <a:p>
            <a:r>
              <a:rPr lang="en-GB" dirty="0" smtClean="0"/>
              <a:t>Gatsby’s </a:t>
            </a:r>
            <a:r>
              <a:rPr lang="en-GB" dirty="0"/>
              <a:t>dream gives Nick the inspiration to write (and of course the same can be said </a:t>
            </a:r>
            <a:r>
              <a:rPr lang="en-GB" dirty="0" smtClean="0"/>
              <a:t>for Fitzgerald</a:t>
            </a:r>
            <a:r>
              <a:rPr lang="en-GB" dirty="0"/>
              <a:t>)</a:t>
            </a:r>
          </a:p>
          <a:p>
            <a:r>
              <a:rPr lang="en-GB" dirty="0" smtClean="0"/>
              <a:t>Gatsby’s </a:t>
            </a:r>
            <a:r>
              <a:rPr lang="en-GB" dirty="0"/>
              <a:t>life is given a purpose because of his dream</a:t>
            </a:r>
          </a:p>
          <a:p>
            <a:r>
              <a:rPr lang="en-GB" dirty="0" smtClean="0"/>
              <a:t>the </a:t>
            </a:r>
            <a:r>
              <a:rPr lang="en-GB" dirty="0"/>
              <a:t>dream links Gatsby and Nick with the Dutch sailors and the whole of American history</a:t>
            </a:r>
          </a:p>
          <a:p>
            <a:r>
              <a:rPr lang="en-GB" dirty="0" smtClean="0"/>
              <a:t>the </a:t>
            </a:r>
            <a:r>
              <a:rPr lang="en-GB" dirty="0"/>
              <a:t>dream preserves the sense of human wonder, human potential, free from limits</a:t>
            </a:r>
          </a:p>
          <a:p>
            <a:r>
              <a:rPr lang="en-GB" dirty="0" smtClean="0"/>
              <a:t>Gatsby </a:t>
            </a:r>
            <a:r>
              <a:rPr lang="en-GB" dirty="0"/>
              <a:t>is mourned by Nick and the reader whereas the other characters, the </a:t>
            </a:r>
            <a:r>
              <a:rPr lang="en-GB" dirty="0" smtClean="0"/>
              <a:t>realists, perhaps</a:t>
            </a:r>
            <a:r>
              <a:rPr lang="en-GB" dirty="0"/>
              <a:t>, are shallow and dull, </a:t>
            </a:r>
            <a:r>
              <a:rPr lang="en-GB" dirty="0" smtClean="0"/>
              <a:t>etc.</a:t>
            </a:r>
          </a:p>
          <a:p>
            <a:endParaRPr lang="en-GB" dirty="0"/>
          </a:p>
        </p:txBody>
      </p:sp>
      <p:sp>
        <p:nvSpPr>
          <p:cNvPr id="8" name="Text Placeholder 7"/>
          <p:cNvSpPr>
            <a:spLocks noGrp="1"/>
          </p:cNvSpPr>
          <p:nvPr>
            <p:ph type="body" sz="quarter" idx="3"/>
          </p:nvPr>
        </p:nvSpPr>
        <p:spPr>
          <a:xfrm>
            <a:off x="4645025" y="332656"/>
            <a:ext cx="4041775" cy="639762"/>
          </a:xfrm>
          <a:ln>
            <a:solidFill>
              <a:schemeClr val="accent1"/>
            </a:solidFill>
          </a:ln>
        </p:spPr>
        <p:txBody>
          <a:bodyPr/>
          <a:lstStyle/>
          <a:p>
            <a:r>
              <a:rPr lang="en-GB" dirty="0" smtClean="0"/>
              <a:t>Disagree</a:t>
            </a:r>
            <a:endParaRPr lang="en-GB" dirty="0"/>
          </a:p>
        </p:txBody>
      </p:sp>
      <p:sp>
        <p:nvSpPr>
          <p:cNvPr id="9" name="Content Placeholder 8"/>
          <p:cNvSpPr>
            <a:spLocks noGrp="1"/>
          </p:cNvSpPr>
          <p:nvPr>
            <p:ph sz="quarter" idx="4"/>
          </p:nvPr>
        </p:nvSpPr>
        <p:spPr>
          <a:xfrm>
            <a:off x="4645025" y="980728"/>
            <a:ext cx="4041775" cy="3951288"/>
          </a:xfrm>
          <a:ln>
            <a:solidFill>
              <a:schemeClr val="accent1"/>
            </a:solidFill>
          </a:ln>
        </p:spPr>
        <p:txBody>
          <a:bodyPr>
            <a:normAutofit fontScale="70000" lnSpcReduction="20000"/>
          </a:bodyPr>
          <a:lstStyle/>
          <a:p>
            <a:r>
              <a:rPr lang="en-GB" dirty="0"/>
              <a:t>Some will disagree and focus on</a:t>
            </a:r>
          </a:p>
          <a:p>
            <a:r>
              <a:rPr lang="en-GB" dirty="0"/>
              <a:t>Gatsby’s deluding himself</a:t>
            </a:r>
          </a:p>
          <a:p>
            <a:r>
              <a:rPr lang="en-GB" dirty="0"/>
              <a:t>the dream being death-centred and hollow</a:t>
            </a:r>
          </a:p>
          <a:p>
            <a:r>
              <a:rPr lang="en-GB" dirty="0"/>
              <a:t>the dream being based on corruption and crime</a:t>
            </a:r>
          </a:p>
          <a:p>
            <a:r>
              <a:rPr lang="en-GB" dirty="0"/>
              <a:t>Gatsby’s having a basic disregard for the feelings and dreams of others</a:t>
            </a:r>
          </a:p>
          <a:p>
            <a:r>
              <a:rPr lang="en-GB" dirty="0"/>
              <a:t>the dream being equated with wealth and getting rich</a:t>
            </a:r>
          </a:p>
          <a:p>
            <a:r>
              <a:rPr lang="en-GB" dirty="0"/>
              <a:t>Gatsby’s house becoming no more than a tourist attraction, etc.</a:t>
            </a:r>
          </a:p>
          <a:p>
            <a:endParaRPr lang="en-GB" dirty="0"/>
          </a:p>
          <a:p>
            <a:pPr marL="0" indent="0">
              <a:buNone/>
            </a:pPr>
            <a:r>
              <a:rPr lang="en-GB" dirty="0"/>
              <a:t>Relevant references might be made to the American Dream</a:t>
            </a:r>
            <a:r>
              <a:rPr lang="en-GB" dirty="0" smtClean="0"/>
              <a:t>.</a:t>
            </a:r>
            <a:endParaRPr lang="en-GB" dirty="0"/>
          </a:p>
        </p:txBody>
      </p:sp>
    </p:spTree>
    <p:extLst>
      <p:ext uri="{BB962C8B-B14F-4D97-AF65-F5344CB8AC3E}">
        <p14:creationId xmlns:p14="http://schemas.microsoft.com/office/powerpoint/2010/main" val="3507896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a:ln>
            <a:solidFill>
              <a:schemeClr val="accent1"/>
            </a:solidFill>
          </a:ln>
        </p:spPr>
        <p:txBody>
          <a:bodyPr>
            <a:normAutofit fontScale="90000"/>
          </a:bodyPr>
          <a:lstStyle/>
          <a:p>
            <a:pPr algn="l"/>
            <a:r>
              <a:rPr lang="en-GB" b="1" dirty="0" smtClean="0"/>
              <a:t>How does Fitzgerald tell the story…?</a:t>
            </a:r>
            <a:endParaRPr lang="en-GB" b="1" dirty="0"/>
          </a:p>
        </p:txBody>
      </p:sp>
      <p:sp>
        <p:nvSpPr>
          <p:cNvPr id="8" name="Content Placeholder 7"/>
          <p:cNvSpPr>
            <a:spLocks noGrp="1"/>
          </p:cNvSpPr>
          <p:nvPr>
            <p:ph idx="1"/>
          </p:nvPr>
        </p:nvSpPr>
        <p:spPr>
          <a:ln>
            <a:solidFill>
              <a:schemeClr val="accent1"/>
            </a:solidFill>
          </a:ln>
        </p:spPr>
        <p:txBody>
          <a:bodyPr/>
          <a:lstStyle/>
          <a:p>
            <a:r>
              <a:rPr lang="en-GB" dirty="0" smtClean="0"/>
              <a:t>Always write about voice (Nick as narrator)</a:t>
            </a:r>
          </a:p>
          <a:p>
            <a:r>
              <a:rPr lang="en-GB" dirty="0" smtClean="0"/>
              <a:t>Always use Fitzgerald’s name – remind the examiner that you are aware that narrators and authors are not identical</a:t>
            </a:r>
            <a:endParaRPr lang="en-GB" dirty="0"/>
          </a:p>
        </p:txBody>
      </p:sp>
    </p:spTree>
    <p:extLst>
      <p:ext uri="{BB962C8B-B14F-4D97-AF65-F5344CB8AC3E}">
        <p14:creationId xmlns:p14="http://schemas.microsoft.com/office/powerpoint/2010/main" val="4017711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b="1" dirty="0" smtClean="0"/>
              <a:t>221 words</a:t>
            </a:r>
            <a:endParaRPr lang="en-GB" b="1"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t>Fitzgerald further develops Nick as a complicated character and narrator. As Nick reflects on his time in New York, he remarks that he “began to like” the city for “the satisfaction that the constant flicker of men and women and machines gives the restless eye.” Nick’s implied restlessness suggests that he is not satisfied, or that he is looking for something unspecified that he has yet to find, while his mention of “the constant flicker of … machines” suggests his attraction to New York’s speed, newness, and modernity. Interestingly, Fitzgerald constructs Nick as being particularly attracted to New York at “night” – which he describes as “the enchanted Metropolitan twilight” – and “dusk” – which he calls “the most poignant moments of night and life.” Twilight and dusk are both points of change or transition; that twilight is “enchanted” suggests that Nick finds something magical in New York at this time of night, but suggests, too, that whatever he sees might be illusory or artificial. Despite stating that he “began to like” New York, in the same paragraph Nick tells us that it is at these times that he felt “a haunting loneliness,” a phrase which suggests he is intensely aware, or even pursued by, his own sense of isolation. In these ways, Fitzgerald presents his narrator, Nick, as a complex yet contradictory character.</a:t>
            </a:r>
            <a:r>
              <a:rPr lang="en-GB" dirty="0" smtClean="0"/>
              <a:t>  </a:t>
            </a:r>
            <a:endParaRPr lang="en-GB" dirty="0"/>
          </a:p>
        </p:txBody>
      </p:sp>
    </p:spTree>
    <p:extLst>
      <p:ext uri="{BB962C8B-B14F-4D97-AF65-F5344CB8AC3E}">
        <p14:creationId xmlns:p14="http://schemas.microsoft.com/office/powerpoint/2010/main" val="2044034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76664"/>
          </a:xfrm>
        </p:spPr>
        <p:txBody>
          <a:bodyPr>
            <a:noAutofit/>
          </a:bodyPr>
          <a:lstStyle/>
          <a:p>
            <a:pPr marL="0" indent="0">
              <a:buNone/>
            </a:pPr>
            <a:r>
              <a:rPr lang="en-GB" sz="1900" dirty="0"/>
              <a:t>Fitzgerald further develops Nick as a complicated character and narrator </a:t>
            </a:r>
            <a:r>
              <a:rPr lang="en-GB" sz="1900" b="1" dirty="0"/>
              <a:t>[focus on building blocks]</a:t>
            </a:r>
            <a:r>
              <a:rPr lang="en-GB" sz="1900" dirty="0"/>
              <a:t>. As Nick reflects on his time in New York, he remarks that he “began to like” the city for “the satisfaction that the constant flicker of men and women and machines gives the restless eye.” </a:t>
            </a:r>
            <a:r>
              <a:rPr lang="en-GB" sz="1900" b="1" dirty="0"/>
              <a:t>[quotations]</a:t>
            </a:r>
            <a:r>
              <a:rPr lang="en-GB" sz="1900" dirty="0"/>
              <a:t> Nick’s implied restlessness suggests that he is not satisfied, or that he is looking for something unspecified that he has yet to find, while his mention of “the constant flicker of … machines” suggests his attraction to New York’s speed, newness, and modernity </a:t>
            </a:r>
            <a:r>
              <a:rPr lang="en-GB" sz="1900" b="1" dirty="0"/>
              <a:t>[analysis closely linked to language/meaning – AO2]</a:t>
            </a:r>
            <a:r>
              <a:rPr lang="en-GB" sz="1900" dirty="0"/>
              <a:t>. Interestingly, Fitzgerald constructs Nick as being particularly attracted to New York at “night” – which he describes as “the enchanted Metropolitan twilight” – and “dusk” – which he calls “the most poignant moments of night and life.” Twilight and dusk are both points of change or transition; that twilight is “enchanted” suggests that Nick finds something magical in New York at this time of night, but suggests, too, that whatever he sees might be illusory or artificial. Despite stating that he “began to like” New York, in the same paragraph Nick tells us that it is at these times that he felt “a haunting loneliness,” a phrase which suggests he is intensely aware, or even pursued by, his own sense of isolation </a:t>
            </a:r>
            <a:r>
              <a:rPr lang="en-GB" sz="1900" b="1" dirty="0"/>
              <a:t>[several instances of quotation/analysis]</a:t>
            </a:r>
            <a:r>
              <a:rPr lang="en-GB" sz="1900" dirty="0"/>
              <a:t>. In these ways, Fitzgerald presents his narrator, Nick, as a complex yet contradictory character, whose preference for night suggests his secretive nature </a:t>
            </a:r>
            <a:r>
              <a:rPr lang="en-GB" sz="1900" b="1" dirty="0"/>
              <a:t>[analysis of “night</a:t>
            </a:r>
            <a:r>
              <a:rPr lang="en-GB" sz="1900" b="1" dirty="0" smtClean="0"/>
              <a:t>”]</a:t>
            </a:r>
            <a:r>
              <a:rPr lang="en-GB" sz="1900" dirty="0" smtClean="0"/>
              <a:t>.</a:t>
            </a:r>
            <a:endParaRPr lang="en-GB" sz="1900" dirty="0"/>
          </a:p>
        </p:txBody>
      </p:sp>
    </p:spTree>
    <p:extLst>
      <p:ext uri="{BB962C8B-B14F-4D97-AF65-F5344CB8AC3E}">
        <p14:creationId xmlns:p14="http://schemas.microsoft.com/office/powerpoint/2010/main" val="2086541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Pages 57-59</a:t>
            </a:r>
            <a:endParaRPr lang="en-GB" dirty="0"/>
          </a:p>
        </p:txBody>
      </p:sp>
      <p:sp>
        <p:nvSpPr>
          <p:cNvPr id="3" name="Content Placeholder 2"/>
          <p:cNvSpPr>
            <a:spLocks noGrp="1"/>
          </p:cNvSpPr>
          <p:nvPr>
            <p:ph idx="1"/>
          </p:nvPr>
        </p:nvSpPr>
        <p:spPr/>
        <p:txBody>
          <a:bodyPr/>
          <a:lstStyle/>
          <a:p>
            <a:r>
              <a:rPr lang="en-GB" dirty="0" smtClean="0"/>
              <a:t>Focus on Nick’s love interests and his final line:</a:t>
            </a:r>
          </a:p>
          <a:p>
            <a:r>
              <a:rPr lang="en-GB" dirty="0" smtClean="0"/>
              <a:t>What can we say about the way Fitzgerald presents Nick in these pages?</a:t>
            </a:r>
            <a:endParaRPr lang="en-GB" dirty="0"/>
          </a:p>
        </p:txBody>
      </p:sp>
    </p:spTree>
    <p:extLst>
      <p:ext uri="{BB962C8B-B14F-4D97-AF65-F5344CB8AC3E}">
        <p14:creationId xmlns:p14="http://schemas.microsoft.com/office/powerpoint/2010/main" val="251506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Time</a:t>
            </a:r>
            <a:endParaRPr lang="en-GB" b="1" dirty="0"/>
          </a:p>
        </p:txBody>
      </p:sp>
      <p:sp>
        <p:nvSpPr>
          <p:cNvPr id="3" name="Content Placeholder 2"/>
          <p:cNvSpPr>
            <a:spLocks noGrp="1"/>
          </p:cNvSpPr>
          <p:nvPr>
            <p:ph idx="1"/>
          </p:nvPr>
        </p:nvSpPr>
        <p:spPr/>
        <p:txBody>
          <a:bodyPr/>
          <a:lstStyle/>
          <a:p>
            <a:r>
              <a:rPr lang="en-GB" dirty="0" smtClean="0"/>
              <a:t>Significance of the clock when Gatsby and Daisy are reunited</a:t>
            </a:r>
            <a:endParaRPr lang="en-GB" dirty="0"/>
          </a:p>
        </p:txBody>
      </p:sp>
    </p:spTree>
    <p:extLst>
      <p:ext uri="{BB962C8B-B14F-4D97-AF65-F5344CB8AC3E}">
        <p14:creationId xmlns:p14="http://schemas.microsoft.com/office/powerpoint/2010/main" val="260152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l"/>
            <a:r>
              <a:rPr lang="en-GB" b="1" dirty="0" smtClean="0"/>
              <a:t>Location/Setting</a:t>
            </a:r>
            <a:endParaRPr lang="en-GB" b="1" dirty="0"/>
          </a:p>
        </p:txBody>
      </p:sp>
      <p:sp>
        <p:nvSpPr>
          <p:cNvPr id="3" name="Content Placeholder 2"/>
          <p:cNvSpPr>
            <a:spLocks noGrp="1"/>
          </p:cNvSpPr>
          <p:nvPr>
            <p:ph idx="1"/>
          </p:nvPr>
        </p:nvSpPr>
        <p:spPr>
          <a:ln>
            <a:solidFill>
              <a:schemeClr val="accent1"/>
            </a:solidFill>
          </a:ln>
        </p:spPr>
        <p:txBody>
          <a:bodyPr>
            <a:normAutofit/>
          </a:bodyPr>
          <a:lstStyle/>
          <a:p>
            <a:r>
              <a:rPr lang="en-GB" dirty="0" smtClean="0"/>
              <a:t>Opening (image of fire)</a:t>
            </a:r>
          </a:p>
          <a:p>
            <a:r>
              <a:rPr lang="en-GB" dirty="0" smtClean="0"/>
              <a:t>Gatsby’s mansion looks like “the World’s Fair”</a:t>
            </a:r>
          </a:p>
          <a:p>
            <a:r>
              <a:rPr lang="en-GB" dirty="0" smtClean="0"/>
              <a:t>Use of sun/rain/weather (pathetic fallacy)</a:t>
            </a:r>
          </a:p>
          <a:p>
            <a:pPr lvl="1"/>
            <a:r>
              <a:rPr lang="en-GB" dirty="0" smtClean="0"/>
              <a:t>G &amp; D “truly” reunited “off-stage”</a:t>
            </a:r>
          </a:p>
          <a:p>
            <a:r>
              <a:rPr lang="en-GB" dirty="0" smtClean="0"/>
              <a:t>Nick’s grass (p. 85): “Once more it was pouring…”</a:t>
            </a:r>
          </a:p>
          <a:p>
            <a:r>
              <a:rPr lang="en-GB" dirty="0" smtClean="0"/>
              <a:t>Detailing of Gatsby’s mansion and its contents</a:t>
            </a:r>
          </a:p>
          <a:p>
            <a:r>
              <a:rPr lang="en-GB" dirty="0" smtClean="0"/>
              <a:t>Green light (p.90)</a:t>
            </a:r>
            <a:endParaRPr lang="en-GB" dirty="0"/>
          </a:p>
        </p:txBody>
      </p:sp>
    </p:spTree>
    <p:extLst>
      <p:ext uri="{BB962C8B-B14F-4D97-AF65-F5344CB8AC3E}">
        <p14:creationId xmlns:p14="http://schemas.microsoft.com/office/powerpoint/2010/main" val="155109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l"/>
            <a:r>
              <a:rPr lang="en-GB" dirty="0" smtClean="0"/>
              <a:t>Characters &amp; voice</a:t>
            </a:r>
            <a:endParaRPr lang="en-GB" dirty="0"/>
          </a:p>
        </p:txBody>
      </p:sp>
      <p:sp>
        <p:nvSpPr>
          <p:cNvPr id="3" name="Content Placeholder 2"/>
          <p:cNvSpPr>
            <a:spLocks noGrp="1"/>
          </p:cNvSpPr>
          <p:nvPr>
            <p:ph idx="1"/>
          </p:nvPr>
        </p:nvSpPr>
        <p:spPr/>
        <p:txBody>
          <a:bodyPr/>
          <a:lstStyle/>
          <a:p>
            <a:r>
              <a:rPr lang="en-GB" dirty="0" smtClean="0"/>
              <a:t>Adverbs used to describe Gatsby early in chapter</a:t>
            </a:r>
          </a:p>
          <a:p>
            <a:r>
              <a:rPr lang="en-GB" dirty="0" smtClean="0"/>
              <a:t>Presentation/description of Gatsby (pale, ghostly), and what he says (“It’s too late”), contrast with description after reunion (linked to pathetic fallacy)?</a:t>
            </a:r>
          </a:p>
          <a:p>
            <a:r>
              <a:rPr lang="en-GB" dirty="0" smtClean="0"/>
              <a:t>Descriptions of Daisy’s voice (song-like: links to songs sung towards end?)</a:t>
            </a:r>
            <a:endParaRPr lang="en-GB" dirty="0"/>
          </a:p>
        </p:txBody>
      </p:sp>
    </p:spTree>
    <p:extLst>
      <p:ext uri="{BB962C8B-B14F-4D97-AF65-F5344CB8AC3E}">
        <p14:creationId xmlns:p14="http://schemas.microsoft.com/office/powerpoint/2010/main" val="174930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l"/>
            <a:r>
              <a:rPr lang="en-GB" b="1" dirty="0" err="1" smtClean="0"/>
              <a:t>Intertextuality</a:t>
            </a:r>
            <a:endParaRPr lang="en-GB" b="1" dirty="0"/>
          </a:p>
        </p:txBody>
      </p:sp>
      <p:sp>
        <p:nvSpPr>
          <p:cNvPr id="3" name="Content Placeholder 2"/>
          <p:cNvSpPr>
            <a:spLocks noGrp="1"/>
          </p:cNvSpPr>
          <p:nvPr>
            <p:ph idx="1"/>
          </p:nvPr>
        </p:nvSpPr>
        <p:spPr/>
        <p:txBody>
          <a:bodyPr/>
          <a:lstStyle/>
          <a:p>
            <a:r>
              <a:rPr lang="en-GB" dirty="0" smtClean="0"/>
              <a:t>Castle </a:t>
            </a:r>
            <a:r>
              <a:rPr lang="en-GB" dirty="0" err="1" smtClean="0"/>
              <a:t>Rackrent</a:t>
            </a:r>
            <a:endParaRPr lang="en-GB" dirty="0" smtClean="0"/>
          </a:p>
          <a:p>
            <a:r>
              <a:rPr lang="en-GB" dirty="0" smtClean="0"/>
              <a:t>Kant</a:t>
            </a:r>
          </a:p>
          <a:p>
            <a:r>
              <a:rPr lang="en-GB" smtClean="0"/>
              <a:t>Songs at end</a:t>
            </a:r>
            <a:endParaRPr lang="en-GB"/>
          </a:p>
        </p:txBody>
      </p:sp>
    </p:spTree>
    <p:extLst>
      <p:ext uri="{BB962C8B-B14F-4D97-AF65-F5344CB8AC3E}">
        <p14:creationId xmlns:p14="http://schemas.microsoft.com/office/powerpoint/2010/main" val="2483226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4121</Words>
  <Application>Microsoft Office PowerPoint</Application>
  <PresentationFormat>On-screen Show (4:3)</PresentationFormat>
  <Paragraphs>323</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The Great Gatsby: How is the story told in chapter 4?</vt:lpstr>
      <vt:lpstr>Symbolic importance of time and/or place (and/or setting)</vt:lpstr>
      <vt:lpstr>Development/use of character and use of narrative voices</vt:lpstr>
      <vt:lpstr>Gatsby: How is the story told in chapter 5?</vt:lpstr>
      <vt:lpstr>Destination</vt:lpstr>
      <vt:lpstr>Time</vt:lpstr>
      <vt:lpstr>Location/Setting</vt:lpstr>
      <vt:lpstr>Characters &amp; voice</vt:lpstr>
      <vt:lpstr>Intertextuality</vt:lpstr>
      <vt:lpstr>Feedback: How is the story told?</vt:lpstr>
      <vt:lpstr>Strengths</vt:lpstr>
      <vt:lpstr>To improve:</vt:lpstr>
      <vt:lpstr>Avoid vagaries or “half” points:</vt:lpstr>
      <vt:lpstr>Safest to use building blocks as guide, and to make other literary/linguistic techniques parts of these. E.g.:</vt:lpstr>
      <vt:lpstr>How is the story told in chapter VII?</vt:lpstr>
      <vt:lpstr>How is the story told in chapter VIII?</vt:lpstr>
      <vt:lpstr>PowerPoint Presentation</vt:lpstr>
      <vt:lpstr>Time</vt:lpstr>
      <vt:lpstr>PowerPoint Presentation</vt:lpstr>
      <vt:lpstr>PowerPoint Presentation</vt:lpstr>
      <vt:lpstr>PowerPoint Presentation</vt:lpstr>
      <vt:lpstr>Gatsby: Section A, even numbers</vt:lpstr>
      <vt:lpstr>PowerPoint Presentation</vt:lpstr>
      <vt:lpstr>PowerPoint Presentation</vt:lpstr>
      <vt:lpstr>PowerPoint Presentation</vt:lpstr>
      <vt:lpstr>The examiners said…</vt:lpstr>
      <vt:lpstr>PowerPoint Presentation</vt:lpstr>
      <vt:lpstr>PowerPoint Presentation</vt:lpstr>
      <vt:lpstr>AO3, AO4: the focus that Fitzgerald’s use of Nick places on narratives themselves. [Can you find quotes to fill the gaps?] </vt:lpstr>
      <vt:lpstr>Tragedy: Aristotle</vt:lpstr>
      <vt:lpstr>PowerPoint Presentation</vt:lpstr>
      <vt:lpstr>How far do you agree with Nick’s view that Gatsby is “worth the whole damn bunch put together”?</vt:lpstr>
      <vt:lpstr>AOs</vt:lpstr>
      <vt:lpstr>How far do you agree with Nick’s view that Gatsby is “worth the whole damn bunch put together”?</vt:lpstr>
      <vt:lpstr>The examiners said…</vt:lpstr>
      <vt:lpstr>Plan responses, working in the following groups:</vt:lpstr>
      <vt:lpstr>The examiners said…</vt:lpstr>
      <vt:lpstr>AO3, AO4: the focus that Fitzgerald’s use of Nick places on narratives themselves. [Can you find quotes to fill the gaps?] </vt:lpstr>
      <vt:lpstr>Pre-mock mock?: “Gatsby’s world is corrupt but ultimately glamorous.” How do you respond to this view of the novel?</vt:lpstr>
      <vt:lpstr>PowerPoint Presentation</vt:lpstr>
      <vt:lpstr>PowerPoint Presentation</vt:lpstr>
      <vt:lpstr>Ch. 4: Jordan telling Gatsby and Daisy’s story</vt:lpstr>
      <vt:lpstr>PowerPoint Presentation</vt:lpstr>
      <vt:lpstr>Gatsby: Context (AO4)</vt:lpstr>
      <vt:lpstr>PowerPoint Presentation</vt:lpstr>
      <vt:lpstr>Also a time of transgression/change</vt:lpstr>
      <vt:lpstr>PowerPoint Presentation</vt:lpstr>
      <vt:lpstr>PowerPoint Presentation</vt:lpstr>
      <vt:lpstr>Identity</vt:lpstr>
      <vt:lpstr>Progress or Decline?</vt:lpstr>
      <vt:lpstr>PowerPoint Presentation</vt:lpstr>
      <vt:lpstr>PowerPoint Presentation</vt:lpstr>
      <vt:lpstr>Speed plan, with references</vt:lpstr>
      <vt:lpstr>PowerPoint Presentation</vt:lpstr>
      <vt:lpstr>PowerPoint Presentation</vt:lpstr>
      <vt:lpstr>How does Fitzgerald tell the story…?</vt:lpstr>
      <vt:lpstr>221 words</vt:lpstr>
      <vt:lpstr>PowerPoint Presentation</vt:lpstr>
      <vt:lpstr>Pages 57-59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Gatsby: How is the story told in chapter 4?</dc:title>
  <dc:creator>Sarah &amp; Oli</dc:creator>
  <cp:lastModifiedBy>Sarah &amp; Oli</cp:lastModifiedBy>
  <cp:revision>61</cp:revision>
  <cp:lastPrinted>2015-04-28T09:08:54Z</cp:lastPrinted>
  <dcterms:created xsi:type="dcterms:W3CDTF">2015-01-12T06:52:17Z</dcterms:created>
  <dcterms:modified xsi:type="dcterms:W3CDTF">2015-05-10T12:02:18Z</dcterms:modified>
</cp:coreProperties>
</file>