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6" r:id="rId6"/>
    <p:sldId id="265" r:id="rId7"/>
    <p:sldId id="267" r:id="rId8"/>
    <p:sldId id="274" r:id="rId9"/>
    <p:sldId id="268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CC90-AC87-4DD3-8E06-28FE9FF1D3F4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B4C4-95BC-4437-8232-425B90246B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CC90-AC87-4DD3-8E06-28FE9FF1D3F4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B4C4-95BC-4437-8232-425B90246B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CC90-AC87-4DD3-8E06-28FE9FF1D3F4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B4C4-95BC-4437-8232-425B90246B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CC90-AC87-4DD3-8E06-28FE9FF1D3F4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B4C4-95BC-4437-8232-425B90246B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CC90-AC87-4DD3-8E06-28FE9FF1D3F4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B4C4-95BC-4437-8232-425B90246B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CC90-AC87-4DD3-8E06-28FE9FF1D3F4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B4C4-95BC-4437-8232-425B90246B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CC90-AC87-4DD3-8E06-28FE9FF1D3F4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B4C4-95BC-4437-8232-425B90246B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CC90-AC87-4DD3-8E06-28FE9FF1D3F4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B4C4-95BC-4437-8232-425B90246B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CC90-AC87-4DD3-8E06-28FE9FF1D3F4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B4C4-95BC-4437-8232-425B90246B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CC90-AC87-4DD3-8E06-28FE9FF1D3F4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B4C4-95BC-4437-8232-425B90246B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CC90-AC87-4DD3-8E06-28FE9FF1D3F4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B4C4-95BC-4437-8232-425B90246B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2CC90-AC87-4DD3-8E06-28FE9FF1D3F4}" type="datetimeFigureOut">
              <a:rPr lang="en-GB" smtClean="0"/>
              <a:pPr/>
              <a:t>10/10/2012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BB4C4-95BC-4437-8232-425B90246B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2952328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GB" sz="4000" b="1" dirty="0" smtClean="0"/>
              <a:t>	</a:t>
            </a:r>
            <a:r>
              <a:rPr lang="en-GB" sz="4000" b="1" u="sng" dirty="0" smtClean="0"/>
              <a:t>Today’s lesson:</a:t>
            </a:r>
            <a:endParaRPr lang="en-GB" sz="4000" b="1" u="sng" dirty="0"/>
          </a:p>
          <a:p>
            <a:r>
              <a:rPr lang="en-GB" b="1" dirty="0" smtClean="0"/>
              <a:t>Do I feel more confident about planning and structuring exam responses for the Language Change question?</a:t>
            </a:r>
            <a:endParaRPr lang="en-GB" b="1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79512" y="2420888"/>
            <a:ext cx="8784976" cy="25202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GB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Starter: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did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you find challenging about the h/w tasks? Make a list, then discuss with a partner.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How much space/time to each part of NEAL?</a:t>
            </a:r>
            <a:endParaRPr lang="en-GB" b="1" dirty="0"/>
          </a:p>
        </p:txBody>
      </p:sp>
      <p:sp>
        <p:nvSpPr>
          <p:cNvPr id="5" name="Isosceles Triangle 4"/>
          <p:cNvSpPr/>
          <p:nvPr/>
        </p:nvSpPr>
        <p:spPr>
          <a:xfrm>
            <a:off x="1763688" y="1772816"/>
            <a:ext cx="5669216" cy="388843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 smtClean="0">
                <a:solidFill>
                  <a:schemeClr val="tx1"/>
                </a:solidFill>
              </a:rPr>
              <a:t>N</a:t>
            </a:r>
          </a:p>
          <a:p>
            <a:pPr algn="ctr"/>
            <a:endParaRPr lang="en-GB" sz="2200" b="1" dirty="0" smtClean="0">
              <a:solidFill>
                <a:schemeClr val="tx1"/>
              </a:solidFill>
            </a:endParaRPr>
          </a:p>
          <a:p>
            <a:pPr algn="ctr"/>
            <a:endParaRPr lang="en-GB" sz="22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2200" b="1" dirty="0" smtClean="0">
                <a:solidFill>
                  <a:schemeClr val="tx1"/>
                </a:solidFill>
              </a:rPr>
              <a:t>E</a:t>
            </a:r>
          </a:p>
          <a:p>
            <a:pPr algn="ctr"/>
            <a:endParaRPr lang="en-GB" sz="2200" b="1" dirty="0" smtClean="0">
              <a:solidFill>
                <a:schemeClr val="tx1"/>
              </a:solidFill>
            </a:endParaRPr>
          </a:p>
          <a:p>
            <a:pPr algn="ctr"/>
            <a:endParaRPr lang="en-GB" sz="2200" b="1" dirty="0" smtClean="0">
              <a:solidFill>
                <a:schemeClr val="tx1"/>
              </a:solidFill>
            </a:endParaRPr>
          </a:p>
          <a:p>
            <a:pPr algn="ctr"/>
            <a:endParaRPr lang="en-GB" sz="2200" b="1" dirty="0" smtClean="0">
              <a:solidFill>
                <a:schemeClr val="tx1"/>
              </a:solidFill>
            </a:endParaRPr>
          </a:p>
          <a:p>
            <a:pPr algn="ctr"/>
            <a:endParaRPr lang="en-GB" sz="22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2200" b="1" dirty="0" smtClean="0">
                <a:solidFill>
                  <a:schemeClr val="tx1"/>
                </a:solidFill>
              </a:rPr>
              <a:t>A + L</a:t>
            </a:r>
          </a:p>
          <a:p>
            <a:pPr algn="ctr"/>
            <a:endParaRPr lang="en-GB" sz="2200" b="1" dirty="0" smtClean="0">
              <a:solidFill>
                <a:schemeClr val="tx1"/>
              </a:solidFill>
            </a:endParaRPr>
          </a:p>
          <a:p>
            <a:pPr algn="ctr"/>
            <a:endParaRPr lang="en-GB" sz="2200" b="1" dirty="0" smtClean="0">
              <a:solidFill>
                <a:schemeClr val="tx1"/>
              </a:solidFill>
            </a:endParaRPr>
          </a:p>
          <a:p>
            <a:pPr algn="ctr"/>
            <a:endParaRPr lang="en-GB" sz="2200" b="1" dirty="0" smtClean="0">
              <a:solidFill>
                <a:schemeClr val="tx1"/>
              </a:solidFill>
            </a:endParaRPr>
          </a:p>
          <a:p>
            <a:pPr algn="ctr"/>
            <a:endParaRPr lang="en-GB" sz="2200" b="1" dirty="0" smtClean="0">
              <a:solidFill>
                <a:schemeClr val="tx1"/>
              </a:solidFill>
            </a:endParaRPr>
          </a:p>
          <a:p>
            <a:pPr algn="ctr"/>
            <a:endParaRPr lang="en-GB" sz="2200" b="1" dirty="0" smtClean="0">
              <a:solidFill>
                <a:schemeClr val="tx1"/>
              </a:solidFill>
            </a:endParaRPr>
          </a:p>
          <a:p>
            <a:pPr algn="ctr"/>
            <a:endParaRPr lang="en-GB" sz="2200" b="1" dirty="0" smtClean="0">
              <a:solidFill>
                <a:schemeClr val="tx1"/>
              </a:solidFill>
            </a:endParaRPr>
          </a:p>
          <a:p>
            <a:pPr algn="ctr"/>
            <a:endParaRPr lang="en-GB" sz="2200" b="1" dirty="0" smtClean="0">
              <a:solidFill>
                <a:schemeClr val="tx1"/>
              </a:solidFill>
            </a:endParaRPr>
          </a:p>
          <a:p>
            <a:pPr algn="ctr"/>
            <a:endParaRPr lang="en-GB" sz="2200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95936" y="2636912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31840" y="3789040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30216" y="284455"/>
            <a:ext cx="3150096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Both texts A and B contain significant </a:t>
            </a:r>
            <a:r>
              <a:rPr lang="en-GB" b="1" i="1" u="sng" dirty="0" err="1" smtClean="0">
                <a:solidFill>
                  <a:schemeClr val="tx1"/>
                </a:solidFill>
              </a:rPr>
              <a:t>graphological</a:t>
            </a:r>
            <a:r>
              <a:rPr lang="en-GB" b="1" dirty="0" smtClean="0">
                <a:solidFill>
                  <a:schemeClr val="tx1"/>
                </a:solidFill>
              </a:rPr>
              <a:t> features: they both draw on </a:t>
            </a:r>
            <a:r>
              <a:rPr lang="en-GB" b="1" i="1" u="sng" dirty="0" smtClean="0">
                <a:solidFill>
                  <a:schemeClr val="tx1"/>
                </a:solidFill>
              </a:rPr>
              <a:t>gender stereotypes</a:t>
            </a:r>
            <a:r>
              <a:rPr lang="en-GB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79912" y="1556792"/>
            <a:ext cx="4067944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Text A depicts the black supermodel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Naomi Campbell, while B depicts two white women – a housewife and her smiling, happy maid.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608" y="2780928"/>
            <a:ext cx="8064896" cy="37548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700" b="1" dirty="0" smtClean="0">
                <a:solidFill>
                  <a:schemeClr val="tx1"/>
                </a:solidFill>
              </a:rPr>
              <a:t>Text A </a:t>
            </a:r>
            <a:r>
              <a:rPr lang="en-GB" sz="1700" b="1" i="1" u="sng" dirty="0" smtClean="0">
                <a:solidFill>
                  <a:schemeClr val="tx1"/>
                </a:solidFill>
              </a:rPr>
              <a:t>conflates</a:t>
            </a:r>
            <a:r>
              <a:rPr lang="en-GB" sz="1700" b="1" dirty="0" smtClean="0">
                <a:solidFill>
                  <a:schemeClr val="tx1"/>
                </a:solidFill>
              </a:rPr>
              <a:t> two gender stereotypes, in order to create a sense of </a:t>
            </a:r>
            <a:r>
              <a:rPr lang="en-GB" sz="1700" b="1" i="1" u="sng" dirty="0" smtClean="0">
                <a:solidFill>
                  <a:schemeClr val="tx1"/>
                </a:solidFill>
              </a:rPr>
              <a:t>irony</a:t>
            </a:r>
            <a:r>
              <a:rPr lang="en-GB" sz="1700" b="1" dirty="0" smtClean="0">
                <a:solidFill>
                  <a:schemeClr val="tx1"/>
                </a:solidFill>
              </a:rPr>
              <a:t>. The </a:t>
            </a:r>
            <a:r>
              <a:rPr lang="en-GB" sz="1700" b="1" dirty="0" smtClean="0"/>
              <a:t>first is the notion that “a woman’s place is in the home” (specifically the kitchen), and this stereotype is reinforced by drawing the reader’s attention to the “glam rubber gloves,” a visual symbol for washing up. The second is stereotype is that celebrities, and supermodels in particular, do not do their own washing up. This stereotype is reinforced by the reader’s </a:t>
            </a:r>
            <a:r>
              <a:rPr lang="en-GB" sz="1700" b="1" i="1" u="sng" dirty="0" smtClean="0"/>
              <a:t>extra-textual</a:t>
            </a:r>
            <a:r>
              <a:rPr lang="en-GB" sz="1700" b="1" dirty="0" smtClean="0"/>
              <a:t> knowledge: the text assumes that we are familiar with Naomi Campbell and her reputation as a </a:t>
            </a:r>
            <a:r>
              <a:rPr lang="en-GB" sz="1700" b="1" i="1" dirty="0" smtClean="0"/>
              <a:t>prima donna</a:t>
            </a:r>
            <a:r>
              <a:rPr lang="en-GB" sz="1700" b="1" dirty="0" smtClean="0"/>
              <a:t>.  There are also significant racial overtones to the image of a semi-naked Campbell. A non-white body would probably not have been used as a sex symbol in a mainstream advert, as Campbell’s is here, in the 1930s. This might be a sign of how attitudes towards race have changed between the early twentieth and twenty-first centuries. There is also the possibility, however, that the use of a black sex symbol in 2000 is meant to be “exotic,” which might link to the emphasis on new, exotic, and exciting flavours of Persil (such as Tea Tree and Eucalyptus). </a:t>
            </a:r>
            <a:endParaRPr lang="en-GB" sz="1700" b="1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816" y="3945830"/>
            <a:ext cx="34176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</a:p>
          <a:p>
            <a:r>
              <a:rPr lang="en-GB" dirty="0" smtClean="0"/>
              <a:t>&amp;</a:t>
            </a:r>
          </a:p>
          <a:p>
            <a:r>
              <a:rPr lang="en-GB" b="1" dirty="0" smtClean="0"/>
              <a:t>L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1772816"/>
            <a:ext cx="29687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E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764704"/>
            <a:ext cx="33374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N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16632"/>
          <a:ext cx="4536504" cy="483804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8361"/>
                <a:gridCol w="1724441"/>
                <a:gridCol w="1813702"/>
              </a:tblGrid>
              <a:tr h="432048">
                <a:tc>
                  <a:txBody>
                    <a:bodyPr/>
                    <a:lstStyle/>
                    <a:p>
                      <a:r>
                        <a:rPr lang="en-GB" dirty="0" smtClean="0"/>
                        <a:t>      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N</a:t>
                      </a:r>
                      <a:r>
                        <a:rPr lang="en-GB" dirty="0" smtClean="0"/>
                        <a:t>ame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 err="1" smtClean="0"/>
                        <a:t>Graphological</a:t>
                      </a:r>
                      <a:r>
                        <a:rPr lang="en-GB" sz="1200" baseline="0" dirty="0" smtClean="0"/>
                        <a:t> features; gender stereotypes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 err="1" smtClean="0"/>
                        <a:t>Graphological</a:t>
                      </a:r>
                      <a:r>
                        <a:rPr lang="en-GB" sz="1200" baseline="0" dirty="0" smtClean="0"/>
                        <a:t> features; gender stereotypes</a:t>
                      </a:r>
                      <a:endParaRPr lang="en-GB" sz="12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E</a:t>
                      </a:r>
                      <a:r>
                        <a:rPr lang="en-GB" dirty="0" err="1" smtClean="0"/>
                        <a:t>vide-nce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Black supermodel (Naomi Campbell) (black is racially  “marked”)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 women;</a:t>
                      </a:r>
                      <a:r>
                        <a:rPr lang="en-GB" sz="1200" baseline="0" dirty="0" smtClean="0"/>
                        <a:t> class aspect – “happy” servant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3325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A</a:t>
                      </a:r>
                      <a:r>
                        <a:rPr lang="en-GB" dirty="0" err="1" smtClean="0"/>
                        <a:t>naly-ze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 gender stereotypes: sexy supermodels don’t wash up/women do domestic chores;</a:t>
                      </a:r>
                      <a:r>
                        <a:rPr lang="en-GB" sz="1200" baseline="0" dirty="0" smtClean="0"/>
                        <a:t> racial overtones – black = exotic?  Link to “exotic” flavours (“Tea Tree &amp; </a:t>
                      </a:r>
                      <a:r>
                        <a:rPr lang="en-GB" sz="1200" baseline="0" dirty="0" err="1" smtClean="0"/>
                        <a:t>Eucalytpus</a:t>
                      </a:r>
                      <a:r>
                        <a:rPr lang="en-GB" sz="1200" baseline="0" dirty="0" smtClean="0"/>
                        <a:t>”)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Gender stereotype</a:t>
                      </a:r>
                      <a:r>
                        <a:rPr lang="en-GB" sz="1200" baseline="0" dirty="0" smtClean="0"/>
                        <a:t> of women doing domestic chores; class aspect (links product to target audience); makes chores easier/more enjoyable; sex/sexuality </a:t>
                      </a:r>
                      <a:r>
                        <a:rPr lang="en-GB" sz="1200" b="1" baseline="0" dirty="0" smtClean="0"/>
                        <a:t>not</a:t>
                      </a:r>
                      <a:r>
                        <a:rPr lang="en-GB" sz="1200" baseline="0" dirty="0" smtClean="0"/>
                        <a:t> part of GAP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3325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L</a:t>
                      </a:r>
                      <a:r>
                        <a:rPr lang="en-GB" dirty="0" smtClean="0"/>
                        <a:t>ink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Would</a:t>
                      </a:r>
                      <a:r>
                        <a:rPr lang="en-GB" sz="1200" baseline="0" dirty="0" smtClean="0"/>
                        <a:t> black body have been used like this in 1930s?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Gender</a:t>
                      </a:r>
                      <a:r>
                        <a:rPr lang="en-GB" sz="1200" baseline="0" dirty="0" smtClean="0"/>
                        <a:t> linked to class; washing powder/liquid not associated with middle/upper classes now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OliandSarah\AppData\Local\Microsoft\Windows\Temporary Internet Files\Content.IE5\R7O261RH\MC9004346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913395" cy="1206054"/>
          </a:xfrm>
          <a:prstGeom prst="rect">
            <a:avLst/>
          </a:prstGeom>
          <a:noFill/>
        </p:spPr>
      </p:pic>
      <p:pic>
        <p:nvPicPr>
          <p:cNvPr id="6" name="Picture 2" descr="C:\Users\OliandSarah\AppData\Local\Microsoft\Windows\Temporary Internet Files\Content.IE5\R7O261RH\MC9004346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24744"/>
            <a:ext cx="913395" cy="1206054"/>
          </a:xfrm>
          <a:prstGeom prst="rect">
            <a:avLst/>
          </a:prstGeom>
          <a:noFill/>
        </p:spPr>
      </p:pic>
      <p:pic>
        <p:nvPicPr>
          <p:cNvPr id="7" name="Picture 2" descr="C:\Users\OliandSarah\AppData\Local\Microsoft\Windows\Temporary Internet Files\Content.IE5\R7O261RH\MC9004346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913395" cy="1206054"/>
          </a:xfrm>
          <a:prstGeom prst="rect">
            <a:avLst/>
          </a:prstGeom>
          <a:noFill/>
        </p:spPr>
      </p:pic>
      <p:pic>
        <p:nvPicPr>
          <p:cNvPr id="8" name="Picture 2" descr="C:\Users\OliandSarah\AppData\Local\Microsoft\Windows\Temporary Internet Files\Content.IE5\R7O261RH\MC9004346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789040"/>
            <a:ext cx="913395" cy="1206054"/>
          </a:xfrm>
          <a:prstGeom prst="rect">
            <a:avLst/>
          </a:prstGeom>
          <a:noFill/>
        </p:spPr>
      </p:pic>
      <p:pic>
        <p:nvPicPr>
          <p:cNvPr id="9" name="Picture 2" descr="C:\Users\OliandSarah\AppData\Local\Microsoft\Windows\Temporary Internet Files\Content.IE5\R7O261RH\MC9004346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052736"/>
            <a:ext cx="913395" cy="1206054"/>
          </a:xfrm>
          <a:prstGeom prst="rect">
            <a:avLst/>
          </a:prstGeom>
          <a:noFill/>
        </p:spPr>
      </p:pic>
      <p:pic>
        <p:nvPicPr>
          <p:cNvPr id="10" name="Picture 2" descr="C:\Users\OliandSarah\AppData\Local\Microsoft\Windows\Temporary Internet Files\Content.IE5\R7O261RH\MC9004346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8640"/>
            <a:ext cx="913395" cy="12060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932040" y="1340768"/>
            <a:ext cx="4211960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Look at the model, then turn it over.</a:t>
            </a:r>
          </a:p>
          <a:p>
            <a:endParaRPr lang="en-GB" sz="2200" b="1" dirty="0" smtClean="0"/>
          </a:p>
          <a:p>
            <a:r>
              <a:rPr lang="en-GB" sz="2200" b="1" dirty="0" smtClean="0"/>
              <a:t>Write your own version (in words that make sense to/sound like </a:t>
            </a:r>
            <a:r>
              <a:rPr lang="en-GB" sz="2200" b="1" i="1" u="sng" dirty="0" smtClean="0"/>
              <a:t>you</a:t>
            </a:r>
            <a:r>
              <a:rPr lang="en-GB" sz="2200" b="1" dirty="0" smtClean="0"/>
              <a:t>), then extend &amp; develop the response to cover the remaining boxes from this part of the grid.</a:t>
            </a:r>
            <a:endParaRPr lang="en-GB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59624" y="260648"/>
            <a:ext cx="3384376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Model covers these boxes</a:t>
            </a:r>
            <a:endParaRPr lang="en-GB" sz="2800" b="1" dirty="0"/>
          </a:p>
        </p:txBody>
      </p:sp>
      <p:sp>
        <p:nvSpPr>
          <p:cNvPr id="13" name="Right Arrow 12"/>
          <p:cNvSpPr/>
          <p:nvPr/>
        </p:nvSpPr>
        <p:spPr>
          <a:xfrm rot="10349264">
            <a:off x="4815505" y="6105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32040" y="4221088"/>
            <a:ext cx="4211960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200" b="1" u="sng" dirty="0" smtClean="0"/>
              <a:t>Connective words/phrases of comparison:</a:t>
            </a:r>
          </a:p>
          <a:p>
            <a:pPr>
              <a:buFontTx/>
              <a:buChar char="-"/>
            </a:pPr>
            <a:r>
              <a:rPr lang="en-GB" sz="2200" dirty="0" smtClean="0"/>
              <a:t> By contrast, ...</a:t>
            </a:r>
          </a:p>
          <a:p>
            <a:pPr>
              <a:buFontTx/>
              <a:buChar char="-"/>
            </a:pPr>
            <a:r>
              <a:rPr lang="en-GB" sz="2200" dirty="0" smtClean="0"/>
              <a:t> Text B, on the other hand, ...</a:t>
            </a:r>
          </a:p>
          <a:p>
            <a:pPr>
              <a:buFontTx/>
              <a:buChar char="-"/>
            </a:pPr>
            <a:r>
              <a:rPr lang="en-GB" sz="2200" dirty="0" smtClean="0"/>
              <a:t> Whereas...</a:t>
            </a:r>
          </a:p>
          <a:p>
            <a:pPr>
              <a:buFontTx/>
              <a:buChar char="-"/>
            </a:pPr>
            <a:r>
              <a:rPr lang="en-GB" sz="2200" dirty="0" smtClean="0"/>
              <a:t> </a:t>
            </a:r>
            <a:r>
              <a:rPr lang="en-GB" sz="2200" b="1" dirty="0" smtClean="0"/>
              <a:t>While</a:t>
            </a:r>
            <a:r>
              <a:rPr lang="en-GB" sz="2200" dirty="0" smtClean="0"/>
              <a:t> Text A ______, Text B ____</a:t>
            </a:r>
            <a:endParaRPr lang="en-GB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5013176"/>
            <a:ext cx="4752528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000000"/>
                </a:solidFill>
              </a:rPr>
              <a:t>Useful terms/methods:</a:t>
            </a: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srgbClr val="000000"/>
                </a:solidFill>
              </a:rPr>
              <a:t>Semantic fields</a:t>
            </a: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srgbClr val="000000"/>
                </a:solidFill>
              </a:rPr>
              <a:t>Lexical/semantic ambiguity</a:t>
            </a: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srgbClr val="000000"/>
                </a:solidFill>
              </a:rPr>
              <a:t>Semantic shift</a:t>
            </a: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srgbClr val="000000"/>
                </a:solidFill>
              </a:rPr>
              <a:t>Pejoration/amelioration</a:t>
            </a: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srgbClr val="000000"/>
                </a:solidFill>
              </a:rPr>
              <a:t>Broadening/narrowing (or specialization)</a:t>
            </a:r>
            <a:endParaRPr lang="en-GB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b="1" dirty="0" smtClean="0"/>
              <a:t>Lessons 2-3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Finish task from end of last lesson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Develop grid for </a:t>
            </a:r>
            <a:r>
              <a:rPr lang="en-GB" b="1" dirty="0" smtClean="0"/>
              <a:t>at least four</a:t>
            </a:r>
            <a:r>
              <a:rPr lang="en-GB" dirty="0" smtClean="0"/>
              <a:t> more features – </a:t>
            </a:r>
            <a:r>
              <a:rPr lang="en-GB" b="1" i="1" dirty="0" smtClean="0"/>
              <a:t>at least one must be to do with grammar/individual word choice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Write up response using grid as essay plan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None/>
            </a:pPr>
            <a:r>
              <a:rPr lang="en-GB" b="1" u="sng" dirty="0" smtClean="0"/>
              <a:t>H/W</a:t>
            </a:r>
          </a:p>
          <a:p>
            <a:pPr marL="514350" indent="-514350"/>
            <a:r>
              <a:rPr lang="en-GB" dirty="0" smtClean="0"/>
              <a:t>Annotate texts and complete new comparative grid for them. </a:t>
            </a:r>
            <a:r>
              <a:rPr lang="en-GB" b="1" dirty="0" smtClean="0"/>
              <a:t>At least 5</a:t>
            </a:r>
            <a:r>
              <a:rPr lang="en-GB" dirty="0" smtClean="0"/>
              <a:t> features, to be considered in detail.</a:t>
            </a:r>
          </a:p>
          <a:p>
            <a:pPr marL="514350" indent="-514350"/>
            <a:r>
              <a:rPr lang="en-GB" dirty="0" smtClean="0"/>
              <a:t>Essential for next lesson – timed essay response, using grids as plans.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8229600" cy="43691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2200" b="1" dirty="0" smtClean="0"/>
              <a:t>LANGUAGE CHANGE: PLANNING &amp; STRUCTURING RESPONSES</a:t>
            </a:r>
            <a:endParaRPr lang="en-GB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547260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u="sng" dirty="0" smtClean="0"/>
              <a:t>Pitfalls in the Language Change responses</a:t>
            </a:r>
          </a:p>
          <a:p>
            <a:r>
              <a:rPr lang="en-GB" dirty="0" smtClean="0"/>
              <a:t>Responses </a:t>
            </a:r>
            <a:r>
              <a:rPr lang="en-GB" b="1" dirty="0" smtClean="0"/>
              <a:t>must</a:t>
            </a:r>
            <a:r>
              <a:rPr lang="en-GB" dirty="0" smtClean="0"/>
              <a:t> be “data-led”; this is AQA “code” for “quote lots; analyse lots.”</a:t>
            </a:r>
          </a:p>
          <a:p>
            <a:r>
              <a:rPr lang="en-GB" b="1" dirty="0" smtClean="0"/>
              <a:t>However</a:t>
            </a:r>
            <a:r>
              <a:rPr lang="en-GB" dirty="0" smtClean="0"/>
              <a:t>: tendency for responses to be “historical sweeps,” inspired by the data, but not led by/rooted in them. </a:t>
            </a:r>
          </a:p>
          <a:p>
            <a:endParaRPr lang="en-GB" dirty="0"/>
          </a:p>
          <a:p>
            <a:r>
              <a:rPr lang="en-GB" b="1" dirty="0" smtClean="0"/>
              <a:t>In the H/Ws I’ve seen,</a:t>
            </a:r>
            <a:r>
              <a:rPr lang="en-GB" dirty="0" smtClean="0"/>
              <a:t> responses show good knowledge of linguistic methods/features, and </a:t>
            </a:r>
            <a:r>
              <a:rPr lang="en-GB" b="1" dirty="0" smtClean="0"/>
              <a:t>reasonable</a:t>
            </a:r>
            <a:r>
              <a:rPr lang="en-GB" dirty="0" smtClean="0"/>
              <a:t> ability at identifying these features</a:t>
            </a:r>
          </a:p>
          <a:p>
            <a:r>
              <a:rPr lang="en-GB" dirty="0" smtClean="0"/>
              <a:t>However, in general, stronger links to texts and more developed/critical responses are needed.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u="sng" dirty="0" smtClean="0"/>
              <a:t>Class Targets</a:t>
            </a:r>
          </a:p>
          <a:p>
            <a:pPr marL="0" indent="0">
              <a:buNone/>
            </a:pPr>
            <a:r>
              <a:rPr lang="en-GB" dirty="0" smtClean="0"/>
              <a:t>Try to link identified features, clearly, to:</a:t>
            </a:r>
          </a:p>
          <a:p>
            <a:r>
              <a:rPr lang="en-GB" dirty="0" smtClean="0"/>
              <a:t>GAP;</a:t>
            </a:r>
          </a:p>
          <a:p>
            <a:r>
              <a:rPr lang="en-GB" dirty="0"/>
              <a:t>p</a:t>
            </a:r>
            <a:r>
              <a:rPr lang="en-GB" dirty="0" smtClean="0"/>
              <a:t>ossible effects (on intended readers);</a:t>
            </a:r>
          </a:p>
          <a:p>
            <a:r>
              <a:rPr lang="en-GB" dirty="0" smtClean="0"/>
              <a:t>reasons for use/inclusion of features;</a:t>
            </a:r>
          </a:p>
          <a:p>
            <a:r>
              <a:rPr lang="en-GB" dirty="0" smtClean="0"/>
              <a:t>possible explanations for differences in language use between texts. 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 smtClean="0"/>
              <a:t>But this is not all…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56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 smtClean="0"/>
              <a:t>When tackling comparative questions:</a:t>
            </a:r>
          </a:p>
          <a:p>
            <a:r>
              <a:rPr lang="en-GB" sz="2400" dirty="0" smtClean="0"/>
              <a:t>Focus is on language </a:t>
            </a:r>
            <a:r>
              <a:rPr lang="en-GB" sz="2400" b="1" dirty="0" smtClean="0"/>
              <a:t>change</a:t>
            </a:r>
            <a:r>
              <a:rPr lang="en-GB" sz="2400" dirty="0" smtClean="0"/>
              <a:t>, therefore focus is on </a:t>
            </a:r>
            <a:r>
              <a:rPr lang="en-GB" sz="2400" b="1" dirty="0" smtClean="0"/>
              <a:t>differences</a:t>
            </a:r>
          </a:p>
          <a:p>
            <a:r>
              <a:rPr lang="en-GB" sz="2400" b="1" dirty="0" smtClean="0"/>
              <a:t>However</a:t>
            </a:r>
            <a:r>
              <a:rPr lang="en-GB" sz="2400" dirty="0" smtClean="0"/>
              <a:t>, similarities/overlaps might exist, within which we can identify differences. </a:t>
            </a:r>
            <a:r>
              <a:rPr lang="en-GB" sz="2400" dirty="0" err="1" smtClean="0"/>
              <a:t>E.g</a:t>
            </a:r>
            <a:r>
              <a:rPr lang="en-GB" sz="2400" dirty="0" smtClean="0"/>
              <a:t>:</a:t>
            </a:r>
            <a:endParaRPr lang="en-GB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496" y="44624"/>
            <a:ext cx="8229600" cy="4369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200" b="1" smtClean="0"/>
              <a:t>LANGUAGE CHANGE: PLANNING &amp; STRUCTURING RESPONSES</a:t>
            </a:r>
            <a:endParaRPr lang="en-GB" sz="2200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30911" t="10904" r="30866" b="5319"/>
          <a:stretch>
            <a:fillRect/>
          </a:stretch>
        </p:blipFill>
        <p:spPr bwMode="auto">
          <a:xfrm>
            <a:off x="1151620" y="2454812"/>
            <a:ext cx="2556284" cy="349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39885" t="10638" r="39674" b="4521"/>
          <a:stretch>
            <a:fillRect/>
          </a:stretch>
        </p:blipFill>
        <p:spPr bwMode="auto">
          <a:xfrm>
            <a:off x="4644008" y="2454812"/>
            <a:ext cx="173279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408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496" y="44624"/>
            <a:ext cx="8229600" cy="4369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200" b="1" smtClean="0"/>
              <a:t>LANGUAGE CHANGE: PLANNING &amp; STRUCTURING RESPONSES</a:t>
            </a:r>
            <a:endParaRPr lang="en-GB" sz="2200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30911" t="10904" r="30866" b="5319"/>
          <a:stretch>
            <a:fillRect/>
          </a:stretch>
        </p:blipFill>
        <p:spPr bwMode="auto">
          <a:xfrm>
            <a:off x="359624" y="578117"/>
            <a:ext cx="1800200" cy="27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39885" t="10638" r="39674" b="4521"/>
          <a:stretch>
            <a:fillRect/>
          </a:stretch>
        </p:blipFill>
        <p:spPr bwMode="auto">
          <a:xfrm>
            <a:off x="548021" y="3429000"/>
            <a:ext cx="1423406" cy="328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50096" y="548680"/>
            <a:ext cx="6686400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Similarities:</a:t>
            </a:r>
          </a:p>
          <a:p>
            <a:r>
              <a:rPr lang="en-GB" sz="2000" dirty="0" smtClean="0"/>
              <a:t>- Stereotypical representation of women in A &amp; B (explain/specify)</a:t>
            </a:r>
          </a:p>
          <a:p>
            <a:r>
              <a:rPr lang="en-GB" sz="2000" dirty="0" smtClean="0"/>
              <a:t>- Association of women with domesticity/domestic chores in A &amp; B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350096" y="2204864"/>
            <a:ext cx="6686400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Differences: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Two </a:t>
            </a:r>
            <a:r>
              <a:rPr lang="en-GB" sz="2000" b="1" dirty="0" smtClean="0"/>
              <a:t>contrasting</a:t>
            </a:r>
            <a:r>
              <a:rPr lang="en-GB" sz="2000" dirty="0" smtClean="0"/>
              <a:t> stereotypes </a:t>
            </a:r>
            <a:r>
              <a:rPr lang="en-GB" sz="2000" b="1" i="1" dirty="0" smtClean="0"/>
              <a:t>ironically invoked</a:t>
            </a:r>
            <a:r>
              <a:rPr lang="en-GB" sz="2000" dirty="0" smtClean="0"/>
              <a:t> in A: women do the washing up </a:t>
            </a:r>
            <a:r>
              <a:rPr lang="en-GB" sz="2000" b="1" dirty="0" smtClean="0"/>
              <a:t>vs</a:t>
            </a:r>
            <a:r>
              <a:rPr lang="en-GB" sz="2000" dirty="0" smtClean="0"/>
              <a:t>. supermodels don’t do domestic chores; also “</a:t>
            </a:r>
            <a:r>
              <a:rPr lang="en-GB" sz="2000" b="1" dirty="0" smtClean="0"/>
              <a:t>extra-textual</a:t>
            </a:r>
            <a:r>
              <a:rPr lang="en-GB" sz="2000" dirty="0" smtClean="0"/>
              <a:t>” knowledge – Naomi Campbell’s reputation for being a </a:t>
            </a:r>
            <a:r>
              <a:rPr lang="en-GB" sz="2000" i="1" dirty="0" smtClean="0"/>
              <a:t>prima donna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B: class aspect </a:t>
            </a:r>
            <a:r>
              <a:rPr lang="en-GB" sz="2000" dirty="0"/>
              <a:t> (the “happy” </a:t>
            </a:r>
            <a:r>
              <a:rPr lang="en-GB" sz="2000" dirty="0" smtClean="0"/>
              <a:t>maid/servant), absent in A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A: non-white body as sexy/object of desire (but still racist stereotype? Black = exotic?)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5496" y="68340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873" y="34290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9752" y="4797152"/>
            <a:ext cx="662473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All points worth raising, but emphasis is on</a:t>
            </a:r>
            <a:r>
              <a:rPr lang="en-GB" b="1" dirty="0" smtClean="0"/>
              <a:t> </a:t>
            </a:r>
            <a:r>
              <a:rPr lang="en-GB" b="1" i="1" dirty="0" smtClean="0"/>
              <a:t>language </a:t>
            </a:r>
            <a:r>
              <a:rPr lang="en-GB" dirty="0" smtClean="0"/>
              <a:t>change; so link these comments to </a:t>
            </a:r>
            <a:r>
              <a:rPr lang="en-GB" b="1" dirty="0" smtClean="0"/>
              <a:t>language methods/frameworks. </a:t>
            </a:r>
            <a:r>
              <a:rPr lang="en-GB" dirty="0" smtClean="0"/>
              <a:t>This is all to do with...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267744" y="4797152"/>
            <a:ext cx="6876256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/>
              <a:t>GRAPHOLOGY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269044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000" dirty="0" smtClean="0"/>
              <a:t>	Crucially, differences like these – and, of course, more focussed linguistic analysis – must be linked to </a:t>
            </a:r>
            <a:r>
              <a:rPr lang="en-GB" sz="3000" b="1" dirty="0" smtClean="0"/>
              <a:t>contextual reasons</a:t>
            </a:r>
            <a:r>
              <a:rPr lang="en-GB" sz="3000" dirty="0" smtClean="0"/>
              <a:t> for changes (AO3)</a:t>
            </a:r>
            <a:endParaRPr lang="en-GB" sz="3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496" y="44624"/>
            <a:ext cx="8229600" cy="4369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200" b="1" smtClean="0"/>
              <a:t>LANGUAGE CHANGE: PLANNING &amp; STRUCTURING RESPONSES</a:t>
            </a:r>
            <a:endParaRPr lang="en-GB" sz="2200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30911" t="10904" r="30866" b="5319"/>
          <a:stretch>
            <a:fillRect/>
          </a:stretch>
        </p:blipFill>
        <p:spPr bwMode="auto">
          <a:xfrm>
            <a:off x="1151620" y="2454812"/>
            <a:ext cx="2556284" cy="349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39885" t="10638" r="39674" b="4521"/>
          <a:stretch>
            <a:fillRect/>
          </a:stretch>
        </p:blipFill>
        <p:spPr bwMode="auto">
          <a:xfrm>
            <a:off x="4644008" y="2454812"/>
            <a:ext cx="173279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40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50728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b="1" dirty="0" smtClean="0"/>
              <a:t>N</a:t>
            </a:r>
            <a:r>
              <a:rPr lang="en-GB" sz="2800" dirty="0" smtClean="0"/>
              <a:t>ame it</a:t>
            </a:r>
          </a:p>
          <a:p>
            <a:pPr marL="0" indent="0">
              <a:buNone/>
            </a:pPr>
            <a:r>
              <a:rPr lang="en-GB" sz="7200" b="1" dirty="0" smtClean="0"/>
              <a:t>E</a:t>
            </a:r>
            <a:r>
              <a:rPr lang="en-GB" sz="2800" dirty="0" smtClean="0"/>
              <a:t>vidence it (quotes)</a:t>
            </a:r>
          </a:p>
          <a:p>
            <a:pPr marL="0" indent="0">
              <a:buNone/>
            </a:pPr>
            <a:r>
              <a:rPr lang="en-GB" sz="7200" b="1" dirty="0" smtClean="0"/>
              <a:t>A</a:t>
            </a:r>
            <a:r>
              <a:rPr lang="en-GB" sz="2800" dirty="0" smtClean="0"/>
              <a:t>nalyse it (reasons for inclusion; effects on readers)</a:t>
            </a:r>
          </a:p>
          <a:p>
            <a:pPr marL="0" indent="0">
              <a:buNone/>
            </a:pPr>
            <a:r>
              <a:rPr lang="en-GB" sz="7200" b="1" dirty="0" smtClean="0"/>
              <a:t>L</a:t>
            </a:r>
            <a:r>
              <a:rPr lang="en-GB" sz="2800" dirty="0" smtClean="0"/>
              <a:t>ink (to reasons for differences/issues of Language Change)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1547664" y="332656"/>
            <a:ext cx="6364819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3000" b="1" dirty="0" smtClean="0"/>
              <a:t>So, for </a:t>
            </a:r>
            <a:r>
              <a:rPr lang="en-GB" sz="3000" b="1" i="1" u="sng" dirty="0" smtClean="0"/>
              <a:t>every</a:t>
            </a:r>
            <a:r>
              <a:rPr lang="en-GB" sz="3000" b="1" dirty="0" smtClean="0"/>
              <a:t> point you raise, ask NEAL: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3608" y="1340768"/>
            <a:ext cx="165618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27584" y="2420888"/>
            <a:ext cx="28803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71600" y="3717032"/>
            <a:ext cx="727280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27584" y="5085184"/>
            <a:ext cx="727280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3528" y="5805264"/>
            <a:ext cx="727280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94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16632"/>
          <a:ext cx="8712968" cy="483804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8361"/>
                <a:gridCol w="1724441"/>
                <a:gridCol w="1813702"/>
                <a:gridCol w="1152128"/>
                <a:gridCol w="1080120"/>
                <a:gridCol w="1008112"/>
                <a:gridCol w="936104"/>
              </a:tblGrid>
              <a:tr h="432048">
                <a:tc>
                  <a:txBody>
                    <a:bodyPr/>
                    <a:lstStyle/>
                    <a:p>
                      <a:r>
                        <a:rPr lang="en-GB" dirty="0" smtClean="0"/>
                        <a:t>      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N</a:t>
                      </a:r>
                      <a:r>
                        <a:rPr lang="en-GB" dirty="0" smtClean="0"/>
                        <a:t>ame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 err="1" smtClean="0"/>
                        <a:t>Graphological</a:t>
                      </a:r>
                      <a:r>
                        <a:rPr lang="en-GB" sz="1200" baseline="0" dirty="0" smtClean="0"/>
                        <a:t> features; gender stereotypes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 err="1" smtClean="0"/>
                        <a:t>Graphological</a:t>
                      </a:r>
                      <a:r>
                        <a:rPr lang="en-GB" sz="1200" baseline="0" dirty="0" smtClean="0"/>
                        <a:t> features; gender stereotypes</a:t>
                      </a:r>
                      <a:endParaRPr lang="en-GB" sz="12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E</a:t>
                      </a:r>
                      <a:r>
                        <a:rPr lang="en-GB" dirty="0" err="1" smtClean="0"/>
                        <a:t>vide-nce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Black supermodel (Naomi Campbell) (black is racially  “marked”)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 women;</a:t>
                      </a:r>
                      <a:r>
                        <a:rPr lang="en-GB" sz="1200" baseline="0" dirty="0" smtClean="0"/>
                        <a:t> class aspect – “happy” servant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23325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A</a:t>
                      </a:r>
                      <a:r>
                        <a:rPr lang="en-GB" dirty="0" err="1" smtClean="0"/>
                        <a:t>naly-ze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 gender stereotypes: sexy supermodels don’t wash up/women do domestic chores;</a:t>
                      </a:r>
                      <a:r>
                        <a:rPr lang="en-GB" sz="1200" baseline="0" dirty="0" smtClean="0"/>
                        <a:t> racial overtones – black = exotic?  Link to “exotic” flavours (“Tea Tree &amp; </a:t>
                      </a:r>
                      <a:r>
                        <a:rPr lang="en-GB" sz="1200" baseline="0" dirty="0" err="1" smtClean="0"/>
                        <a:t>Eucalytpus</a:t>
                      </a:r>
                      <a:r>
                        <a:rPr lang="en-GB" sz="1200" baseline="0" dirty="0" smtClean="0"/>
                        <a:t>”)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Gender stereotype</a:t>
                      </a:r>
                      <a:r>
                        <a:rPr lang="en-GB" sz="1200" baseline="0" dirty="0" smtClean="0"/>
                        <a:t> of women doing domestic chores; class aspect (links product to target audience); makes chores easier/more enjoyable; sex/sexuality </a:t>
                      </a:r>
                      <a:r>
                        <a:rPr lang="en-GB" sz="1200" b="1" baseline="0" dirty="0" smtClean="0"/>
                        <a:t>not</a:t>
                      </a:r>
                      <a:r>
                        <a:rPr lang="en-GB" sz="1200" baseline="0" dirty="0" smtClean="0"/>
                        <a:t> part of GAP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23325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L</a:t>
                      </a:r>
                      <a:r>
                        <a:rPr lang="en-GB" dirty="0" smtClean="0"/>
                        <a:t>ink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Would</a:t>
                      </a:r>
                      <a:r>
                        <a:rPr lang="en-GB" sz="1200" baseline="0" dirty="0" smtClean="0"/>
                        <a:t> black body have been used like this in 1930s?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Gender</a:t>
                      </a:r>
                      <a:r>
                        <a:rPr lang="en-GB" sz="1200" baseline="0" dirty="0" smtClean="0"/>
                        <a:t> linked to class; washing powder/liquid not associated with middle/upper classes now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8032" y="5013176"/>
            <a:ext cx="8676456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 smtClean="0">
                <a:solidFill>
                  <a:schemeClr val="bg1"/>
                </a:solidFill>
              </a:rPr>
              <a:t>EACH COLOUR-BLOCK REPRESENTS A DIFFERENT FEATURE UNDER INVESTIGATION</a:t>
            </a:r>
            <a:endParaRPr lang="en-GB" sz="2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730601"/>
              </p:ext>
            </p:extLst>
          </p:nvPr>
        </p:nvGraphicFramePr>
        <p:xfrm>
          <a:off x="107504" y="260648"/>
          <a:ext cx="8928992" cy="619268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10711"/>
                <a:gridCol w="3802056"/>
                <a:gridCol w="3916225"/>
              </a:tblGrid>
              <a:tr h="607126">
                <a:tc>
                  <a:txBody>
                    <a:bodyPr/>
                    <a:lstStyle/>
                    <a:p>
                      <a:r>
                        <a:rPr lang="en-GB" dirty="0" smtClean="0"/>
                        <a:t>      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</a:tr>
              <a:tr h="1214252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N</a:t>
                      </a:r>
                      <a:r>
                        <a:rPr lang="en-GB" dirty="0" smtClean="0"/>
                        <a:t>ame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14252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E</a:t>
                      </a:r>
                      <a:r>
                        <a:rPr lang="en-GB" dirty="0" err="1" smtClean="0"/>
                        <a:t>vide-nce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57057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A</a:t>
                      </a:r>
                      <a:r>
                        <a:rPr lang="en-GB" dirty="0" err="1" smtClean="0"/>
                        <a:t>nalyze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&amp;</a:t>
                      </a:r>
                    </a:p>
                    <a:p>
                      <a:endParaRPr lang="en-GB" dirty="0"/>
                    </a:p>
                    <a:p>
                      <a:r>
                        <a:rPr lang="en-GB" sz="2400" b="1" dirty="0" smtClean="0"/>
                        <a:t>L</a:t>
                      </a:r>
                      <a:r>
                        <a:rPr lang="en-GB" dirty="0" smtClean="0"/>
                        <a:t>ink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5148064" y="3284984"/>
            <a:ext cx="0" cy="316835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9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u="sng" dirty="0" smtClean="0"/>
              <a:t>Marked/unmarked</a:t>
            </a:r>
          </a:p>
          <a:p>
            <a:pPr>
              <a:buNone/>
            </a:pPr>
            <a:r>
              <a:rPr lang="en-GB" dirty="0" smtClean="0"/>
              <a:t>Marked/unmarked words can be words with/without modifying affixes (e.g. “dog” (unmarked) </a:t>
            </a:r>
            <a:r>
              <a:rPr lang="en-GB" dirty="0" err="1" smtClean="0"/>
              <a:t>vs</a:t>
            </a:r>
            <a:r>
              <a:rPr lang="en-GB" dirty="0" smtClean="0"/>
              <a:t> “dog</a:t>
            </a:r>
            <a:r>
              <a:rPr lang="en-GB" b="1" i="1" dirty="0" smtClean="0"/>
              <a:t>s</a:t>
            </a:r>
            <a:r>
              <a:rPr lang="en-GB" dirty="0" smtClean="0"/>
              <a:t>” (marked by plural “s”)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Can also refer to what are considered neutral/normative terms, &amp; therefore reflect cultural values/attitudes (e.g., “man” </a:t>
            </a:r>
            <a:r>
              <a:rPr lang="en-GB" dirty="0" err="1" smtClean="0"/>
              <a:t>vs</a:t>
            </a:r>
            <a:r>
              <a:rPr lang="en-GB" dirty="0" smtClean="0"/>
              <a:t> “black/gay man”; “nurse” </a:t>
            </a:r>
            <a:r>
              <a:rPr lang="en-GB" dirty="0" err="1" smtClean="0"/>
              <a:t>vs</a:t>
            </a:r>
            <a:r>
              <a:rPr lang="en-GB" dirty="0" smtClean="0"/>
              <a:t> “male nurse”)</a:t>
            </a:r>
            <a:endParaRPr lang="en-GB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1125</Words>
  <Application>Microsoft Office PowerPoint</Application>
  <PresentationFormat>On-screen Show (4:3)</PresentationFormat>
  <Paragraphs>140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LANGUAGE CHANGE: PLANNING &amp; STRUCTURING RESPONSES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much space/time to each part of NEAL?</vt:lpstr>
      <vt:lpstr>PowerPoint Presentation</vt:lpstr>
      <vt:lpstr>PowerPoint Presentation</vt:lpstr>
      <vt:lpstr>Lessons 2-3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OliandSarah</dc:creator>
  <cp:lastModifiedBy>Belas</cp:lastModifiedBy>
  <cp:revision>43</cp:revision>
  <dcterms:created xsi:type="dcterms:W3CDTF">2012-09-30T20:16:04Z</dcterms:created>
  <dcterms:modified xsi:type="dcterms:W3CDTF">2012-10-10T12:54:55Z</dcterms:modified>
</cp:coreProperties>
</file>