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1656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96842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3184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7144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6731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0397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912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802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9380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9796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449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2B05-F82E-4D5E-936C-0E86B2DF785E}" type="datetimeFigureOut">
              <a:rPr lang="en-GB" smtClean="0"/>
              <a:pPr/>
              <a:t>22/01/2013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73F4D-2144-46F6-8489-7E9F5869AD5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7875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smtClean="0"/>
              <a:t>Weeks 4, 5, 6: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GB" b="1" dirty="0" smtClean="0"/>
              <a:t>Alternating between Language and Gender work, and coursework (1 lesson a week on each, for three weeks).</a:t>
            </a:r>
          </a:p>
          <a:p>
            <a:endParaRPr lang="en-GB" b="1" dirty="0"/>
          </a:p>
          <a:p>
            <a:r>
              <a:rPr lang="en-GB" b="1" dirty="0" smtClean="0"/>
              <a:t>Style models, &amp; drafts of original writing &amp; commentaries in first week back (Wednesday lesson).</a:t>
            </a:r>
            <a:endParaRPr lang="en-GB" b="1" dirty="0"/>
          </a:p>
        </p:txBody>
      </p:sp>
    </p:spTree>
    <p:extLst>
      <p:ext uri="{BB962C8B-B14F-4D97-AF65-F5344CB8AC3E}">
        <p14:creationId xmlns="" xmlns:p14="http://schemas.microsoft.com/office/powerpoint/2010/main" val="217891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GB" b="1" dirty="0" smtClean="0"/>
              <a:t>How is gender represented in the article on Louise Mensch?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Things to remember:</a:t>
            </a:r>
          </a:p>
          <a:p>
            <a:r>
              <a:rPr lang="en-GB" dirty="0" smtClean="0"/>
              <a:t>Use technical knowledge (frameworks/methods: graphology; modification; marked forms; register; repetition; </a:t>
            </a:r>
            <a:r>
              <a:rPr lang="en-GB" dirty="0" err="1" smtClean="0"/>
              <a:t>epanaphora</a:t>
            </a:r>
            <a:r>
              <a:rPr lang="en-GB" dirty="0"/>
              <a:t> </a:t>
            </a:r>
            <a:r>
              <a:rPr lang="en-GB" dirty="0" smtClean="0"/>
              <a:t>etc.)</a:t>
            </a:r>
          </a:p>
          <a:p>
            <a:r>
              <a:rPr lang="en-GB" dirty="0" smtClean="0"/>
              <a:t>Refer, wherever relevant, to GAP (in this article, </a:t>
            </a:r>
            <a:r>
              <a:rPr lang="en-GB" dirty="0" err="1" smtClean="0"/>
              <a:t>Kirsty</a:t>
            </a:r>
            <a:r>
              <a:rPr lang="en-GB" dirty="0" smtClean="0"/>
              <a:t> Walker is reporting on a GQ article, so GAP is complicated but interesting)</a:t>
            </a:r>
          </a:p>
          <a:p>
            <a:r>
              <a:rPr lang="en-GB" dirty="0" smtClean="0"/>
              <a:t>The examiners are looking for detailed, systematic, and focussed explorations of the texts, not “finely tuned” essays – you don’t need to worry about formal introductions &amp; conclusions.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36371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507288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7200" b="1" dirty="0" smtClean="0"/>
              <a:t>N</a:t>
            </a:r>
            <a:r>
              <a:rPr lang="en-GB" sz="2800" dirty="0" smtClean="0"/>
              <a:t>ame it</a:t>
            </a:r>
          </a:p>
          <a:p>
            <a:pPr marL="0" indent="0">
              <a:buNone/>
            </a:pPr>
            <a:r>
              <a:rPr lang="en-GB" sz="7200" b="1" dirty="0" smtClean="0"/>
              <a:t>E</a:t>
            </a:r>
            <a:r>
              <a:rPr lang="en-GB" sz="2800" dirty="0" smtClean="0"/>
              <a:t>vidence it (quotes)</a:t>
            </a:r>
          </a:p>
          <a:p>
            <a:pPr marL="0" indent="0">
              <a:buNone/>
            </a:pPr>
            <a:r>
              <a:rPr lang="en-GB" sz="7200" b="1" dirty="0" smtClean="0"/>
              <a:t>A</a:t>
            </a:r>
            <a:r>
              <a:rPr lang="en-GB" sz="2800" dirty="0" smtClean="0"/>
              <a:t>nalyse it </a:t>
            </a:r>
          </a:p>
          <a:p>
            <a:pPr marL="0" indent="0">
              <a:buNone/>
            </a:pPr>
            <a:r>
              <a:rPr lang="en-GB" sz="7200" b="1" dirty="0" smtClean="0"/>
              <a:t>L</a:t>
            </a:r>
            <a:r>
              <a:rPr lang="en-GB" sz="2800" dirty="0" smtClean="0"/>
              <a:t>ink (to contexts – GAP; possible/</a:t>
            </a:r>
            <a:r>
              <a:rPr lang="en-GB" sz="2800" dirty="0" err="1" smtClean="0"/>
              <a:t>likley</a:t>
            </a:r>
            <a:r>
              <a:rPr lang="en-GB" sz="2800" dirty="0" smtClean="0"/>
              <a:t> effects on reader; terms of the question itself)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467544" y="44624"/>
            <a:ext cx="8459214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GB" sz="3000" b="1" dirty="0" smtClean="0"/>
              <a:t>How to structure a paragraph in groupings &amp; gender questions:</a:t>
            </a:r>
          </a:p>
        </p:txBody>
      </p:sp>
      <p:sp>
        <p:nvSpPr>
          <p:cNvPr id="5" name="Rectangle 4"/>
          <p:cNvSpPr/>
          <p:nvPr/>
        </p:nvSpPr>
        <p:spPr>
          <a:xfrm>
            <a:off x="1043608" y="1340768"/>
            <a:ext cx="165618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827584" y="2420888"/>
            <a:ext cx="288032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71600" y="3810744"/>
            <a:ext cx="72728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27584" y="5085184"/>
            <a:ext cx="72728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23528" y="5826968"/>
            <a:ext cx="7272808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Plus 9"/>
          <p:cNvSpPr/>
          <p:nvPr/>
        </p:nvSpPr>
        <p:spPr>
          <a:xfrm>
            <a:off x="467544" y="4509120"/>
            <a:ext cx="457200" cy="457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388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How much space/time to each part of NEAL?</a:t>
            </a:r>
            <a:endParaRPr lang="en-GB" b="1" dirty="0"/>
          </a:p>
        </p:txBody>
      </p:sp>
      <p:sp>
        <p:nvSpPr>
          <p:cNvPr id="5" name="Isosceles Triangle 4"/>
          <p:cNvSpPr/>
          <p:nvPr/>
        </p:nvSpPr>
        <p:spPr>
          <a:xfrm>
            <a:off x="1763688" y="1772816"/>
            <a:ext cx="5669216" cy="3888432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N</a:t>
            </a: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2200" b="1" dirty="0" smtClean="0">
                <a:solidFill>
                  <a:schemeClr val="tx1"/>
                </a:solidFill>
              </a:rPr>
              <a:t>A + L</a:t>
            </a: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 smtClean="0">
              <a:solidFill>
                <a:schemeClr val="tx1"/>
              </a:solidFill>
            </a:endParaRPr>
          </a:p>
          <a:p>
            <a:pPr algn="ctr"/>
            <a:endParaRPr lang="en-GB" sz="22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995936" y="2636912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131840" y="3789040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0270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9762"/>
            <a:ext cx="8964488" cy="79695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GB" sz="2400" b="1" dirty="0" smtClean="0"/>
              <a:t>Language &amp; Gender Question: Cover GAP, briefly, instead of formal “intro,” then NEAL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80121"/>
            <a:ext cx="5904656" cy="1180727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Kirsty</a:t>
            </a:r>
            <a:r>
              <a:rPr lang="en-GB" sz="1800" dirty="0" smtClean="0"/>
              <a:t> Walker’s article uses </a:t>
            </a:r>
            <a:r>
              <a:rPr lang="en-GB" sz="1800" b="1" dirty="0" err="1" smtClean="0"/>
              <a:t>premodified</a:t>
            </a:r>
            <a:r>
              <a:rPr lang="en-GB" sz="1800" b="1" dirty="0" smtClean="0"/>
              <a:t> noun phrases</a:t>
            </a:r>
            <a:r>
              <a:rPr lang="en-GB" sz="1800" dirty="0" smtClean="0"/>
              <a:t> to </a:t>
            </a:r>
            <a:r>
              <a:rPr lang="en-GB" sz="1800" b="1" dirty="0" smtClean="0"/>
              <a:t>mark</a:t>
            </a:r>
            <a:r>
              <a:rPr lang="en-GB" sz="1800" dirty="0" smtClean="0"/>
              <a:t> women’s participation in </a:t>
            </a:r>
            <a:r>
              <a:rPr lang="en-GB" sz="1800" dirty="0" smtClean="0"/>
              <a:t>politics and writing </a:t>
            </a:r>
            <a:r>
              <a:rPr lang="en-GB" sz="1800" dirty="0" smtClean="0"/>
              <a:t>as unusual, or at least less common than men’s. </a:t>
            </a:r>
            <a:endParaRPr lang="en-GB" sz="1800" dirty="0"/>
          </a:p>
        </p:txBody>
      </p:sp>
      <p:sp>
        <p:nvSpPr>
          <p:cNvPr id="4" name="Rectangle 3"/>
          <p:cNvSpPr/>
          <p:nvPr/>
        </p:nvSpPr>
        <p:spPr>
          <a:xfrm>
            <a:off x="107504" y="3149674"/>
            <a:ext cx="6696744" cy="34932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1700" dirty="0" smtClean="0"/>
              <a:t>“Women politicians” suggests that both the </a:t>
            </a:r>
            <a:r>
              <a:rPr lang="en-GB" sz="1700" i="1" dirty="0" smtClean="0"/>
              <a:t>Daily Mail </a:t>
            </a:r>
            <a:r>
              <a:rPr lang="en-GB" sz="1700" dirty="0" smtClean="0"/>
              <a:t>and Louise </a:t>
            </a:r>
            <a:r>
              <a:rPr lang="en-GB" sz="1700" dirty="0" err="1" smtClean="0"/>
              <a:t>Mensch</a:t>
            </a:r>
            <a:r>
              <a:rPr lang="en-GB" sz="1700" dirty="0" smtClean="0"/>
              <a:t> herself associate the </a:t>
            </a:r>
            <a:r>
              <a:rPr lang="en-GB" sz="1700" b="1" dirty="0" smtClean="0"/>
              <a:t>unmodified</a:t>
            </a:r>
            <a:r>
              <a:rPr lang="en-GB" sz="1700" dirty="0" smtClean="0"/>
              <a:t>, </a:t>
            </a:r>
            <a:r>
              <a:rPr lang="en-GB" sz="1700" b="1" dirty="0" smtClean="0"/>
              <a:t>unmarked</a:t>
            </a:r>
            <a:r>
              <a:rPr lang="en-GB" sz="1700" dirty="0" smtClean="0"/>
              <a:t> </a:t>
            </a:r>
            <a:r>
              <a:rPr lang="en-GB" sz="1700" b="1" dirty="0" smtClean="0"/>
              <a:t>noun</a:t>
            </a:r>
            <a:r>
              <a:rPr lang="en-GB" sz="1700" dirty="0" smtClean="0"/>
              <a:t> </a:t>
            </a:r>
            <a:r>
              <a:rPr lang="en-GB" sz="1700" dirty="0" smtClean="0"/>
              <a:t>“politician” with men. </a:t>
            </a:r>
            <a:r>
              <a:rPr lang="en-GB" sz="1700" dirty="0" smtClean="0"/>
              <a:t>The </a:t>
            </a:r>
            <a:r>
              <a:rPr lang="en-GB" sz="1700" b="1" dirty="0" smtClean="0"/>
              <a:t>pre-modification of the nouns</a:t>
            </a:r>
            <a:r>
              <a:rPr lang="en-GB" sz="1700" dirty="0" smtClean="0"/>
              <a:t> “novels” and “novelist” with “chick-lit” marks </a:t>
            </a:r>
            <a:r>
              <a:rPr lang="en-GB" sz="1700" dirty="0" err="1" smtClean="0"/>
              <a:t>Mensch’s</a:t>
            </a:r>
            <a:r>
              <a:rPr lang="en-GB" sz="1700" dirty="0" smtClean="0"/>
              <a:t> writing as specifically female or feminine; it might even imply that “chick-lit novels” are a “lower” form of writing than (unmodified and unmarked) “novels,” just as “crime” and “science fiction” novels are sometimes treated as “lower” forms. The repetition of these </a:t>
            </a:r>
            <a:r>
              <a:rPr lang="en-GB" sz="1700" b="1" dirty="0" smtClean="0"/>
              <a:t>modified, gender-specific noun phrases</a:t>
            </a:r>
            <a:r>
              <a:rPr lang="en-GB" sz="1700" dirty="0" smtClean="0"/>
              <a:t> seems to emphasise the importance of </a:t>
            </a:r>
            <a:r>
              <a:rPr lang="en-GB" sz="1700" dirty="0" err="1" smtClean="0"/>
              <a:t>Mensch’s</a:t>
            </a:r>
            <a:r>
              <a:rPr lang="en-GB" sz="1700" dirty="0" smtClean="0"/>
              <a:t> gender, as if it is </a:t>
            </a:r>
            <a:r>
              <a:rPr lang="en-GB" sz="1700" dirty="0" smtClean="0"/>
              <a:t>primarily her </a:t>
            </a:r>
            <a:r>
              <a:rPr lang="en-GB" sz="1700" dirty="0" smtClean="0"/>
              <a:t>gender that makes her work as a politician and </a:t>
            </a:r>
            <a:r>
              <a:rPr lang="en-GB" sz="1700" dirty="0" smtClean="0"/>
              <a:t>writer </a:t>
            </a:r>
            <a:r>
              <a:rPr lang="en-GB" sz="1700" dirty="0" smtClean="0"/>
              <a:t>unusual. This could be because the article appears in the </a:t>
            </a:r>
            <a:r>
              <a:rPr lang="en-GB" sz="1700" i="1" dirty="0" smtClean="0"/>
              <a:t>Daily Mail</a:t>
            </a:r>
            <a:r>
              <a:rPr lang="en-GB" sz="1700" dirty="0" smtClean="0"/>
              <a:t>, which is a traditionally conservative newspaper and might therefore be likely to criticise “non-traditional” gender roles.</a:t>
            </a:r>
            <a:endParaRPr lang="en-GB" sz="1700" dirty="0"/>
          </a:p>
        </p:txBody>
      </p:sp>
      <p:sp>
        <p:nvSpPr>
          <p:cNvPr id="5" name="Rectangle 4"/>
          <p:cNvSpPr/>
          <p:nvPr/>
        </p:nvSpPr>
        <p:spPr>
          <a:xfrm>
            <a:off x="107504" y="2145630"/>
            <a:ext cx="5904656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dirty="0" smtClean="0"/>
              <a:t>“Women politicians” is used twice, once in the headline and once by </a:t>
            </a:r>
            <a:r>
              <a:rPr lang="en-GB" dirty="0" err="1" smtClean="0"/>
              <a:t>Mensch</a:t>
            </a:r>
            <a:r>
              <a:rPr lang="en-GB" dirty="0" smtClean="0"/>
              <a:t> herself. Walker also refers to </a:t>
            </a:r>
            <a:r>
              <a:rPr lang="en-GB" dirty="0" err="1" smtClean="0"/>
              <a:t>Mensch</a:t>
            </a:r>
            <a:r>
              <a:rPr lang="en-GB" dirty="0" smtClean="0"/>
              <a:t> as a “chick-lit novelist” and “author of chick-lit novels.” 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56176" y="980728"/>
            <a:ext cx="292788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Specific method is </a:t>
            </a:r>
            <a:r>
              <a:rPr lang="en-GB" b="1" dirty="0" smtClean="0"/>
              <a:t>NAMED (AO1)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228184" y="2204864"/>
            <a:ext cx="2807296" cy="6463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Specific </a:t>
            </a:r>
            <a:r>
              <a:rPr lang="en-GB" b="1" dirty="0" smtClean="0"/>
              <a:t>EVIDENCE</a:t>
            </a:r>
            <a:r>
              <a:rPr lang="en-GB" dirty="0" smtClean="0"/>
              <a:t> given; repetition is mentioned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12768" y="3201357"/>
            <a:ext cx="2123728" cy="33239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500" b="1" dirty="0" smtClean="0"/>
              <a:t>ANALYSIS</a:t>
            </a:r>
            <a:r>
              <a:rPr lang="en-GB" sz="1500" dirty="0" smtClean="0"/>
              <a:t> is </a:t>
            </a:r>
            <a:r>
              <a:rPr lang="en-GB" sz="1500" dirty="0" smtClean="0"/>
              <a:t>developed &amp; focussed, </a:t>
            </a:r>
            <a:r>
              <a:rPr lang="en-GB" sz="1500" dirty="0" smtClean="0"/>
              <a:t>with embedded quotes to support; technical language used throughout in critical way (</a:t>
            </a:r>
            <a:r>
              <a:rPr lang="en-GB" sz="1500" b="1" dirty="0" smtClean="0"/>
              <a:t>AO1/2</a:t>
            </a:r>
            <a:r>
              <a:rPr lang="en-GB" sz="1500" dirty="0" smtClean="0"/>
              <a:t>); </a:t>
            </a:r>
            <a:r>
              <a:rPr lang="en-GB" sz="1500" b="1" dirty="0" smtClean="0"/>
              <a:t>ANALYSIS</a:t>
            </a:r>
            <a:r>
              <a:rPr lang="en-GB" sz="1500" dirty="0" smtClean="0"/>
              <a:t> ends with </a:t>
            </a:r>
            <a:r>
              <a:rPr lang="en-GB" sz="1500" b="1" dirty="0" smtClean="0"/>
              <a:t>LINKs</a:t>
            </a:r>
            <a:r>
              <a:rPr lang="en-GB" sz="1500" dirty="0" smtClean="0"/>
              <a:t> to gender stereotypes &amp; GAP (</a:t>
            </a:r>
            <a:r>
              <a:rPr lang="en-GB" sz="1500" b="1" dirty="0" smtClean="0"/>
              <a:t>AO3</a:t>
            </a:r>
            <a:r>
              <a:rPr lang="en-GB" sz="1500" dirty="0" smtClean="0"/>
              <a:t>). Use of words like “seems” “appears” – examiners like it when analysis is detailed but tentative/speculative.</a:t>
            </a:r>
            <a:endParaRPr lang="en-GB" sz="15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3568" y="2852936"/>
            <a:ext cx="7469897" cy="163121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5000" b="1" dirty="0" smtClean="0"/>
              <a:t>Approx. 180 words; 130-ish are A+L</a:t>
            </a:r>
            <a:endParaRPr lang="en-GB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490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Weeks 4, 5, 6:</vt:lpstr>
      <vt:lpstr>How is gender represented in the article on Louise Mensch?</vt:lpstr>
      <vt:lpstr>Slide 3</vt:lpstr>
      <vt:lpstr>How much space/time to each part of NEAL?</vt:lpstr>
      <vt:lpstr>Language &amp; Gender Question: Cover GAP, briefly, instead of formal “intro,” then NEAL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Weeks 4, 5, 6:</dc:title>
  <dc:creator>Belas</dc:creator>
  <cp:lastModifiedBy>Red Devil</cp:lastModifiedBy>
  <cp:revision>7</cp:revision>
  <dcterms:created xsi:type="dcterms:W3CDTF">2013-01-22T16:01:22Z</dcterms:created>
  <dcterms:modified xsi:type="dcterms:W3CDTF">2013-01-22T19:16:26Z</dcterms:modified>
</cp:coreProperties>
</file>