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 id="307" r:id="rId17"/>
    <p:sldId id="272" r:id="rId18"/>
    <p:sldId id="273" r:id="rId19"/>
    <p:sldId id="275" r:id="rId20"/>
    <p:sldId id="274" r:id="rId21"/>
    <p:sldId id="276" r:id="rId22"/>
    <p:sldId id="277" r:id="rId23"/>
    <p:sldId id="278" r:id="rId24"/>
    <p:sldId id="280" r:id="rId25"/>
    <p:sldId id="281" r:id="rId26"/>
    <p:sldId id="282" r:id="rId27"/>
    <p:sldId id="279" r:id="rId28"/>
    <p:sldId id="283" r:id="rId29"/>
    <p:sldId id="284" r:id="rId30"/>
    <p:sldId id="285" r:id="rId31"/>
    <p:sldId id="286" r:id="rId32"/>
    <p:sldId id="287" r:id="rId33"/>
    <p:sldId id="290" r:id="rId34"/>
    <p:sldId id="291" r:id="rId35"/>
    <p:sldId id="292" r:id="rId36"/>
    <p:sldId id="293" r:id="rId37"/>
    <p:sldId id="294" r:id="rId38"/>
    <p:sldId id="288" r:id="rId39"/>
    <p:sldId id="295" r:id="rId40"/>
    <p:sldId id="297" r:id="rId41"/>
    <p:sldId id="298" r:id="rId42"/>
    <p:sldId id="289" r:id="rId43"/>
    <p:sldId id="299" r:id="rId44"/>
    <p:sldId id="300" r:id="rId45"/>
    <p:sldId id="305" r:id="rId46"/>
    <p:sldId id="301" r:id="rId47"/>
    <p:sldId id="303" r:id="rId48"/>
    <p:sldId id="302" r:id="rId49"/>
    <p:sldId id="304" r:id="rId50"/>
    <p:sldId id="306" r:id="rId51"/>
    <p:sldId id="308" r:id="rId52"/>
    <p:sldId id="309" r:id="rId53"/>
    <p:sldId id="31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41B5BD-EFF2-408E-B226-18F4F2D4AF5D}" type="datetimeFigureOut">
              <a:rPr lang="en-GB" smtClean="0"/>
              <a:t>16/07/2013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96470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1B5BD-EFF2-408E-B226-18F4F2D4AF5D}" type="datetimeFigureOut">
              <a:rPr lang="en-GB" smtClean="0"/>
              <a:t>16/07/2013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1403407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1B5BD-EFF2-408E-B226-18F4F2D4AF5D}" type="datetimeFigureOut">
              <a:rPr lang="en-GB" smtClean="0"/>
              <a:t>16/07/2013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2644480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41B5BD-EFF2-408E-B226-18F4F2D4AF5D}" type="datetimeFigureOut">
              <a:rPr lang="en-GB" smtClean="0"/>
              <a:t>16/07/2013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935915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1B5BD-EFF2-408E-B226-18F4F2D4AF5D}" type="datetimeFigureOut">
              <a:rPr lang="en-GB" smtClean="0"/>
              <a:t>16/07/2013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2309629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41B5BD-EFF2-408E-B226-18F4F2D4AF5D}" type="datetimeFigureOut">
              <a:rPr lang="en-GB" smtClean="0"/>
              <a:t>16/07/2013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642263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41B5BD-EFF2-408E-B226-18F4F2D4AF5D}" type="datetimeFigureOut">
              <a:rPr lang="en-GB" smtClean="0"/>
              <a:t>16/07/2013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1603737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41B5BD-EFF2-408E-B226-18F4F2D4AF5D}" type="datetimeFigureOut">
              <a:rPr lang="en-GB" smtClean="0"/>
              <a:t>16/07/2013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263526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B5BD-EFF2-408E-B226-18F4F2D4AF5D}" type="datetimeFigureOut">
              <a:rPr lang="en-GB" smtClean="0"/>
              <a:t>16/07/2013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2734401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1B5BD-EFF2-408E-B226-18F4F2D4AF5D}" type="datetimeFigureOut">
              <a:rPr lang="en-GB" smtClean="0"/>
              <a:t>16/07/2013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1076188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41B5BD-EFF2-408E-B226-18F4F2D4AF5D}" type="datetimeFigureOut">
              <a:rPr lang="en-GB" smtClean="0"/>
              <a:t>16/07/2013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EBB44C-8295-4876-84C1-1AF8E07A581E}" type="slidenum">
              <a:rPr lang="en-GB" smtClean="0"/>
              <a:t>‹#›</a:t>
            </a:fld>
            <a:endParaRPr lang="en-GB"/>
          </a:p>
        </p:txBody>
      </p:sp>
    </p:spTree>
    <p:extLst>
      <p:ext uri="{BB962C8B-B14F-4D97-AF65-F5344CB8AC3E}">
        <p14:creationId xmlns:p14="http://schemas.microsoft.com/office/powerpoint/2010/main" val="1329646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B5BD-EFF2-408E-B226-18F4F2D4AF5D}" type="datetimeFigureOut">
              <a:rPr lang="en-GB" smtClean="0"/>
              <a:t>16/07/2013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EBB44C-8295-4876-84C1-1AF8E07A581E}" type="slidenum">
              <a:rPr lang="en-GB" smtClean="0"/>
              <a:t>‹#›</a:t>
            </a:fld>
            <a:endParaRPr lang="en-GB"/>
          </a:p>
        </p:txBody>
      </p:sp>
    </p:spTree>
    <p:extLst>
      <p:ext uri="{BB962C8B-B14F-4D97-AF65-F5344CB8AC3E}">
        <p14:creationId xmlns:p14="http://schemas.microsoft.com/office/powerpoint/2010/main" val="15740697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1</a:t>
            </a:r>
            <a:endParaRPr lang="en-GB" b="1" dirty="0"/>
          </a:p>
        </p:txBody>
      </p:sp>
      <p:sp>
        <p:nvSpPr>
          <p:cNvPr id="3" name="Content Placeholder 2"/>
          <p:cNvSpPr>
            <a:spLocks noGrp="1"/>
          </p:cNvSpPr>
          <p:nvPr>
            <p:ph idx="1"/>
          </p:nvPr>
        </p:nvSpPr>
        <p:spPr/>
        <p:txBody>
          <a:bodyPr>
            <a:normAutofit fontScale="62500" lnSpcReduction="20000"/>
          </a:bodyPr>
          <a:lstStyle/>
          <a:p>
            <a:r>
              <a:rPr lang="en-GB" dirty="0" smtClean="0"/>
              <a:t>Introduce </a:t>
            </a:r>
            <a:r>
              <a:rPr lang="en-GB" dirty="0" err="1" smtClean="0"/>
              <a:t>LangChang</a:t>
            </a:r>
            <a:r>
              <a:rPr lang="en-GB" dirty="0" smtClean="0"/>
              <a:t> as taught module for next; two pieces of c/w – investigation &amp; media text.</a:t>
            </a:r>
          </a:p>
          <a:p>
            <a:r>
              <a:rPr lang="en-GB" dirty="0" smtClean="0"/>
              <a:t>Slide 2: overview of c/w pieces, with some examples.</a:t>
            </a:r>
          </a:p>
          <a:p>
            <a:r>
              <a:rPr lang="en-GB" dirty="0" smtClean="0"/>
              <a:t>Slide 3: Simple examples of “transformation” from investigation to media text (emphasize that effectiveness of “transformation” is written into marking criteria); show students some examples of c/w folders.</a:t>
            </a:r>
          </a:p>
          <a:p>
            <a:r>
              <a:rPr lang="en-GB" dirty="0" smtClean="0"/>
              <a:t>Slide 4: overview of work, now to Sept. Short H/W task at bottom of slide.</a:t>
            </a:r>
          </a:p>
          <a:p>
            <a:r>
              <a:rPr lang="en-GB" dirty="0" smtClean="0"/>
              <a:t>Slide 5: introduction to </a:t>
            </a:r>
            <a:r>
              <a:rPr lang="en-GB" dirty="0" err="1" smtClean="0"/>
              <a:t>LangChang</a:t>
            </a:r>
            <a:r>
              <a:rPr lang="en-GB" dirty="0" smtClean="0"/>
              <a:t> and period of study (Late Modern – C1700-present day).</a:t>
            </a:r>
          </a:p>
          <a:p>
            <a:r>
              <a:rPr lang="en-GB" dirty="0" smtClean="0"/>
              <a:t>Slides 6-10: Drivers of </a:t>
            </a:r>
            <a:r>
              <a:rPr lang="en-GB" dirty="0" err="1" smtClean="0"/>
              <a:t>lang</a:t>
            </a:r>
            <a:r>
              <a:rPr lang="en-GB" dirty="0" smtClean="0"/>
              <a:t> change – in order to understand how </a:t>
            </a:r>
            <a:r>
              <a:rPr lang="en-GB" dirty="0" err="1" smtClean="0"/>
              <a:t>lang</a:t>
            </a:r>
            <a:r>
              <a:rPr lang="en-GB" dirty="0" smtClean="0"/>
              <a:t> changes, we need to know about some of the “drivers” of change. Talk through these slides fairly quickly; students can listen or take notes – inform them there will be a quick-fire text afterwards.</a:t>
            </a:r>
          </a:p>
          <a:p>
            <a:r>
              <a:rPr lang="en-GB" dirty="0" smtClean="0"/>
              <a:t>Short break – they can do an unrelated activity, or just have a chat; but they should have 2-3 </a:t>
            </a:r>
            <a:r>
              <a:rPr lang="en-GB" dirty="0" err="1" smtClean="0"/>
              <a:t>mins</a:t>
            </a:r>
            <a:r>
              <a:rPr lang="en-GB" dirty="0" smtClean="0"/>
              <a:t> of </a:t>
            </a:r>
            <a:r>
              <a:rPr lang="en-GB" b="1" dirty="0" smtClean="0"/>
              <a:t>not </a:t>
            </a:r>
            <a:r>
              <a:rPr lang="en-GB" dirty="0" smtClean="0"/>
              <a:t>doing </a:t>
            </a:r>
            <a:r>
              <a:rPr lang="en-GB" dirty="0" err="1" smtClean="0"/>
              <a:t>LangChang</a:t>
            </a:r>
            <a:r>
              <a:rPr lang="en-GB" dirty="0" smtClean="0"/>
              <a:t> work.</a:t>
            </a:r>
          </a:p>
          <a:p>
            <a:r>
              <a:rPr lang="en-GB" b="1" dirty="0" smtClean="0"/>
              <a:t>Rest of the slides repeat 6-10, but answers are, initially, hidden.</a:t>
            </a:r>
            <a:endParaRPr lang="en-GB" b="1" dirty="0"/>
          </a:p>
        </p:txBody>
      </p:sp>
    </p:spTree>
    <p:extLst>
      <p:ext uri="{BB962C8B-B14F-4D97-AF65-F5344CB8AC3E}">
        <p14:creationId xmlns:p14="http://schemas.microsoft.com/office/powerpoint/2010/main" val="12843353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“Drivers” of Change: Media</a:t>
            </a:r>
            <a:endParaRPr lang="en-GB" b="1" dirty="0"/>
          </a:p>
        </p:txBody>
      </p:sp>
      <p:sp>
        <p:nvSpPr>
          <p:cNvPr id="3" name="Content Placeholder 2"/>
          <p:cNvSpPr>
            <a:spLocks noGrp="1"/>
          </p:cNvSpPr>
          <p:nvPr>
            <p:ph idx="1"/>
          </p:nvPr>
        </p:nvSpPr>
        <p:spPr>
          <a:solidFill>
            <a:srgbClr val="92D050"/>
          </a:solidFill>
        </p:spPr>
        <p:txBody>
          <a:bodyPr>
            <a:normAutofit lnSpcReduction="10000"/>
          </a:bodyPr>
          <a:lstStyle/>
          <a:p>
            <a:r>
              <a:rPr lang="en-GB" dirty="0" smtClean="0"/>
              <a:t>Might affect attitudes (&amp; therefore register – journalism more/less formal today that 100 years ago?)</a:t>
            </a:r>
          </a:p>
          <a:p>
            <a:r>
              <a:rPr lang="en-GB" dirty="0" smtClean="0"/>
              <a:t>Introduce </a:t>
            </a:r>
            <a:r>
              <a:rPr lang="en-GB" b="1" dirty="0"/>
              <a:t>coinages</a:t>
            </a:r>
            <a:r>
              <a:rPr lang="en-GB" dirty="0"/>
              <a:t>, </a:t>
            </a:r>
            <a:r>
              <a:rPr lang="en-GB" b="1" dirty="0" err="1"/>
              <a:t>initialisms</a:t>
            </a:r>
            <a:r>
              <a:rPr lang="en-GB" dirty="0"/>
              <a:t>, </a:t>
            </a:r>
            <a:r>
              <a:rPr lang="en-GB" b="1" dirty="0" smtClean="0"/>
              <a:t>acronyms</a:t>
            </a:r>
            <a:endParaRPr lang="en-GB" dirty="0" smtClean="0"/>
          </a:p>
          <a:p>
            <a:r>
              <a:rPr lang="en-GB" b="1" dirty="0" smtClean="0"/>
              <a:t>Slang/colloquialisms</a:t>
            </a:r>
            <a:r>
              <a:rPr lang="en-GB" dirty="0" smtClean="0"/>
              <a:t> </a:t>
            </a:r>
            <a:r>
              <a:rPr lang="en-GB" dirty="0"/>
              <a:t>become part of “standard” lexicon (e.g., “Gotcha</a:t>
            </a:r>
            <a:r>
              <a:rPr lang="en-GB" dirty="0" smtClean="0"/>
              <a:t>”)</a:t>
            </a:r>
          </a:p>
          <a:p>
            <a:r>
              <a:rPr lang="en-GB" b="1" dirty="0" smtClean="0"/>
              <a:t>Hyperbole </a:t>
            </a:r>
            <a:r>
              <a:rPr lang="en-GB" dirty="0"/>
              <a:t>[“</a:t>
            </a:r>
            <a:r>
              <a:rPr lang="en-GB" dirty="0" err="1"/>
              <a:t>hy</a:t>
            </a:r>
            <a:r>
              <a:rPr lang="en-GB" dirty="0"/>
              <a:t>-</a:t>
            </a:r>
            <a:r>
              <a:rPr lang="en-GB" i="1" dirty="0"/>
              <a:t>per</a:t>
            </a:r>
            <a:r>
              <a:rPr lang="en-GB" dirty="0"/>
              <a:t>-b(u)</a:t>
            </a:r>
            <a:r>
              <a:rPr lang="en-GB" dirty="0" err="1"/>
              <a:t>lly</a:t>
            </a:r>
            <a:r>
              <a:rPr lang="en-GB" dirty="0"/>
              <a:t>”] and abbreviation (</a:t>
            </a:r>
            <a:r>
              <a:rPr lang="en-GB" dirty="0" err="1"/>
              <a:t>initialisms</a:t>
            </a:r>
            <a:r>
              <a:rPr lang="en-GB" dirty="0"/>
              <a:t>, acronyms, </a:t>
            </a:r>
            <a:r>
              <a:rPr lang="en-GB" b="1" dirty="0"/>
              <a:t>clippings</a:t>
            </a:r>
            <a:r>
              <a:rPr lang="en-GB" dirty="0"/>
              <a:t>) typical of “journalese”</a:t>
            </a:r>
          </a:p>
          <a:p>
            <a:endParaRPr lang="en-GB" dirty="0"/>
          </a:p>
        </p:txBody>
      </p:sp>
    </p:spTree>
    <p:extLst>
      <p:ext uri="{BB962C8B-B14F-4D97-AF65-F5344CB8AC3E}">
        <p14:creationId xmlns:p14="http://schemas.microsoft.com/office/powerpoint/2010/main" val="1647315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t>Short break</a:t>
            </a:r>
            <a:endParaRPr lang="en-GB" b="1"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111488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“Drivers” of Change: Science &amp; Technology</a:t>
            </a:r>
            <a:endParaRPr lang="en-GB" b="1" dirty="0"/>
          </a:p>
        </p:txBody>
      </p:sp>
      <p:sp>
        <p:nvSpPr>
          <p:cNvPr id="3" name="Content Placeholder 2"/>
          <p:cNvSpPr>
            <a:spLocks noGrp="1"/>
          </p:cNvSpPr>
          <p:nvPr>
            <p:ph idx="1"/>
          </p:nvPr>
        </p:nvSpPr>
        <p:spPr/>
        <p:txBody>
          <a:bodyPr>
            <a:normAutofit fontScale="92500"/>
          </a:bodyPr>
          <a:lstStyle/>
          <a:p>
            <a:r>
              <a:rPr lang="en-GB" dirty="0" smtClean="0"/>
              <a:t>New </a:t>
            </a:r>
            <a:r>
              <a:rPr lang="en-GB" dirty="0"/>
              <a:t>words (often Greek/Latin in derivation) </a:t>
            </a:r>
            <a:r>
              <a:rPr lang="en-GB" b="1" dirty="0"/>
              <a:t>borrowed</a:t>
            </a:r>
            <a:r>
              <a:rPr lang="en-GB" dirty="0"/>
              <a:t> or </a:t>
            </a:r>
            <a:r>
              <a:rPr lang="en-GB" b="1" dirty="0"/>
              <a:t>coined</a:t>
            </a:r>
            <a:r>
              <a:rPr lang="en-GB" dirty="0"/>
              <a:t> as </a:t>
            </a:r>
            <a:r>
              <a:rPr lang="en-GB" dirty="0" smtClean="0"/>
              <a:t>needed</a:t>
            </a:r>
          </a:p>
          <a:p>
            <a:r>
              <a:rPr lang="en-GB" dirty="0" smtClean="0"/>
              <a:t>Scientific </a:t>
            </a:r>
            <a:r>
              <a:rPr lang="en-GB" dirty="0"/>
              <a:t>innovation during the </a:t>
            </a:r>
            <a:r>
              <a:rPr lang="en-GB" b="1" dirty="0"/>
              <a:t>Renaissance</a:t>
            </a:r>
            <a:r>
              <a:rPr lang="en-GB" dirty="0"/>
              <a:t> (roughly </a:t>
            </a:r>
            <a:r>
              <a:rPr lang="en-GB" dirty="0" smtClean="0"/>
              <a:t>C14-mid </a:t>
            </a:r>
            <a:r>
              <a:rPr lang="en-GB" dirty="0"/>
              <a:t>C17) and the </a:t>
            </a:r>
            <a:r>
              <a:rPr lang="en-GB" b="1" dirty="0"/>
              <a:t>Enlightenment</a:t>
            </a:r>
            <a:r>
              <a:rPr lang="en-GB" dirty="0"/>
              <a:t> </a:t>
            </a:r>
            <a:r>
              <a:rPr lang="en-GB" dirty="0" smtClean="0"/>
              <a:t>(roughly mid </a:t>
            </a:r>
            <a:r>
              <a:rPr lang="en-GB" dirty="0"/>
              <a:t>C17 – C18) required expansion of the </a:t>
            </a:r>
            <a:r>
              <a:rPr lang="en-GB" b="1" dirty="0" smtClean="0"/>
              <a:t>lexicon</a:t>
            </a:r>
            <a:r>
              <a:rPr lang="en-GB" dirty="0" smtClean="0"/>
              <a:t>; no language for the </a:t>
            </a:r>
            <a:r>
              <a:rPr lang="en-GB" dirty="0"/>
              <a:t>new </a:t>
            </a:r>
            <a:r>
              <a:rPr lang="en-GB" dirty="0" smtClean="0"/>
              <a:t>discoveries</a:t>
            </a:r>
          </a:p>
          <a:p>
            <a:r>
              <a:rPr lang="en-GB" dirty="0" smtClean="0"/>
              <a:t>New </a:t>
            </a:r>
            <a:r>
              <a:rPr lang="en-GB" dirty="0"/>
              <a:t>inventions require new words (e.g., a machine that washes the dishes is called... um... a dishwasher [</a:t>
            </a:r>
            <a:r>
              <a:rPr lang="en-GB" b="1" dirty="0"/>
              <a:t>neologism</a:t>
            </a:r>
            <a:r>
              <a:rPr lang="en-GB" dirty="0"/>
              <a:t>; </a:t>
            </a:r>
            <a:r>
              <a:rPr lang="en-GB" b="1" dirty="0"/>
              <a:t>compound</a:t>
            </a:r>
            <a:r>
              <a:rPr lang="en-GB" dirty="0" smtClean="0"/>
              <a:t>])</a:t>
            </a:r>
            <a:endParaRPr lang="en-GB" dirty="0"/>
          </a:p>
        </p:txBody>
      </p:sp>
      <p:sp>
        <p:nvSpPr>
          <p:cNvPr id="5" name="TextBox 4"/>
          <p:cNvSpPr txBox="1"/>
          <p:nvPr/>
        </p:nvSpPr>
        <p:spPr>
          <a:xfrm>
            <a:off x="179512" y="1456323"/>
            <a:ext cx="8784976" cy="4708981"/>
          </a:xfrm>
          <a:prstGeom prst="rect">
            <a:avLst/>
          </a:prstGeom>
          <a:solidFill>
            <a:srgbClr val="FFC000"/>
          </a:solidFill>
        </p:spPr>
        <p:txBody>
          <a:bodyPr wrap="square" rtlCol="0">
            <a:spAutoFit/>
          </a:bodyPr>
          <a:lstStyle/>
          <a:p>
            <a:pPr algn="ctr"/>
            <a:endParaRPr lang="en-GB" sz="5000" b="1" dirty="0" smtClean="0"/>
          </a:p>
          <a:p>
            <a:pPr algn="ctr"/>
            <a:endParaRPr lang="en-GB" sz="5000" b="1" dirty="0"/>
          </a:p>
          <a:p>
            <a:pPr algn="ctr"/>
            <a:endParaRPr lang="en-GB" sz="5000" b="1" dirty="0"/>
          </a:p>
          <a:p>
            <a:pPr algn="ctr"/>
            <a:endParaRPr lang="en-GB" sz="5000" b="1" dirty="0" smtClean="0"/>
          </a:p>
          <a:p>
            <a:pPr algn="ctr"/>
            <a:endParaRPr lang="en-GB" sz="5000" b="1" dirty="0"/>
          </a:p>
          <a:p>
            <a:pPr algn="ctr"/>
            <a:endParaRPr lang="en-GB" sz="5000" b="1" dirty="0"/>
          </a:p>
        </p:txBody>
      </p:sp>
    </p:spTree>
    <p:extLst>
      <p:ext uri="{BB962C8B-B14F-4D97-AF65-F5344CB8AC3E}">
        <p14:creationId xmlns:p14="http://schemas.microsoft.com/office/powerpoint/2010/main" val="2053072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“Drivers” of Change: Travel</a:t>
            </a:r>
            <a:endParaRPr lang="en-GB" b="1" dirty="0"/>
          </a:p>
        </p:txBody>
      </p:sp>
      <p:sp>
        <p:nvSpPr>
          <p:cNvPr id="3" name="Content Placeholder 2"/>
          <p:cNvSpPr>
            <a:spLocks noGrp="1"/>
          </p:cNvSpPr>
          <p:nvPr>
            <p:ph idx="1"/>
          </p:nvPr>
        </p:nvSpPr>
        <p:spPr/>
        <p:txBody>
          <a:bodyPr/>
          <a:lstStyle/>
          <a:p>
            <a:r>
              <a:rPr lang="en-GB" dirty="0"/>
              <a:t> Travel </a:t>
            </a:r>
            <a:r>
              <a:rPr lang="en-GB" dirty="0" smtClean="0"/>
              <a:t>– because of trade and tourism/leisure industry – brings different </a:t>
            </a:r>
            <a:r>
              <a:rPr lang="en-GB" dirty="0"/>
              <a:t>languages and cultures into contact with one </a:t>
            </a:r>
            <a:r>
              <a:rPr lang="en-GB" dirty="0" smtClean="0"/>
              <a:t>another</a:t>
            </a:r>
          </a:p>
          <a:p>
            <a:r>
              <a:rPr lang="en-GB" dirty="0" smtClean="0"/>
              <a:t>More </a:t>
            </a:r>
            <a:r>
              <a:rPr lang="en-GB" b="1" dirty="0" smtClean="0"/>
              <a:t>borrowings/loan words</a:t>
            </a:r>
            <a:r>
              <a:rPr lang="en-GB" dirty="0" smtClean="0"/>
              <a:t> </a:t>
            </a:r>
            <a:r>
              <a:rPr lang="en-GB" dirty="0"/>
              <a:t>(e.g., “</a:t>
            </a:r>
            <a:r>
              <a:rPr lang="en-GB" dirty="0" smtClean="0"/>
              <a:t>curry”; in C18 </a:t>
            </a:r>
            <a:r>
              <a:rPr lang="en-GB" dirty="0"/>
              <a:t>“</a:t>
            </a:r>
            <a:r>
              <a:rPr lang="en-GB" dirty="0" err="1" smtClean="0"/>
              <a:t>currey</a:t>
            </a:r>
            <a:r>
              <a:rPr lang="en-GB" dirty="0" smtClean="0"/>
              <a:t>,” when it was a </a:t>
            </a:r>
            <a:r>
              <a:rPr lang="en-GB" b="1" dirty="0" smtClean="0"/>
              <a:t>neologism</a:t>
            </a:r>
            <a:r>
              <a:rPr lang="en-GB" dirty="0" smtClean="0"/>
              <a:t> without standard spelling)</a:t>
            </a:r>
            <a:endParaRPr lang="en-GB" dirty="0"/>
          </a:p>
        </p:txBody>
      </p:sp>
      <p:sp>
        <p:nvSpPr>
          <p:cNvPr id="4" name="TextBox 3"/>
          <p:cNvSpPr txBox="1"/>
          <p:nvPr/>
        </p:nvSpPr>
        <p:spPr>
          <a:xfrm>
            <a:off x="179512" y="1456323"/>
            <a:ext cx="8784976" cy="4708981"/>
          </a:xfrm>
          <a:prstGeom prst="rect">
            <a:avLst/>
          </a:prstGeom>
          <a:solidFill>
            <a:srgbClr val="FFC000"/>
          </a:solidFill>
        </p:spPr>
        <p:txBody>
          <a:bodyPr wrap="square" rtlCol="0">
            <a:spAutoFit/>
          </a:bodyPr>
          <a:lstStyle/>
          <a:p>
            <a:pPr algn="ctr"/>
            <a:endParaRPr lang="en-GB" sz="5000" b="1" dirty="0" smtClean="0"/>
          </a:p>
          <a:p>
            <a:pPr algn="ctr"/>
            <a:endParaRPr lang="en-GB" sz="5000" b="1" dirty="0"/>
          </a:p>
          <a:p>
            <a:pPr algn="ctr"/>
            <a:endParaRPr lang="en-GB" sz="5000" b="1" dirty="0"/>
          </a:p>
          <a:p>
            <a:pPr algn="ctr"/>
            <a:endParaRPr lang="en-GB" sz="5000" b="1" dirty="0" smtClean="0"/>
          </a:p>
          <a:p>
            <a:pPr algn="ctr"/>
            <a:endParaRPr lang="en-GB" sz="5000" b="1" dirty="0"/>
          </a:p>
          <a:p>
            <a:pPr algn="ctr"/>
            <a:endParaRPr lang="en-GB" sz="5000" b="1" dirty="0"/>
          </a:p>
        </p:txBody>
      </p:sp>
    </p:spTree>
    <p:extLst>
      <p:ext uri="{BB962C8B-B14F-4D97-AF65-F5344CB8AC3E}">
        <p14:creationId xmlns:p14="http://schemas.microsoft.com/office/powerpoint/2010/main" val="374558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“Drivers” of Change: Social, Political, Ideological</a:t>
            </a:r>
            <a:endParaRPr lang="en-GB" b="1" dirty="0"/>
          </a:p>
        </p:txBody>
      </p:sp>
      <p:sp>
        <p:nvSpPr>
          <p:cNvPr id="3" name="Content Placeholder 2"/>
          <p:cNvSpPr>
            <a:spLocks noGrp="1"/>
          </p:cNvSpPr>
          <p:nvPr>
            <p:ph idx="1"/>
          </p:nvPr>
        </p:nvSpPr>
        <p:spPr/>
        <p:txBody>
          <a:bodyPr>
            <a:normAutofit lnSpcReduction="10000"/>
          </a:bodyPr>
          <a:lstStyle/>
          <a:p>
            <a:r>
              <a:rPr lang="en-GB" dirty="0"/>
              <a:t> Changes in public attitudes </a:t>
            </a:r>
            <a:r>
              <a:rPr lang="en-GB" dirty="0" smtClean="0"/>
              <a:t>(e.g., towards gender/race) make </a:t>
            </a:r>
            <a:r>
              <a:rPr lang="en-GB" dirty="0"/>
              <a:t>certain </a:t>
            </a:r>
            <a:r>
              <a:rPr lang="en-GB" b="1" dirty="0"/>
              <a:t>lexical choices</a:t>
            </a:r>
            <a:r>
              <a:rPr lang="en-GB" dirty="0"/>
              <a:t> more/less </a:t>
            </a:r>
            <a:r>
              <a:rPr lang="en-GB" dirty="0" smtClean="0"/>
              <a:t>acceptable</a:t>
            </a:r>
          </a:p>
          <a:p>
            <a:r>
              <a:rPr lang="en-GB" b="1" dirty="0" smtClean="0"/>
              <a:t>Political </a:t>
            </a:r>
            <a:r>
              <a:rPr lang="en-GB" b="1" dirty="0"/>
              <a:t>correctness </a:t>
            </a:r>
            <a:r>
              <a:rPr lang="en-GB" dirty="0"/>
              <a:t>exerts a </a:t>
            </a:r>
            <a:r>
              <a:rPr lang="en-GB" dirty="0" smtClean="0"/>
              <a:t>pressure: </a:t>
            </a:r>
          </a:p>
          <a:p>
            <a:pPr lvl="1"/>
            <a:r>
              <a:rPr lang="en-GB" dirty="0" smtClean="0"/>
              <a:t>some </a:t>
            </a:r>
            <a:r>
              <a:rPr lang="en-GB" dirty="0"/>
              <a:t>words undergo </a:t>
            </a:r>
            <a:r>
              <a:rPr lang="en-GB" b="1" dirty="0" err="1"/>
              <a:t>pejoration</a:t>
            </a:r>
            <a:r>
              <a:rPr lang="en-GB" dirty="0"/>
              <a:t>, </a:t>
            </a:r>
            <a:r>
              <a:rPr lang="en-GB" dirty="0" smtClean="0"/>
              <a:t>&amp; fall </a:t>
            </a:r>
            <a:r>
              <a:rPr lang="en-GB" dirty="0"/>
              <a:t>out of use; </a:t>
            </a:r>
            <a:endParaRPr lang="en-GB" dirty="0" smtClean="0"/>
          </a:p>
          <a:p>
            <a:pPr lvl="1"/>
            <a:r>
              <a:rPr lang="en-GB" b="1" dirty="0" smtClean="0"/>
              <a:t>Coinages/neologisms</a:t>
            </a:r>
            <a:r>
              <a:rPr lang="en-GB" b="1" i="1" dirty="0" smtClean="0"/>
              <a:t> </a:t>
            </a:r>
            <a:r>
              <a:rPr lang="en-GB" dirty="0"/>
              <a:t>replace older, now </a:t>
            </a:r>
            <a:r>
              <a:rPr lang="en-GB" b="1" dirty="0"/>
              <a:t>archaic</a:t>
            </a:r>
            <a:r>
              <a:rPr lang="en-GB" dirty="0"/>
              <a:t> </a:t>
            </a:r>
            <a:r>
              <a:rPr lang="en-GB" dirty="0" smtClean="0"/>
              <a:t>terms;</a:t>
            </a:r>
          </a:p>
          <a:p>
            <a:pPr lvl="1"/>
            <a:r>
              <a:rPr lang="en-GB" dirty="0" smtClean="0"/>
              <a:t>changing </a:t>
            </a:r>
            <a:r>
              <a:rPr lang="en-GB" dirty="0"/>
              <a:t>attitudes can affect </a:t>
            </a:r>
            <a:r>
              <a:rPr lang="en-GB" dirty="0" smtClean="0"/>
              <a:t>which </a:t>
            </a:r>
            <a:r>
              <a:rPr lang="en-GB" b="1" dirty="0"/>
              <a:t>registers</a:t>
            </a:r>
            <a:r>
              <a:rPr lang="en-GB" dirty="0"/>
              <a:t> will be adopted in certain </a:t>
            </a:r>
            <a:r>
              <a:rPr lang="en-GB" dirty="0" smtClean="0"/>
              <a:t>contexts </a:t>
            </a:r>
            <a:endParaRPr lang="en-GB" dirty="0"/>
          </a:p>
        </p:txBody>
      </p:sp>
      <p:sp>
        <p:nvSpPr>
          <p:cNvPr id="4" name="TextBox 3"/>
          <p:cNvSpPr txBox="1"/>
          <p:nvPr/>
        </p:nvSpPr>
        <p:spPr>
          <a:xfrm>
            <a:off x="179512" y="1456323"/>
            <a:ext cx="8784976" cy="4708981"/>
          </a:xfrm>
          <a:prstGeom prst="rect">
            <a:avLst/>
          </a:prstGeom>
          <a:solidFill>
            <a:srgbClr val="FFC000"/>
          </a:solidFill>
        </p:spPr>
        <p:txBody>
          <a:bodyPr wrap="square" rtlCol="0">
            <a:spAutoFit/>
          </a:bodyPr>
          <a:lstStyle/>
          <a:p>
            <a:pPr algn="ctr"/>
            <a:endParaRPr lang="en-GB" sz="5000" b="1" dirty="0" smtClean="0"/>
          </a:p>
          <a:p>
            <a:pPr algn="ctr"/>
            <a:endParaRPr lang="en-GB" sz="5000" b="1" dirty="0"/>
          </a:p>
          <a:p>
            <a:pPr algn="ctr"/>
            <a:endParaRPr lang="en-GB" sz="5000" b="1" dirty="0"/>
          </a:p>
          <a:p>
            <a:pPr algn="ctr"/>
            <a:endParaRPr lang="en-GB" sz="5000" b="1" dirty="0" smtClean="0"/>
          </a:p>
          <a:p>
            <a:pPr algn="ctr"/>
            <a:endParaRPr lang="en-GB" sz="5000" b="1" dirty="0"/>
          </a:p>
          <a:p>
            <a:pPr algn="ctr"/>
            <a:endParaRPr lang="en-GB" sz="5000" b="1" dirty="0"/>
          </a:p>
        </p:txBody>
      </p:sp>
    </p:spTree>
    <p:extLst>
      <p:ext uri="{BB962C8B-B14F-4D97-AF65-F5344CB8AC3E}">
        <p14:creationId xmlns:p14="http://schemas.microsoft.com/office/powerpoint/2010/main" val="67436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“Drivers” of Change: Media</a:t>
            </a:r>
            <a:endParaRPr lang="en-GB" b="1" dirty="0"/>
          </a:p>
        </p:txBody>
      </p:sp>
      <p:sp>
        <p:nvSpPr>
          <p:cNvPr id="3" name="Content Placeholder 2"/>
          <p:cNvSpPr>
            <a:spLocks noGrp="1"/>
          </p:cNvSpPr>
          <p:nvPr>
            <p:ph idx="1"/>
          </p:nvPr>
        </p:nvSpPr>
        <p:spPr/>
        <p:txBody>
          <a:bodyPr>
            <a:normAutofit lnSpcReduction="10000"/>
          </a:bodyPr>
          <a:lstStyle/>
          <a:p>
            <a:r>
              <a:rPr lang="en-GB" dirty="0" smtClean="0"/>
              <a:t>Might affect attitudes (&amp; therefore register – journalism more/less formal today that 100 years ago?)</a:t>
            </a:r>
          </a:p>
          <a:p>
            <a:r>
              <a:rPr lang="en-GB" dirty="0" smtClean="0"/>
              <a:t>Introduce </a:t>
            </a:r>
            <a:r>
              <a:rPr lang="en-GB" b="1" dirty="0"/>
              <a:t>coinages</a:t>
            </a:r>
            <a:r>
              <a:rPr lang="en-GB" dirty="0"/>
              <a:t>, </a:t>
            </a:r>
            <a:r>
              <a:rPr lang="en-GB" b="1" dirty="0" err="1"/>
              <a:t>initialisms</a:t>
            </a:r>
            <a:r>
              <a:rPr lang="en-GB" dirty="0"/>
              <a:t>, </a:t>
            </a:r>
            <a:r>
              <a:rPr lang="en-GB" b="1" dirty="0" smtClean="0"/>
              <a:t>acronyms</a:t>
            </a:r>
            <a:endParaRPr lang="en-GB" dirty="0" smtClean="0"/>
          </a:p>
          <a:p>
            <a:r>
              <a:rPr lang="en-GB" b="1" dirty="0" smtClean="0"/>
              <a:t>Slang/colloquialisms</a:t>
            </a:r>
            <a:r>
              <a:rPr lang="en-GB" dirty="0" smtClean="0"/>
              <a:t> </a:t>
            </a:r>
            <a:r>
              <a:rPr lang="en-GB" dirty="0"/>
              <a:t>become part of “standard” lexicon (e.g., “Gotcha</a:t>
            </a:r>
            <a:r>
              <a:rPr lang="en-GB" dirty="0" smtClean="0"/>
              <a:t>”)</a:t>
            </a:r>
          </a:p>
          <a:p>
            <a:r>
              <a:rPr lang="en-GB" b="1" dirty="0" smtClean="0"/>
              <a:t>Hyperbole </a:t>
            </a:r>
            <a:r>
              <a:rPr lang="en-GB" dirty="0"/>
              <a:t>[“</a:t>
            </a:r>
            <a:r>
              <a:rPr lang="en-GB" dirty="0" err="1"/>
              <a:t>hy</a:t>
            </a:r>
            <a:r>
              <a:rPr lang="en-GB" dirty="0"/>
              <a:t>-</a:t>
            </a:r>
            <a:r>
              <a:rPr lang="en-GB" i="1" dirty="0"/>
              <a:t>per</a:t>
            </a:r>
            <a:r>
              <a:rPr lang="en-GB" dirty="0"/>
              <a:t>-b(u)</a:t>
            </a:r>
            <a:r>
              <a:rPr lang="en-GB" dirty="0" err="1"/>
              <a:t>lly</a:t>
            </a:r>
            <a:r>
              <a:rPr lang="en-GB" dirty="0"/>
              <a:t>”] and abbreviation (</a:t>
            </a:r>
            <a:r>
              <a:rPr lang="en-GB" dirty="0" err="1"/>
              <a:t>initialisms</a:t>
            </a:r>
            <a:r>
              <a:rPr lang="en-GB" dirty="0"/>
              <a:t>, acronyms, </a:t>
            </a:r>
            <a:r>
              <a:rPr lang="en-GB" b="1" dirty="0"/>
              <a:t>clippings</a:t>
            </a:r>
            <a:r>
              <a:rPr lang="en-GB" dirty="0"/>
              <a:t>) typical of “journalese”</a:t>
            </a:r>
          </a:p>
          <a:p>
            <a:endParaRPr lang="en-GB" dirty="0"/>
          </a:p>
        </p:txBody>
      </p:sp>
      <p:sp>
        <p:nvSpPr>
          <p:cNvPr id="4" name="TextBox 3"/>
          <p:cNvSpPr txBox="1"/>
          <p:nvPr/>
        </p:nvSpPr>
        <p:spPr>
          <a:xfrm>
            <a:off x="179512" y="1456323"/>
            <a:ext cx="8784976" cy="4708981"/>
          </a:xfrm>
          <a:prstGeom prst="rect">
            <a:avLst/>
          </a:prstGeom>
          <a:solidFill>
            <a:srgbClr val="FFC000"/>
          </a:solidFill>
        </p:spPr>
        <p:txBody>
          <a:bodyPr wrap="square" rtlCol="0">
            <a:spAutoFit/>
          </a:bodyPr>
          <a:lstStyle/>
          <a:p>
            <a:pPr algn="ctr"/>
            <a:endParaRPr lang="en-GB" sz="5000" b="1" dirty="0" smtClean="0"/>
          </a:p>
          <a:p>
            <a:pPr algn="ctr"/>
            <a:endParaRPr lang="en-GB" sz="5000" b="1" dirty="0"/>
          </a:p>
          <a:p>
            <a:pPr algn="ctr"/>
            <a:endParaRPr lang="en-GB" sz="5000" b="1" dirty="0"/>
          </a:p>
          <a:p>
            <a:pPr algn="ctr"/>
            <a:endParaRPr lang="en-GB" sz="5000" b="1" dirty="0" smtClean="0"/>
          </a:p>
          <a:p>
            <a:pPr algn="ctr"/>
            <a:endParaRPr lang="en-GB" sz="5000" b="1" dirty="0"/>
          </a:p>
          <a:p>
            <a:pPr algn="ctr"/>
            <a:endParaRPr lang="en-GB" sz="5000" b="1" dirty="0"/>
          </a:p>
        </p:txBody>
      </p:sp>
    </p:spTree>
    <p:extLst>
      <p:ext uri="{BB962C8B-B14F-4D97-AF65-F5344CB8AC3E}">
        <p14:creationId xmlns:p14="http://schemas.microsoft.com/office/powerpoint/2010/main" val="3025725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Terms Encountered Today</a:t>
            </a:r>
            <a:endParaRPr lang="en-GB" b="1" dirty="0"/>
          </a:p>
        </p:txBody>
      </p:sp>
      <p:sp>
        <p:nvSpPr>
          <p:cNvPr id="3" name="Content Placeholder 2"/>
          <p:cNvSpPr>
            <a:spLocks noGrp="1"/>
          </p:cNvSpPr>
          <p:nvPr>
            <p:ph sz="half" idx="1"/>
          </p:nvPr>
        </p:nvSpPr>
        <p:spPr>
          <a:solidFill>
            <a:srgbClr val="FFFF00"/>
          </a:solidFill>
        </p:spPr>
        <p:txBody>
          <a:bodyPr>
            <a:normAutofit fontScale="92500" lnSpcReduction="20000"/>
          </a:bodyPr>
          <a:lstStyle/>
          <a:p>
            <a:r>
              <a:rPr lang="en-GB" b="1" dirty="0" smtClean="0"/>
              <a:t>Standardization</a:t>
            </a:r>
          </a:p>
          <a:p>
            <a:r>
              <a:rPr lang="en-GB" b="1" dirty="0"/>
              <a:t>Synchronic </a:t>
            </a:r>
            <a:r>
              <a:rPr lang="en-GB" b="1" dirty="0" smtClean="0"/>
              <a:t>change</a:t>
            </a:r>
            <a:endParaRPr lang="en-GB" dirty="0" smtClean="0"/>
          </a:p>
          <a:p>
            <a:r>
              <a:rPr lang="en-GB" b="1" dirty="0" smtClean="0"/>
              <a:t>Diachronic change</a:t>
            </a:r>
          </a:p>
          <a:p>
            <a:r>
              <a:rPr lang="en-GB" b="1" dirty="0" smtClean="0"/>
              <a:t>Borrowings/loan words</a:t>
            </a:r>
          </a:p>
          <a:p>
            <a:r>
              <a:rPr lang="en-GB" b="1" dirty="0" smtClean="0"/>
              <a:t>Coinages/neologisms</a:t>
            </a:r>
            <a:endParaRPr lang="en-GB" dirty="0"/>
          </a:p>
          <a:p>
            <a:r>
              <a:rPr lang="en-GB" b="1" dirty="0" smtClean="0"/>
              <a:t>Renaissance</a:t>
            </a:r>
            <a:r>
              <a:rPr lang="en-GB" dirty="0" smtClean="0"/>
              <a:t> </a:t>
            </a:r>
            <a:r>
              <a:rPr lang="en-GB" dirty="0"/>
              <a:t>(roughly C14-mid C17</a:t>
            </a:r>
            <a:r>
              <a:rPr lang="en-GB" dirty="0" smtClean="0"/>
              <a:t>)</a:t>
            </a:r>
          </a:p>
          <a:p>
            <a:r>
              <a:rPr lang="en-GB" b="1" dirty="0" smtClean="0"/>
              <a:t>Enlightenment</a:t>
            </a:r>
            <a:r>
              <a:rPr lang="en-GB" dirty="0" smtClean="0"/>
              <a:t> </a:t>
            </a:r>
            <a:r>
              <a:rPr lang="en-GB" dirty="0"/>
              <a:t>(roughly mid C17 – </a:t>
            </a:r>
            <a:r>
              <a:rPr lang="en-GB" dirty="0" smtClean="0"/>
              <a:t>C18)</a:t>
            </a:r>
          </a:p>
          <a:p>
            <a:r>
              <a:rPr lang="en-GB" b="1" dirty="0" smtClean="0"/>
              <a:t>Lexicon</a:t>
            </a:r>
            <a:endParaRPr lang="en-GB" dirty="0"/>
          </a:p>
          <a:p>
            <a:r>
              <a:rPr lang="en-GB" b="1" dirty="0" smtClean="0"/>
              <a:t>Lingua </a:t>
            </a:r>
            <a:r>
              <a:rPr lang="en-GB" b="1" dirty="0"/>
              <a:t>franca</a:t>
            </a:r>
            <a:endParaRPr lang="en-GB" b="1" dirty="0" smtClean="0"/>
          </a:p>
          <a:p>
            <a:endParaRPr lang="en-GB" dirty="0"/>
          </a:p>
        </p:txBody>
      </p:sp>
      <p:sp>
        <p:nvSpPr>
          <p:cNvPr id="5" name="Content Placeholder 4"/>
          <p:cNvSpPr>
            <a:spLocks noGrp="1"/>
          </p:cNvSpPr>
          <p:nvPr>
            <p:ph sz="half" idx="2"/>
          </p:nvPr>
        </p:nvSpPr>
        <p:spPr>
          <a:solidFill>
            <a:srgbClr val="FFFF00"/>
          </a:solidFill>
        </p:spPr>
        <p:txBody>
          <a:bodyPr>
            <a:normAutofit fontScale="92500" lnSpcReduction="20000"/>
          </a:bodyPr>
          <a:lstStyle/>
          <a:p>
            <a:r>
              <a:rPr lang="en-GB" b="1" dirty="0"/>
              <a:t>Political </a:t>
            </a:r>
            <a:r>
              <a:rPr lang="en-GB" b="1" dirty="0" smtClean="0"/>
              <a:t>correctness</a:t>
            </a:r>
          </a:p>
          <a:p>
            <a:r>
              <a:rPr lang="en-GB" b="1" dirty="0" smtClean="0"/>
              <a:t>Pejoration</a:t>
            </a:r>
          </a:p>
          <a:p>
            <a:r>
              <a:rPr lang="en-GB" b="1" dirty="0" smtClean="0"/>
              <a:t>Amelioration</a:t>
            </a:r>
          </a:p>
          <a:p>
            <a:r>
              <a:rPr lang="en-GB" b="1" dirty="0" smtClean="0"/>
              <a:t>Archaism</a:t>
            </a:r>
          </a:p>
          <a:p>
            <a:r>
              <a:rPr lang="en-GB" b="1" dirty="0" smtClean="0"/>
              <a:t>Register</a:t>
            </a:r>
          </a:p>
          <a:p>
            <a:r>
              <a:rPr lang="en-GB" b="1" dirty="0" err="1" smtClean="0"/>
              <a:t>Initialism</a:t>
            </a:r>
            <a:endParaRPr lang="en-GB" b="1" dirty="0" smtClean="0"/>
          </a:p>
          <a:p>
            <a:r>
              <a:rPr lang="en-GB" b="1" dirty="0"/>
              <a:t>A</a:t>
            </a:r>
            <a:r>
              <a:rPr lang="en-GB" b="1" dirty="0" smtClean="0"/>
              <a:t>cronyms</a:t>
            </a:r>
            <a:endParaRPr lang="en-GB" dirty="0"/>
          </a:p>
          <a:p>
            <a:r>
              <a:rPr lang="en-GB" b="1" dirty="0" smtClean="0"/>
              <a:t>Slang/colloquialisms</a:t>
            </a:r>
            <a:endParaRPr lang="en-GB" dirty="0"/>
          </a:p>
          <a:p>
            <a:r>
              <a:rPr lang="en-GB" b="1" dirty="0" smtClean="0"/>
              <a:t>Hyperbole</a:t>
            </a:r>
          </a:p>
          <a:p>
            <a:r>
              <a:rPr lang="en-GB" b="1" dirty="0" smtClean="0"/>
              <a:t>Abbreviation/clipping/</a:t>
            </a:r>
          </a:p>
          <a:p>
            <a:pPr marL="0" indent="0">
              <a:buNone/>
            </a:pPr>
            <a:r>
              <a:rPr lang="en-GB" b="1" dirty="0" smtClean="0"/>
              <a:t>truncation</a:t>
            </a:r>
            <a:endParaRPr lang="en-GB" dirty="0"/>
          </a:p>
          <a:p>
            <a:endParaRPr lang="en-GB" dirty="0"/>
          </a:p>
        </p:txBody>
      </p:sp>
    </p:spTree>
    <p:extLst>
      <p:ext uri="{BB962C8B-B14F-4D97-AF65-F5344CB8AC3E}">
        <p14:creationId xmlns:p14="http://schemas.microsoft.com/office/powerpoint/2010/main" val="217496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2</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Review prescriptivism and descriptivism; use definitions on slide 17 to add to/refine definitions as necessary.</a:t>
            </a:r>
          </a:p>
          <a:p>
            <a:r>
              <a:rPr lang="en-GB" dirty="0" smtClean="0"/>
              <a:t>Slide 18: talk through format of exam, re. </a:t>
            </a:r>
            <a:r>
              <a:rPr lang="en-GB" dirty="0" err="1" smtClean="0"/>
              <a:t>LangChang</a:t>
            </a:r>
            <a:r>
              <a:rPr lang="en-GB" dirty="0" smtClean="0"/>
              <a:t> section, and brief summary of how to approach an attitudes question if it comes up.</a:t>
            </a:r>
          </a:p>
          <a:p>
            <a:r>
              <a:rPr lang="en-GB" dirty="0" smtClean="0"/>
              <a:t>Read </a:t>
            </a:r>
            <a:r>
              <a:rPr lang="en-GB" dirty="0" err="1" smtClean="0"/>
              <a:t>handouts</a:t>
            </a:r>
            <a:r>
              <a:rPr lang="en-GB" dirty="0"/>
              <a:t> </a:t>
            </a:r>
            <a:r>
              <a:rPr lang="en-GB" dirty="0" smtClean="0"/>
              <a:t>independently, to begin with; answer questions through annotation – some modelling/whole class examples if necessary.</a:t>
            </a:r>
          </a:p>
          <a:p>
            <a:r>
              <a:rPr lang="en-GB" dirty="0" smtClean="0"/>
              <a:t>Slide 20: H/W task (research; resources have been posted to website)</a:t>
            </a:r>
            <a:endParaRPr lang="en-GB" dirty="0"/>
          </a:p>
        </p:txBody>
      </p:sp>
    </p:spTree>
    <p:extLst>
      <p:ext uri="{BB962C8B-B14F-4D97-AF65-F5344CB8AC3E}">
        <p14:creationId xmlns:p14="http://schemas.microsoft.com/office/powerpoint/2010/main" val="691629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t>Attitudes towards language use and language change</a:t>
            </a:r>
            <a:endParaRPr lang="en-GB" b="1" dirty="0"/>
          </a:p>
        </p:txBody>
      </p:sp>
      <p:sp>
        <p:nvSpPr>
          <p:cNvPr id="3" name="Content Placeholder 2"/>
          <p:cNvSpPr>
            <a:spLocks noGrp="1"/>
          </p:cNvSpPr>
          <p:nvPr>
            <p:ph idx="1"/>
          </p:nvPr>
        </p:nvSpPr>
        <p:spPr>
          <a:xfrm>
            <a:off x="457200" y="1556792"/>
            <a:ext cx="8229600" cy="4525963"/>
          </a:xfrm>
          <a:solidFill>
            <a:srgbClr val="FFFF00"/>
          </a:solidFill>
        </p:spPr>
        <p:txBody>
          <a:bodyPr>
            <a:normAutofit fontScale="77500" lnSpcReduction="20000"/>
          </a:bodyPr>
          <a:lstStyle/>
          <a:p>
            <a:pPr marL="0" indent="0">
              <a:buNone/>
            </a:pPr>
            <a:r>
              <a:rPr lang="en-GB" b="1" u="sng" dirty="0" err="1" smtClean="0"/>
              <a:t>Prescriptivists</a:t>
            </a:r>
            <a:r>
              <a:rPr lang="en-GB" b="1" u="sng" dirty="0" smtClean="0"/>
              <a:t>…</a:t>
            </a:r>
          </a:p>
          <a:p>
            <a:pPr marL="0" indent="0">
              <a:buNone/>
            </a:pPr>
            <a:r>
              <a:rPr lang="en-GB" dirty="0"/>
              <a:t>v</a:t>
            </a:r>
            <a:r>
              <a:rPr lang="en-GB" dirty="0" smtClean="0"/>
              <a:t>iew language as having long-established “rules”; concerned with standards of “proper” English and “correct” grammar; very often assume English now to be in a state of decline. Sometimes called “language mavens” and/or “</a:t>
            </a:r>
            <a:r>
              <a:rPr lang="en-GB" dirty="0" err="1" smtClean="0"/>
              <a:t>grammaticasters</a:t>
            </a:r>
            <a:r>
              <a:rPr lang="en-GB" dirty="0" smtClean="0"/>
              <a:t>” (as an insult). Both names suggest someone with strong views on “proper English,” who is not “qualified” to make such judgements.</a:t>
            </a:r>
          </a:p>
          <a:p>
            <a:pPr marL="0" indent="0">
              <a:buNone/>
            </a:pPr>
            <a:endParaRPr lang="en-GB" dirty="0"/>
          </a:p>
          <a:p>
            <a:pPr marL="0" indent="0">
              <a:buNone/>
            </a:pPr>
            <a:r>
              <a:rPr lang="en-GB" b="1" u="sng" dirty="0" err="1" smtClean="0"/>
              <a:t>Descriptivists</a:t>
            </a:r>
            <a:r>
              <a:rPr lang="en-GB" b="1" u="sng" dirty="0" smtClean="0"/>
              <a:t>…</a:t>
            </a:r>
          </a:p>
          <a:p>
            <a:pPr marL="0" indent="0">
              <a:buNone/>
            </a:pPr>
            <a:r>
              <a:rPr lang="en-GB" dirty="0" smtClean="0"/>
              <a:t>attempt to record, document, and </a:t>
            </a:r>
            <a:r>
              <a:rPr lang="en-GB" b="1" i="1" dirty="0" smtClean="0"/>
              <a:t>describe</a:t>
            </a:r>
            <a:r>
              <a:rPr lang="en-GB" dirty="0" smtClean="0"/>
              <a:t> language as it is actually used, rather than concerning themselves with notions of “correct”/“proper” English. </a:t>
            </a:r>
            <a:endParaRPr lang="en-GB" dirty="0"/>
          </a:p>
        </p:txBody>
      </p:sp>
    </p:spTree>
    <p:extLst>
      <p:ext uri="{BB962C8B-B14F-4D97-AF65-F5344CB8AC3E}">
        <p14:creationId xmlns:p14="http://schemas.microsoft.com/office/powerpoint/2010/main" val="199835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In the A2 exam, you will choose to answer one of two questions. </a:t>
            </a:r>
          </a:p>
          <a:p>
            <a:r>
              <a:rPr lang="en-GB" dirty="0" smtClean="0"/>
              <a:t>Sometimes, one of the questions will ask you to read a text and discuss </a:t>
            </a:r>
            <a:r>
              <a:rPr lang="en-GB" b="1" u="sng" dirty="0" smtClean="0"/>
              <a:t>attitudes towards</a:t>
            </a:r>
            <a:r>
              <a:rPr lang="en-GB" dirty="0" smtClean="0"/>
              <a:t> language change.</a:t>
            </a:r>
          </a:p>
          <a:p>
            <a:endParaRPr lang="en-GB" dirty="0"/>
          </a:p>
          <a:p>
            <a:r>
              <a:rPr lang="en-GB" dirty="0" smtClean="0"/>
              <a:t>To answer the attitudes question, you need to identify the type of attitude being expressed, and then discuss the techniques being used to convey the </a:t>
            </a:r>
            <a:r>
              <a:rPr lang="en-GB" smtClean="0"/>
              <a:t>writer’s message.</a:t>
            </a:r>
            <a:endParaRPr lang="en-GB" dirty="0"/>
          </a:p>
        </p:txBody>
      </p:sp>
    </p:spTree>
    <p:extLst>
      <p:ext uri="{BB962C8B-B14F-4D97-AF65-F5344CB8AC3E}">
        <p14:creationId xmlns:p14="http://schemas.microsoft.com/office/powerpoint/2010/main" val="2073618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GB"/>
          </a:p>
        </p:txBody>
      </p:sp>
      <p:sp>
        <p:nvSpPr>
          <p:cNvPr id="8" name="Text Placeholder 7"/>
          <p:cNvSpPr>
            <a:spLocks noGrp="1"/>
          </p:cNvSpPr>
          <p:nvPr>
            <p:ph type="body" idx="1"/>
          </p:nvPr>
        </p:nvSpPr>
        <p:spPr>
          <a:solidFill>
            <a:srgbClr val="FFC000"/>
          </a:solidFill>
        </p:spPr>
        <p:txBody>
          <a:bodyPr/>
          <a:lstStyle/>
          <a:p>
            <a:r>
              <a:rPr lang="en-GB" dirty="0" smtClean="0"/>
              <a:t>Language Investigation</a:t>
            </a:r>
            <a:endParaRPr lang="en-GB" dirty="0"/>
          </a:p>
        </p:txBody>
      </p:sp>
      <p:sp>
        <p:nvSpPr>
          <p:cNvPr id="9" name="Content Placeholder 8"/>
          <p:cNvSpPr>
            <a:spLocks noGrp="1"/>
          </p:cNvSpPr>
          <p:nvPr>
            <p:ph sz="half" idx="2"/>
          </p:nvPr>
        </p:nvSpPr>
        <p:spPr>
          <a:solidFill>
            <a:schemeClr val="tx2">
              <a:lumMod val="20000"/>
              <a:lumOff val="80000"/>
            </a:schemeClr>
          </a:solidFill>
        </p:spPr>
        <p:txBody>
          <a:bodyPr>
            <a:normAutofit fontScale="85000" lnSpcReduction="20000"/>
          </a:bodyPr>
          <a:lstStyle/>
          <a:p>
            <a:r>
              <a:rPr lang="en-GB" dirty="0" smtClean="0"/>
              <a:t>Detailed study of an aspect of language use and/or change.</a:t>
            </a:r>
          </a:p>
          <a:p>
            <a:pPr lvl="1"/>
            <a:r>
              <a:rPr lang="en-GB" dirty="0" smtClean="0"/>
              <a:t>How is gender represented in, e.g., makeup adverts (at one moment in time, </a:t>
            </a:r>
            <a:r>
              <a:rPr lang="en-GB" b="1" u="sng" dirty="0" smtClean="0"/>
              <a:t>or</a:t>
            </a:r>
            <a:r>
              <a:rPr lang="en-GB" dirty="0" smtClean="0"/>
              <a:t> across time)?</a:t>
            </a:r>
          </a:p>
          <a:p>
            <a:pPr lvl="1"/>
            <a:r>
              <a:rPr lang="en-GB" dirty="0" smtClean="0"/>
              <a:t>How has the language of politics changed over time/how does it differ between the political parties?</a:t>
            </a:r>
          </a:p>
          <a:p>
            <a:pPr lvl="1"/>
            <a:r>
              <a:rPr lang="en-GB" dirty="0" smtClean="0"/>
              <a:t>Language strategies used by teachers/a teacher when teaching one/different year groups.</a:t>
            </a:r>
          </a:p>
          <a:p>
            <a:pPr lvl="1"/>
            <a:r>
              <a:rPr lang="en-GB" dirty="0" smtClean="0"/>
              <a:t>How have attitudes to taboo language changed over time?</a:t>
            </a:r>
          </a:p>
          <a:p>
            <a:pPr lvl="1"/>
            <a:r>
              <a:rPr lang="en-GB" dirty="0" smtClean="0"/>
              <a:t>How has the language of [genre of writing/TV show/children’s literature] changed over time?</a:t>
            </a:r>
            <a:endParaRPr lang="en-GB" dirty="0"/>
          </a:p>
        </p:txBody>
      </p:sp>
      <p:sp>
        <p:nvSpPr>
          <p:cNvPr id="10" name="Text Placeholder 9"/>
          <p:cNvSpPr>
            <a:spLocks noGrp="1"/>
          </p:cNvSpPr>
          <p:nvPr>
            <p:ph type="body" sz="quarter" idx="3"/>
          </p:nvPr>
        </p:nvSpPr>
        <p:spPr>
          <a:solidFill>
            <a:srgbClr val="FFC000"/>
          </a:solidFill>
        </p:spPr>
        <p:txBody>
          <a:bodyPr/>
          <a:lstStyle/>
          <a:p>
            <a:r>
              <a:rPr lang="en-GB" dirty="0" smtClean="0"/>
              <a:t>Media Text</a:t>
            </a:r>
            <a:endParaRPr lang="en-GB" dirty="0"/>
          </a:p>
        </p:txBody>
      </p:sp>
      <p:sp>
        <p:nvSpPr>
          <p:cNvPr id="11" name="Content Placeholder 10"/>
          <p:cNvSpPr>
            <a:spLocks noGrp="1"/>
          </p:cNvSpPr>
          <p:nvPr>
            <p:ph sz="quarter" idx="4"/>
          </p:nvPr>
        </p:nvSpPr>
        <p:spPr>
          <a:solidFill>
            <a:srgbClr val="92D050"/>
          </a:solidFill>
        </p:spPr>
        <p:txBody>
          <a:bodyPr>
            <a:normAutofit fontScale="92500"/>
          </a:bodyPr>
          <a:lstStyle/>
          <a:p>
            <a:r>
              <a:rPr lang="en-GB" dirty="0" smtClean="0"/>
              <a:t>A journalistic piece, to inform.</a:t>
            </a:r>
          </a:p>
          <a:p>
            <a:r>
              <a:rPr lang="en-GB" dirty="0" smtClean="0"/>
              <a:t>Must have a link with your investigation, but should be a mere repetition/retelling.</a:t>
            </a:r>
          </a:p>
          <a:p>
            <a:endParaRPr lang="en-GB" dirty="0"/>
          </a:p>
          <a:p>
            <a:r>
              <a:rPr lang="en-GB" dirty="0" smtClean="0"/>
              <a:t>Investigation is academic – technical and highly formal in style.</a:t>
            </a:r>
          </a:p>
          <a:p>
            <a:r>
              <a:rPr lang="en-GB" dirty="0" smtClean="0"/>
              <a:t>Media text is for a non-specialist readership.</a:t>
            </a:r>
            <a:endParaRPr lang="en-GB" dirty="0"/>
          </a:p>
        </p:txBody>
      </p:sp>
    </p:spTree>
    <p:extLst>
      <p:ext uri="{BB962C8B-B14F-4D97-AF65-F5344CB8AC3E}">
        <p14:creationId xmlns:p14="http://schemas.microsoft.com/office/powerpoint/2010/main" val="1388925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p:cTn id="7" dur="500" fill="hold"/>
                                        <p:tgtEl>
                                          <p:spTgt spid="9">
                                            <p:bg/>
                                          </p:spTgt>
                                        </p:tgtEl>
                                        <p:attrNameLst>
                                          <p:attrName>ppt_w</p:attrName>
                                        </p:attrNameLst>
                                      </p:cBhvr>
                                      <p:tavLst>
                                        <p:tav tm="0">
                                          <p:val>
                                            <p:fltVal val="0"/>
                                          </p:val>
                                        </p:tav>
                                        <p:tav tm="100000">
                                          <p:val>
                                            <p:strVal val="#ppt_w"/>
                                          </p:val>
                                        </p:tav>
                                      </p:tavLst>
                                    </p:anim>
                                    <p:anim calcmode="lin" valueType="num">
                                      <p:cBhvr>
                                        <p:cTn id="8" dur="500" fill="hold"/>
                                        <p:tgtEl>
                                          <p:spTgt spid="9">
                                            <p:bg/>
                                          </p:spTgt>
                                        </p:tgtEl>
                                        <p:attrNameLst>
                                          <p:attrName>ppt_h</p:attrName>
                                        </p:attrNameLst>
                                      </p:cBhvr>
                                      <p:tavLst>
                                        <p:tav tm="0">
                                          <p:val>
                                            <p:fltVal val="0"/>
                                          </p:val>
                                        </p:tav>
                                        <p:tav tm="100000">
                                          <p:val>
                                            <p:strVal val="#ppt_h"/>
                                          </p:val>
                                        </p:tav>
                                      </p:tavLst>
                                    </p:anim>
                                    <p:animEffect transition="in" filter="fade">
                                      <p:cBhvr>
                                        <p:cTn id="9" dur="500"/>
                                        <p:tgtEl>
                                          <p:spTgt spid="9">
                                            <p:bg/>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p:cTn id="12"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9">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 calcmode="lin" valueType="num">
                                      <p:cBhvr>
                                        <p:cTn id="17"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9">
                                            <p:txEl>
                                              <p:pRg st="1" end="1"/>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 calcmode="lin" valueType="num">
                                      <p:cBhvr>
                                        <p:cTn id="22"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3"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4" dur="500"/>
                                        <p:tgtEl>
                                          <p:spTgt spid="9">
                                            <p:txEl>
                                              <p:pRg st="2" end="2"/>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 calcmode="lin" valueType="num">
                                      <p:cBhvr>
                                        <p:cTn id="27"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9">
                                            <p:txEl>
                                              <p:pRg st="3" end="3"/>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 calcmode="lin" valueType="num">
                                      <p:cBhvr>
                                        <p:cTn id="32"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33"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34" dur="500"/>
                                        <p:tgtEl>
                                          <p:spTgt spid="9">
                                            <p:txEl>
                                              <p:pRg st="4" end="4"/>
                                            </p:txEl>
                                          </p:spTgt>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 calcmode="lin" valueType="num">
                                      <p:cBhvr>
                                        <p:cTn id="37" dur="500" fill="hold"/>
                                        <p:tgtEl>
                                          <p:spTgt spid="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
                                            <p:txEl>
                                              <p:pRg st="5" end="5"/>
                                            </p:txEl>
                                          </p:spTgt>
                                        </p:tgtEl>
                                        <p:attrNameLst>
                                          <p:attrName>ppt_h</p:attrName>
                                        </p:attrNameLst>
                                      </p:cBhvr>
                                      <p:tavLst>
                                        <p:tav tm="0">
                                          <p:val>
                                            <p:fltVal val="0"/>
                                          </p:val>
                                        </p:tav>
                                        <p:tav tm="100000">
                                          <p:val>
                                            <p:strVal val="#ppt_h"/>
                                          </p:val>
                                        </p:tav>
                                      </p:tavLst>
                                    </p:anim>
                                    <p:animEffect transition="in" filter="fade">
                                      <p:cBhvr>
                                        <p:cTn id="39" dur="500"/>
                                        <p:tgtEl>
                                          <p:spTgt spid="9">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11">
                                            <p:bg/>
                                          </p:spTgt>
                                        </p:tgtEl>
                                        <p:attrNameLst>
                                          <p:attrName>style.visibility</p:attrName>
                                        </p:attrNameLst>
                                      </p:cBhvr>
                                      <p:to>
                                        <p:strVal val="visible"/>
                                      </p:to>
                                    </p:set>
                                    <p:anim calcmode="lin" valueType="num">
                                      <p:cBhvr>
                                        <p:cTn id="44" dur="500" fill="hold"/>
                                        <p:tgtEl>
                                          <p:spTgt spid="11">
                                            <p:bg/>
                                          </p:spTgt>
                                        </p:tgtEl>
                                        <p:attrNameLst>
                                          <p:attrName>ppt_w</p:attrName>
                                        </p:attrNameLst>
                                      </p:cBhvr>
                                      <p:tavLst>
                                        <p:tav tm="0">
                                          <p:val>
                                            <p:fltVal val="0"/>
                                          </p:val>
                                        </p:tav>
                                        <p:tav tm="100000">
                                          <p:val>
                                            <p:strVal val="#ppt_w"/>
                                          </p:val>
                                        </p:tav>
                                      </p:tavLst>
                                    </p:anim>
                                    <p:anim calcmode="lin" valueType="num">
                                      <p:cBhvr>
                                        <p:cTn id="45" dur="500" fill="hold"/>
                                        <p:tgtEl>
                                          <p:spTgt spid="11">
                                            <p:bg/>
                                          </p:spTgt>
                                        </p:tgtEl>
                                        <p:attrNameLst>
                                          <p:attrName>ppt_h</p:attrName>
                                        </p:attrNameLst>
                                      </p:cBhvr>
                                      <p:tavLst>
                                        <p:tav tm="0">
                                          <p:val>
                                            <p:fltVal val="0"/>
                                          </p:val>
                                        </p:tav>
                                        <p:tav tm="100000">
                                          <p:val>
                                            <p:strVal val="#ppt_h"/>
                                          </p:val>
                                        </p:tav>
                                      </p:tavLst>
                                    </p:anim>
                                    <p:animEffect transition="in" filter="fade">
                                      <p:cBhvr>
                                        <p:cTn id="46" dur="500"/>
                                        <p:tgtEl>
                                          <p:spTgt spid="11">
                                            <p:bg/>
                                          </p:spTgt>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11">
                                            <p:txEl>
                                              <p:pRg st="0" end="0"/>
                                            </p:txEl>
                                          </p:spTgt>
                                        </p:tgtEl>
                                        <p:attrNameLst>
                                          <p:attrName>style.visibility</p:attrName>
                                        </p:attrNameLst>
                                      </p:cBhvr>
                                      <p:to>
                                        <p:strVal val="visible"/>
                                      </p:to>
                                    </p:set>
                                    <p:anim calcmode="lin" valueType="num">
                                      <p:cBhvr>
                                        <p:cTn id="49" dur="500" fill="hold"/>
                                        <p:tgtEl>
                                          <p:spTgt spid="11">
                                            <p:txEl>
                                              <p:pRg st="0" end="0"/>
                                            </p:txEl>
                                          </p:spTgt>
                                        </p:tgtEl>
                                        <p:attrNameLst>
                                          <p:attrName>ppt_w</p:attrName>
                                        </p:attrNameLst>
                                      </p:cBhvr>
                                      <p:tavLst>
                                        <p:tav tm="0">
                                          <p:val>
                                            <p:fltVal val="0"/>
                                          </p:val>
                                        </p:tav>
                                        <p:tav tm="100000">
                                          <p:val>
                                            <p:strVal val="#ppt_w"/>
                                          </p:val>
                                        </p:tav>
                                      </p:tavLst>
                                    </p:anim>
                                    <p:anim calcmode="lin" valueType="num">
                                      <p:cBhvr>
                                        <p:cTn id="50" dur="500" fill="hold"/>
                                        <p:tgtEl>
                                          <p:spTgt spid="11">
                                            <p:txEl>
                                              <p:pRg st="0" end="0"/>
                                            </p:txEl>
                                          </p:spTgt>
                                        </p:tgtEl>
                                        <p:attrNameLst>
                                          <p:attrName>ppt_h</p:attrName>
                                        </p:attrNameLst>
                                      </p:cBhvr>
                                      <p:tavLst>
                                        <p:tav tm="0">
                                          <p:val>
                                            <p:fltVal val="0"/>
                                          </p:val>
                                        </p:tav>
                                        <p:tav tm="100000">
                                          <p:val>
                                            <p:strVal val="#ppt_h"/>
                                          </p:val>
                                        </p:tav>
                                      </p:tavLst>
                                    </p:anim>
                                    <p:animEffect transition="in" filter="fade">
                                      <p:cBhvr>
                                        <p:cTn id="51" dur="500"/>
                                        <p:tgtEl>
                                          <p:spTgt spid="11">
                                            <p:txEl>
                                              <p:pRg st="0" end="0"/>
                                            </p:txEl>
                                          </p:spTgt>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11">
                                            <p:txEl>
                                              <p:pRg st="1" end="1"/>
                                            </p:txEl>
                                          </p:spTgt>
                                        </p:tgtEl>
                                        <p:attrNameLst>
                                          <p:attrName>style.visibility</p:attrName>
                                        </p:attrNameLst>
                                      </p:cBhvr>
                                      <p:to>
                                        <p:strVal val="visible"/>
                                      </p:to>
                                    </p:set>
                                    <p:anim calcmode="lin" valueType="num">
                                      <p:cBhvr>
                                        <p:cTn id="54" dur="500" fill="hold"/>
                                        <p:tgtEl>
                                          <p:spTgt spid="11">
                                            <p:txEl>
                                              <p:pRg st="1" end="1"/>
                                            </p:txEl>
                                          </p:spTgt>
                                        </p:tgtEl>
                                        <p:attrNameLst>
                                          <p:attrName>ppt_w</p:attrName>
                                        </p:attrNameLst>
                                      </p:cBhvr>
                                      <p:tavLst>
                                        <p:tav tm="0">
                                          <p:val>
                                            <p:fltVal val="0"/>
                                          </p:val>
                                        </p:tav>
                                        <p:tav tm="100000">
                                          <p:val>
                                            <p:strVal val="#ppt_w"/>
                                          </p:val>
                                        </p:tav>
                                      </p:tavLst>
                                    </p:anim>
                                    <p:anim calcmode="lin" valueType="num">
                                      <p:cBhvr>
                                        <p:cTn id="55" dur="500" fill="hold"/>
                                        <p:tgtEl>
                                          <p:spTgt spid="11">
                                            <p:txEl>
                                              <p:pRg st="1" end="1"/>
                                            </p:txEl>
                                          </p:spTgt>
                                        </p:tgtEl>
                                        <p:attrNameLst>
                                          <p:attrName>ppt_h</p:attrName>
                                        </p:attrNameLst>
                                      </p:cBhvr>
                                      <p:tavLst>
                                        <p:tav tm="0">
                                          <p:val>
                                            <p:fltVal val="0"/>
                                          </p:val>
                                        </p:tav>
                                        <p:tav tm="100000">
                                          <p:val>
                                            <p:strVal val="#ppt_h"/>
                                          </p:val>
                                        </p:tav>
                                      </p:tavLst>
                                    </p:anim>
                                    <p:animEffect transition="in" filter="fade">
                                      <p:cBhvr>
                                        <p:cTn id="56" dur="500"/>
                                        <p:tgtEl>
                                          <p:spTgt spid="11">
                                            <p:txEl>
                                              <p:pRg st="1" end="1"/>
                                            </p:tx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anim calcmode="lin" valueType="num">
                                      <p:cBhvr>
                                        <p:cTn id="59" dur="500" fill="hold"/>
                                        <p:tgtEl>
                                          <p:spTgt spid="11">
                                            <p:txEl>
                                              <p:pRg st="3" end="3"/>
                                            </p:txEl>
                                          </p:spTgt>
                                        </p:tgtEl>
                                        <p:attrNameLst>
                                          <p:attrName>ppt_w</p:attrName>
                                        </p:attrNameLst>
                                      </p:cBhvr>
                                      <p:tavLst>
                                        <p:tav tm="0">
                                          <p:val>
                                            <p:fltVal val="0"/>
                                          </p:val>
                                        </p:tav>
                                        <p:tav tm="100000">
                                          <p:val>
                                            <p:strVal val="#ppt_w"/>
                                          </p:val>
                                        </p:tav>
                                      </p:tavLst>
                                    </p:anim>
                                    <p:anim calcmode="lin" valueType="num">
                                      <p:cBhvr>
                                        <p:cTn id="60" dur="500" fill="hold"/>
                                        <p:tgtEl>
                                          <p:spTgt spid="11">
                                            <p:txEl>
                                              <p:pRg st="3" end="3"/>
                                            </p:txEl>
                                          </p:spTgt>
                                        </p:tgtEl>
                                        <p:attrNameLst>
                                          <p:attrName>ppt_h</p:attrName>
                                        </p:attrNameLst>
                                      </p:cBhvr>
                                      <p:tavLst>
                                        <p:tav tm="0">
                                          <p:val>
                                            <p:fltVal val="0"/>
                                          </p:val>
                                        </p:tav>
                                        <p:tav tm="100000">
                                          <p:val>
                                            <p:strVal val="#ppt_h"/>
                                          </p:val>
                                        </p:tav>
                                      </p:tavLst>
                                    </p:anim>
                                    <p:animEffect transition="in" filter="fade">
                                      <p:cBhvr>
                                        <p:cTn id="61" dur="500"/>
                                        <p:tgtEl>
                                          <p:spTgt spid="11">
                                            <p:txEl>
                                              <p:pRg st="3" end="3"/>
                                            </p:tx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1">
                                            <p:txEl>
                                              <p:pRg st="4" end="4"/>
                                            </p:txEl>
                                          </p:spTgt>
                                        </p:tgtEl>
                                        <p:attrNameLst>
                                          <p:attrName>style.visibility</p:attrName>
                                        </p:attrNameLst>
                                      </p:cBhvr>
                                      <p:to>
                                        <p:strVal val="visible"/>
                                      </p:to>
                                    </p:set>
                                    <p:anim calcmode="lin" valueType="num">
                                      <p:cBhvr>
                                        <p:cTn id="64" dur="500" fill="hold"/>
                                        <p:tgtEl>
                                          <p:spTgt spid="11">
                                            <p:txEl>
                                              <p:pRg st="4" end="4"/>
                                            </p:txEl>
                                          </p:spTgt>
                                        </p:tgtEl>
                                        <p:attrNameLst>
                                          <p:attrName>ppt_w</p:attrName>
                                        </p:attrNameLst>
                                      </p:cBhvr>
                                      <p:tavLst>
                                        <p:tav tm="0">
                                          <p:val>
                                            <p:fltVal val="0"/>
                                          </p:val>
                                        </p:tav>
                                        <p:tav tm="100000">
                                          <p:val>
                                            <p:strVal val="#ppt_w"/>
                                          </p:val>
                                        </p:tav>
                                      </p:tavLst>
                                    </p:anim>
                                    <p:anim calcmode="lin" valueType="num">
                                      <p:cBhvr>
                                        <p:cTn id="65" dur="500" fill="hold"/>
                                        <p:tgtEl>
                                          <p:spTgt spid="11">
                                            <p:txEl>
                                              <p:pRg st="4" end="4"/>
                                            </p:txEl>
                                          </p:spTgt>
                                        </p:tgtEl>
                                        <p:attrNameLst>
                                          <p:attrName>ppt_h</p:attrName>
                                        </p:attrNameLst>
                                      </p:cBhvr>
                                      <p:tavLst>
                                        <p:tav tm="0">
                                          <p:val>
                                            <p:fltVal val="0"/>
                                          </p:val>
                                        </p:tav>
                                        <p:tav tm="100000">
                                          <p:val>
                                            <p:strVal val="#ppt_h"/>
                                          </p:val>
                                        </p:tav>
                                      </p:tavLst>
                                    </p:anim>
                                    <p:animEffect transition="in" filter="fade">
                                      <p:cBhvr>
                                        <p:cTn id="6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P spid="11" grpId="0" uiExpand="1"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pPr algn="l"/>
            <a:r>
              <a:rPr lang="en-GB" b="1" dirty="0" smtClean="0"/>
              <a:t>Read the articles by John </a:t>
            </a:r>
            <a:r>
              <a:rPr lang="en-GB" b="1" dirty="0" err="1" smtClean="0"/>
              <a:t>Humphrys</a:t>
            </a:r>
            <a:r>
              <a:rPr lang="en-GB" b="1" dirty="0" smtClean="0"/>
              <a:t> and David Crystal</a:t>
            </a:r>
            <a:endParaRPr lang="en-GB" b="1" dirty="0"/>
          </a:p>
        </p:txBody>
      </p:sp>
      <p:sp>
        <p:nvSpPr>
          <p:cNvPr id="3" name="Content Placeholder 2"/>
          <p:cNvSpPr>
            <a:spLocks noGrp="1"/>
          </p:cNvSpPr>
          <p:nvPr>
            <p:ph idx="1"/>
          </p:nvPr>
        </p:nvSpPr>
        <p:spPr/>
        <p:txBody>
          <a:bodyPr>
            <a:normAutofit lnSpcReduction="10000"/>
          </a:bodyPr>
          <a:lstStyle/>
          <a:p>
            <a:r>
              <a:rPr lang="en-GB" dirty="0" smtClean="0"/>
              <a:t>How would you describe their attitudes towards language use and language change?</a:t>
            </a:r>
          </a:p>
          <a:p>
            <a:r>
              <a:rPr lang="en-GB" dirty="0" smtClean="0"/>
              <a:t>Which driver(s) of language change are they most concerned with?</a:t>
            </a:r>
          </a:p>
          <a:p>
            <a:r>
              <a:rPr lang="en-GB" dirty="0" smtClean="0"/>
              <a:t>What techniques do </a:t>
            </a:r>
            <a:r>
              <a:rPr lang="en-GB" dirty="0" err="1" smtClean="0"/>
              <a:t>Humphrys</a:t>
            </a:r>
            <a:r>
              <a:rPr lang="en-GB" dirty="0" smtClean="0"/>
              <a:t> &amp; Crystal use to </a:t>
            </a:r>
            <a:r>
              <a:rPr lang="en-GB" smtClean="0"/>
              <a:t>convey their messages?</a:t>
            </a:r>
            <a:endParaRPr lang="en-GB" dirty="0" smtClean="0"/>
          </a:p>
          <a:p>
            <a:endParaRPr lang="en-GB" dirty="0"/>
          </a:p>
          <a:p>
            <a:r>
              <a:rPr lang="en-GB" b="1" u="sng" dirty="0" smtClean="0"/>
              <a:t>Ext:</a:t>
            </a:r>
            <a:r>
              <a:rPr lang="en-GB" dirty="0" smtClean="0"/>
              <a:t> Do you think one could ever be entirely non-</a:t>
            </a:r>
            <a:r>
              <a:rPr lang="en-GB" dirty="0" err="1" smtClean="0"/>
              <a:t>prescriptivist</a:t>
            </a:r>
            <a:r>
              <a:rPr lang="en-GB" dirty="0" smtClean="0"/>
              <a:t>? Why?</a:t>
            </a:r>
            <a:endParaRPr lang="en-GB" b="1" u="sng" dirty="0"/>
          </a:p>
        </p:txBody>
      </p:sp>
    </p:spTree>
    <p:extLst>
      <p:ext uri="{BB962C8B-B14F-4D97-AF65-F5344CB8AC3E}">
        <p14:creationId xmlns:p14="http://schemas.microsoft.com/office/powerpoint/2010/main" val="4292101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Homework</a:t>
            </a:r>
            <a:endParaRPr lang="en-GB" b="1" dirty="0"/>
          </a:p>
        </p:txBody>
      </p:sp>
      <p:sp>
        <p:nvSpPr>
          <p:cNvPr id="3" name="Content Placeholder 2"/>
          <p:cNvSpPr>
            <a:spLocks noGrp="1"/>
          </p:cNvSpPr>
          <p:nvPr>
            <p:ph idx="1"/>
          </p:nvPr>
        </p:nvSpPr>
        <p:spPr/>
        <p:txBody>
          <a:bodyPr/>
          <a:lstStyle/>
          <a:p>
            <a:pPr marL="0" indent="0">
              <a:buNone/>
            </a:pPr>
            <a:r>
              <a:rPr lang="en-GB" dirty="0" smtClean="0"/>
              <a:t>Use the “</a:t>
            </a:r>
            <a:r>
              <a:rPr lang="en-GB" dirty="0" err="1" smtClean="0"/>
              <a:t>mini_coursework_projects</a:t>
            </a:r>
            <a:r>
              <a:rPr lang="en-GB" dirty="0" smtClean="0"/>
              <a:t>_-_links” </a:t>
            </a:r>
            <a:r>
              <a:rPr lang="en-GB" dirty="0" err="1" smtClean="0"/>
              <a:t>PPt</a:t>
            </a:r>
            <a:r>
              <a:rPr lang="en-GB" dirty="0" smtClean="0"/>
              <a:t> at olibelas.weebly.com (English Language      AS         </a:t>
            </a:r>
          </a:p>
          <a:p>
            <a:pPr marL="0" indent="0">
              <a:buNone/>
            </a:pPr>
            <a:r>
              <a:rPr lang="en-GB" dirty="0"/>
              <a:t> </a:t>
            </a:r>
            <a:r>
              <a:rPr lang="en-GB" dirty="0" smtClean="0"/>
              <a:t>     AS/A2 transition) to find the Jean </a:t>
            </a:r>
            <a:r>
              <a:rPr lang="en-GB" dirty="0" err="1" smtClean="0"/>
              <a:t>Aitchison</a:t>
            </a:r>
            <a:r>
              <a:rPr lang="en-GB" dirty="0" smtClean="0"/>
              <a:t> article (last link on slide). Read the article; make notes on the three types of prescriptivism she outlines. Do you agree with </a:t>
            </a:r>
            <a:r>
              <a:rPr lang="en-GB" smtClean="0"/>
              <a:t>these views?</a:t>
            </a:r>
            <a:endParaRPr lang="en-GB" dirty="0"/>
          </a:p>
        </p:txBody>
      </p:sp>
      <p:sp>
        <p:nvSpPr>
          <p:cNvPr id="5" name="Right Arrow 4"/>
          <p:cNvSpPr/>
          <p:nvPr/>
        </p:nvSpPr>
        <p:spPr>
          <a:xfrm>
            <a:off x="7323156" y="2276872"/>
            <a:ext cx="48920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539552" y="2852936"/>
            <a:ext cx="489204"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30493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3</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Ask questions on slide 23; field responses from students (first question should be easy-</a:t>
            </a:r>
            <a:r>
              <a:rPr lang="en-GB" dirty="0" err="1" smtClean="0"/>
              <a:t>ish</a:t>
            </a:r>
            <a:r>
              <a:rPr lang="en-GB" dirty="0" smtClean="0"/>
              <a:t>; second may be more challenging)</a:t>
            </a:r>
          </a:p>
          <a:p>
            <a:r>
              <a:rPr lang="en-GB" dirty="0" smtClean="0"/>
              <a:t>Talk through slides 23-25 as necessary; emphasize that these are </a:t>
            </a:r>
            <a:r>
              <a:rPr lang="en-GB" dirty="0" err="1" smtClean="0"/>
              <a:t>prescriptivist</a:t>
            </a:r>
            <a:r>
              <a:rPr lang="en-GB" dirty="0" smtClean="0"/>
              <a:t> stances that </a:t>
            </a:r>
            <a:r>
              <a:rPr lang="en-GB" dirty="0" err="1" smtClean="0"/>
              <a:t>Aitchison</a:t>
            </a:r>
            <a:r>
              <a:rPr lang="en-GB" dirty="0" smtClean="0"/>
              <a:t> herself criticizes.</a:t>
            </a:r>
          </a:p>
          <a:p>
            <a:r>
              <a:rPr lang="en-GB" dirty="0" smtClean="0"/>
              <a:t>Slide 26: Problem with </a:t>
            </a:r>
            <a:r>
              <a:rPr lang="en-GB" dirty="0" err="1" smtClean="0"/>
              <a:t>Aitchison</a:t>
            </a:r>
            <a:r>
              <a:rPr lang="en-GB" dirty="0" smtClean="0"/>
              <a:t>? Is it possible, based on personal experience, to think of instances when our linguistic behaviours are </a:t>
            </a:r>
            <a:r>
              <a:rPr lang="en-GB" b="1" i="1" dirty="0" smtClean="0"/>
              <a:t>not</a:t>
            </a:r>
            <a:r>
              <a:rPr lang="en-GB" dirty="0" smtClean="0"/>
              <a:t> matters of choice but are “infections”/habits? (E.g., use of “</a:t>
            </a:r>
            <a:r>
              <a:rPr lang="en-GB" dirty="0" err="1" smtClean="0"/>
              <a:t>y’know</a:t>
            </a:r>
            <a:r>
              <a:rPr lang="en-GB" dirty="0" smtClean="0"/>
              <a:t>,” “like,” “</a:t>
            </a:r>
            <a:r>
              <a:rPr lang="en-GB" dirty="0" err="1" smtClean="0"/>
              <a:t>a’right</a:t>
            </a:r>
            <a:r>
              <a:rPr lang="en-GB" dirty="0" smtClean="0"/>
              <a:t>” </a:t>
            </a:r>
            <a:r>
              <a:rPr lang="en-GB" dirty="0" err="1" smtClean="0"/>
              <a:t>phatically</a:t>
            </a:r>
            <a:r>
              <a:rPr lang="en-GB" dirty="0" smtClean="0"/>
              <a:t>/as fillers etc.)</a:t>
            </a:r>
          </a:p>
          <a:p>
            <a:r>
              <a:rPr lang="en-GB" dirty="0" smtClean="0"/>
              <a:t>Slides 27-29: Talk through techniques (with focus on register) that </a:t>
            </a:r>
            <a:r>
              <a:rPr lang="en-GB" dirty="0" err="1" smtClean="0"/>
              <a:t>Humphrys</a:t>
            </a:r>
            <a:r>
              <a:rPr lang="en-GB" dirty="0" smtClean="0"/>
              <a:t> uses to make his points; this leads to upwards/downwards convergence/divergence on 29. </a:t>
            </a:r>
            <a:r>
              <a:rPr lang="en-GB" dirty="0" err="1" smtClean="0"/>
              <a:t>Humphrys</a:t>
            </a:r>
            <a:r>
              <a:rPr lang="en-GB" dirty="0" smtClean="0"/>
              <a:t> uses upwards divergence to set himself apart from the “crowd,” and also uses downwards convergence ironically, to mock the habits he so dislikes.</a:t>
            </a:r>
          </a:p>
          <a:p>
            <a:endParaRPr lang="en-GB" dirty="0"/>
          </a:p>
        </p:txBody>
      </p:sp>
    </p:spTree>
    <p:extLst>
      <p:ext uri="{BB962C8B-B14F-4D97-AF65-F5344CB8AC3E}">
        <p14:creationId xmlns:p14="http://schemas.microsoft.com/office/powerpoint/2010/main" val="353306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b="1" dirty="0" smtClean="0"/>
              <a:t>Varieties of Prescriptivism</a:t>
            </a:r>
            <a:endParaRPr lang="en-GB" b="1" dirty="0"/>
          </a:p>
        </p:txBody>
      </p:sp>
      <p:sp>
        <p:nvSpPr>
          <p:cNvPr id="3" name="Content Placeholder 2"/>
          <p:cNvSpPr>
            <a:spLocks noGrp="1"/>
          </p:cNvSpPr>
          <p:nvPr>
            <p:ph idx="1"/>
          </p:nvPr>
        </p:nvSpPr>
        <p:spPr>
          <a:solidFill>
            <a:srgbClr val="92D050"/>
          </a:solidFill>
        </p:spPr>
        <p:txBody>
          <a:bodyPr/>
          <a:lstStyle/>
          <a:p>
            <a:r>
              <a:rPr lang="en-GB" dirty="0" smtClean="0"/>
              <a:t>What are the metaphors that </a:t>
            </a:r>
            <a:r>
              <a:rPr lang="en-GB" dirty="0" err="1" smtClean="0"/>
              <a:t>Aitchison</a:t>
            </a:r>
            <a:r>
              <a:rPr lang="en-GB" dirty="0" smtClean="0"/>
              <a:t> uses to characterize three widespread types of prescriptivism?</a:t>
            </a:r>
          </a:p>
          <a:p>
            <a:r>
              <a:rPr lang="en-GB" dirty="0" smtClean="0"/>
              <a:t>Can you summarize these </a:t>
            </a:r>
            <a:r>
              <a:rPr lang="en-GB" dirty="0" err="1" smtClean="0"/>
              <a:t>prescriptivisms</a:t>
            </a:r>
            <a:r>
              <a:rPr lang="en-GB" dirty="0" smtClean="0"/>
              <a:t>?</a:t>
            </a:r>
            <a:endParaRPr lang="en-GB" dirty="0"/>
          </a:p>
        </p:txBody>
      </p:sp>
    </p:spTree>
    <p:extLst>
      <p:ext uri="{BB962C8B-B14F-4D97-AF65-F5344CB8AC3E}">
        <p14:creationId xmlns:p14="http://schemas.microsoft.com/office/powerpoint/2010/main" val="2162380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The Damp Spoon View</a:t>
            </a:r>
            <a:endParaRPr lang="en-GB" b="1" dirty="0"/>
          </a:p>
        </p:txBody>
      </p:sp>
      <p:sp>
        <p:nvSpPr>
          <p:cNvPr id="5" name="Content Placeholder 4"/>
          <p:cNvSpPr>
            <a:spLocks noGrp="1"/>
          </p:cNvSpPr>
          <p:nvPr>
            <p:ph idx="1"/>
          </p:nvPr>
        </p:nvSpPr>
        <p:spPr/>
        <p:txBody>
          <a:bodyPr>
            <a:normAutofit fontScale="92500" lnSpcReduction="20000"/>
          </a:bodyPr>
          <a:lstStyle/>
          <a:p>
            <a:pPr marL="0" indent="0">
              <a:buNone/>
            </a:pPr>
            <a:r>
              <a:rPr lang="en-GB" dirty="0" smtClean="0"/>
              <a:t>‘The </a:t>
            </a:r>
            <a:r>
              <a:rPr lang="en-GB" dirty="0"/>
              <a:t>“damp spoon” image comes from a newspaper writer, who has a “</a:t>
            </a:r>
            <a:r>
              <a:rPr lang="en-GB" dirty="0" smtClean="0"/>
              <a:t>queasy distaste</a:t>
            </a:r>
            <a:r>
              <a:rPr lang="en-GB" dirty="0"/>
              <a:t>” for the “vulgarity” of some current usages, “precisely the kind of distaste </a:t>
            </a:r>
            <a:r>
              <a:rPr lang="en-GB" dirty="0" smtClean="0"/>
              <a:t>I feel </a:t>
            </a:r>
            <a:r>
              <a:rPr lang="en-GB" dirty="0"/>
              <a:t>at seeing a damp spoon dipped in the sugar bowl or butter spread with the breadknife</a:t>
            </a:r>
            <a:r>
              <a:rPr lang="en-GB" dirty="0" smtClean="0"/>
              <a:t>”. She </a:t>
            </a:r>
            <a:r>
              <a:rPr lang="en-GB" dirty="0"/>
              <a:t>implies that sloppiness and laziness cause much of language change</a:t>
            </a:r>
            <a:r>
              <a:rPr lang="en-GB" dirty="0" smtClean="0"/>
              <a:t>.’ However, </a:t>
            </a:r>
            <a:r>
              <a:rPr lang="en-GB" dirty="0" err="1" smtClean="0"/>
              <a:t>Aitchison</a:t>
            </a:r>
            <a:r>
              <a:rPr lang="en-GB" dirty="0" smtClean="0"/>
              <a:t> goes on, ‘[t]he </a:t>
            </a:r>
            <a:r>
              <a:rPr lang="en-GB" dirty="0"/>
              <a:t>only truly lazy speech is drunken speech, where alcohol affects co-ordination</a:t>
            </a:r>
            <a:r>
              <a:rPr lang="en-GB" dirty="0" smtClean="0"/>
              <a:t>, and </a:t>
            </a:r>
            <a:r>
              <a:rPr lang="en-GB" dirty="0"/>
              <a:t>English is not getting like drunken speech</a:t>
            </a:r>
            <a:r>
              <a:rPr lang="en-GB" dirty="0" smtClean="0"/>
              <a:t>.’</a:t>
            </a:r>
            <a:endParaRPr lang="en-GB" dirty="0"/>
          </a:p>
        </p:txBody>
      </p:sp>
    </p:spTree>
    <p:extLst>
      <p:ext uri="{BB962C8B-B14F-4D97-AF65-F5344CB8AC3E}">
        <p14:creationId xmlns:p14="http://schemas.microsoft.com/office/powerpoint/2010/main" val="38810309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Crumbling Castle View</a:t>
            </a:r>
            <a:endParaRPr lang="en-GB" b="1"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‘This </a:t>
            </a:r>
            <a:r>
              <a:rPr lang="en-GB" dirty="0"/>
              <a:t>treats the English language </a:t>
            </a:r>
            <a:r>
              <a:rPr lang="en-GB" dirty="0" smtClean="0"/>
              <a:t>as a </a:t>
            </a:r>
            <a:r>
              <a:rPr lang="en-GB" dirty="0"/>
              <a:t>beautiful old building with gargoyles and pinnacles which need to be </a:t>
            </a:r>
            <a:r>
              <a:rPr lang="en-GB" dirty="0" smtClean="0"/>
              <a:t>preserved intact</a:t>
            </a:r>
            <a:r>
              <a:rPr lang="en-GB" dirty="0"/>
              <a:t>, as implied in statements by the writer John Simon: Language, he argues</a:t>
            </a:r>
            <a:r>
              <a:rPr lang="en-GB" dirty="0" smtClean="0"/>
              <a:t>, should </a:t>
            </a:r>
            <a:r>
              <a:rPr lang="en-GB" dirty="0"/>
              <a:t>be treated like “parks, national forests, monuments, and public utilities . . </a:t>
            </a:r>
            <a:r>
              <a:rPr lang="en-GB" dirty="0" smtClean="0"/>
              <a:t>. available </a:t>
            </a:r>
            <a:r>
              <a:rPr lang="en-GB" dirty="0"/>
              <a:t>for properly respectful use but not for defacement or destruction</a:t>
            </a:r>
            <a:r>
              <a:rPr lang="en-GB" dirty="0" smtClean="0"/>
              <a:t>”. </a:t>
            </a:r>
            <a:endParaRPr lang="en-GB" dirty="0"/>
          </a:p>
          <a:p>
            <a:pPr marL="0" indent="0">
              <a:buNone/>
            </a:pPr>
            <a:endParaRPr lang="en-GB" dirty="0" smtClean="0"/>
          </a:p>
          <a:p>
            <a:pPr marL="0" indent="0">
              <a:buNone/>
            </a:pPr>
            <a:r>
              <a:rPr lang="en-GB" dirty="0" smtClean="0"/>
              <a:t>‘This </a:t>
            </a:r>
            <a:r>
              <a:rPr lang="en-GB" dirty="0"/>
              <a:t>view itself crumbles when examined carefully. It implies that the castle </a:t>
            </a:r>
            <a:r>
              <a:rPr lang="en-GB" dirty="0" smtClean="0"/>
              <a:t>of English </a:t>
            </a:r>
            <a:r>
              <a:rPr lang="en-GB" dirty="0"/>
              <a:t>was gradually and lovingly assembled until it reached a point </a:t>
            </a:r>
            <a:r>
              <a:rPr lang="en-GB" dirty="0" smtClean="0"/>
              <a:t>of maximum splendour </a:t>
            </a:r>
            <a:r>
              <a:rPr lang="en-GB" dirty="0"/>
              <a:t>at some unspecified time in the past. Yet no year can be found </a:t>
            </a:r>
            <a:r>
              <a:rPr lang="en-GB" dirty="0" smtClean="0"/>
              <a:t>when language </a:t>
            </a:r>
            <a:r>
              <a:rPr lang="en-GB" dirty="0"/>
              <a:t>achieved some peak of perfection, like a vintage wine. Nor have those </a:t>
            </a:r>
            <a:r>
              <a:rPr lang="en-GB" dirty="0" smtClean="0"/>
              <a:t>who claim </a:t>
            </a:r>
            <a:r>
              <a:rPr lang="en-GB" dirty="0"/>
              <a:t>that English is declining ever suggested what this date might have been</a:t>
            </a:r>
            <a:r>
              <a:rPr lang="en-GB" dirty="0" smtClean="0"/>
              <a:t>.’</a:t>
            </a:r>
          </a:p>
          <a:p>
            <a:pPr marL="0" indent="0">
              <a:buNone/>
            </a:pPr>
            <a:endParaRPr lang="en-GB" dirty="0"/>
          </a:p>
          <a:p>
            <a:pPr marL="0" indent="0">
              <a:buNone/>
            </a:pPr>
            <a:r>
              <a:rPr lang="en-GB" dirty="0" smtClean="0"/>
              <a:t>The ‘beautiful building’ view is part of this ‘crumbling castle’ stance. The beautiful building view ‘</a:t>
            </a:r>
            <a:r>
              <a:rPr lang="en-GB" dirty="0"/>
              <a:t>presupposes that rigid systems, once </a:t>
            </a:r>
            <a:r>
              <a:rPr lang="en-GB" dirty="0" smtClean="0"/>
              <a:t>assembled, are </a:t>
            </a:r>
            <a:r>
              <a:rPr lang="en-GB" dirty="0"/>
              <a:t>better than changing ones</a:t>
            </a:r>
            <a:r>
              <a:rPr lang="en-GB" dirty="0" smtClean="0"/>
              <a:t>.’</a:t>
            </a:r>
            <a:endParaRPr lang="en-GB" dirty="0"/>
          </a:p>
        </p:txBody>
      </p:sp>
    </p:spTree>
    <p:extLst>
      <p:ext uri="{BB962C8B-B14F-4D97-AF65-F5344CB8AC3E}">
        <p14:creationId xmlns:p14="http://schemas.microsoft.com/office/powerpoint/2010/main" val="16560912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Infectious Disease View</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‘In </a:t>
            </a:r>
            <a:r>
              <a:rPr lang="en-GB" dirty="0"/>
              <a:t>an article entitled </a:t>
            </a:r>
            <a:r>
              <a:rPr lang="en-GB" dirty="0" smtClean="0"/>
              <a:t>“Polluting Our Language,” </a:t>
            </a:r>
            <a:r>
              <a:rPr lang="en-GB" dirty="0"/>
              <a:t>the writer expressed </a:t>
            </a:r>
            <a:r>
              <a:rPr lang="en-GB" dirty="0" smtClean="0"/>
              <a:t>a widespread </a:t>
            </a:r>
            <a:r>
              <a:rPr lang="en-GB" dirty="0"/>
              <a:t>view that we somehow “catch” </a:t>
            </a:r>
            <a:r>
              <a:rPr lang="en-GB" dirty="0" smtClean="0"/>
              <a:t>changes from </a:t>
            </a:r>
            <a:r>
              <a:rPr lang="en-GB" dirty="0"/>
              <a:t>those around us, and that we ought to fight such diseases: “The wholesale </a:t>
            </a:r>
            <a:r>
              <a:rPr lang="en-GB" dirty="0" smtClean="0"/>
              <a:t>spread of </a:t>
            </a:r>
            <a:r>
              <a:rPr lang="en-GB" dirty="0"/>
              <a:t>corruption may surely be ascribed to mere infection, to the careless, </a:t>
            </a:r>
            <a:r>
              <a:rPr lang="en-GB" dirty="0" smtClean="0"/>
              <a:t>unthinking assimilation </a:t>
            </a:r>
            <a:r>
              <a:rPr lang="en-GB" dirty="0"/>
              <a:t>of the floating germs which envelop us.” Change is indeed brought </a:t>
            </a:r>
            <a:r>
              <a:rPr lang="en-GB" dirty="0" smtClean="0"/>
              <a:t>about through </a:t>
            </a:r>
            <a:r>
              <a:rPr lang="en-GB" dirty="0"/>
              <a:t>social contact, so the catching notion is not entirely wrong. But the “disease</a:t>
            </a:r>
            <a:r>
              <a:rPr lang="en-GB" dirty="0" smtClean="0"/>
              <a:t>” metaphor </a:t>
            </a:r>
            <a:r>
              <a:rPr lang="en-GB" dirty="0"/>
              <a:t>falls down. People pick up changes because </a:t>
            </a:r>
            <a:r>
              <a:rPr lang="en-GB" dirty="0" smtClean="0"/>
              <a:t>they want </a:t>
            </a:r>
            <a:r>
              <a:rPr lang="en-GB" dirty="0"/>
              <a:t>to. They want to </a:t>
            </a:r>
            <a:r>
              <a:rPr lang="en-GB" dirty="0" smtClean="0"/>
              <a:t>fit in </a:t>
            </a:r>
            <a:r>
              <a:rPr lang="en-GB" dirty="0"/>
              <a:t>with social groups, and they adapt their hairstyle, clothes, and language, to those </a:t>
            </a:r>
            <a:r>
              <a:rPr lang="en-GB" dirty="0" smtClean="0"/>
              <a:t>of people </a:t>
            </a:r>
            <a:r>
              <a:rPr lang="en-GB" dirty="0"/>
              <a:t>they </a:t>
            </a:r>
            <a:r>
              <a:rPr lang="en-GB" dirty="0" smtClean="0"/>
              <a:t>admire.’</a:t>
            </a:r>
            <a:endParaRPr lang="en-GB" dirty="0"/>
          </a:p>
        </p:txBody>
      </p:sp>
    </p:spTree>
    <p:extLst>
      <p:ext uri="{BB962C8B-B14F-4D97-AF65-F5344CB8AC3E}">
        <p14:creationId xmlns:p14="http://schemas.microsoft.com/office/powerpoint/2010/main" val="15781899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solidFill>
            <a:schemeClr val="tx2">
              <a:lumMod val="40000"/>
              <a:lumOff val="60000"/>
            </a:schemeClr>
          </a:solidFill>
        </p:spPr>
        <p:txBody>
          <a:bodyPr/>
          <a:lstStyle/>
          <a:p>
            <a:r>
              <a:rPr lang="en-GB" b="1" dirty="0" smtClean="0"/>
              <a:t>Do you agree with what </a:t>
            </a:r>
            <a:r>
              <a:rPr lang="en-GB" b="1" dirty="0" err="1" smtClean="0"/>
              <a:t>Aitchison</a:t>
            </a:r>
            <a:r>
              <a:rPr lang="en-GB" b="1" dirty="0" smtClean="0"/>
              <a:t> says, particularly of the “infectious disease” view?</a:t>
            </a:r>
            <a:endParaRPr lang="en-GB" b="1" dirty="0"/>
          </a:p>
        </p:txBody>
      </p:sp>
    </p:spTree>
    <p:extLst>
      <p:ext uri="{BB962C8B-B14F-4D97-AF65-F5344CB8AC3E}">
        <p14:creationId xmlns:p14="http://schemas.microsoft.com/office/powerpoint/2010/main" val="30378396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3503" y="908720"/>
            <a:ext cx="4723593" cy="2808312"/>
          </a:xfrm>
          <a:ln>
            <a:solidFill>
              <a:schemeClr val="accent1"/>
            </a:solidFill>
          </a:ln>
        </p:spPr>
        <p:txBody>
          <a:bodyPr>
            <a:normAutofit/>
          </a:bodyPr>
          <a:lstStyle/>
          <a:p>
            <a:pPr marL="0" indent="0">
              <a:buNone/>
            </a:pPr>
            <a:r>
              <a:rPr lang="en-GB" sz="1800" b="1" dirty="0"/>
              <a:t>A good dictionary is a fine thing - I yield to no man in my love for one. If I stretch out my right arm as I type, I can pluck from my shelves the two volumes of the Shorter Oxford English Dictionary.</a:t>
            </a:r>
          </a:p>
          <a:p>
            <a:pPr marL="0" indent="0">
              <a:buNone/>
            </a:pPr>
            <a:endParaRPr lang="en-GB" sz="1800" b="1" dirty="0" smtClean="0"/>
          </a:p>
          <a:p>
            <a:pPr marL="0" indent="0">
              <a:buNone/>
            </a:pPr>
            <a:r>
              <a:rPr lang="en-GB" sz="1800" b="1" dirty="0" smtClean="0"/>
              <a:t>They </a:t>
            </a:r>
            <a:r>
              <a:rPr lang="en-GB" sz="1800" b="1" dirty="0"/>
              <a:t>are as close to my heart as they are to my desk because they are so much more than a useful tool.</a:t>
            </a:r>
          </a:p>
          <a:p>
            <a:pPr marL="0" indent="0">
              <a:buNone/>
            </a:pPr>
            <a:endParaRPr lang="en-GB" sz="1800" b="1" dirty="0"/>
          </a:p>
        </p:txBody>
      </p:sp>
      <p:sp>
        <p:nvSpPr>
          <p:cNvPr id="4" name="TextBox 3"/>
          <p:cNvSpPr txBox="1"/>
          <p:nvPr/>
        </p:nvSpPr>
        <p:spPr>
          <a:xfrm>
            <a:off x="1331640" y="116632"/>
            <a:ext cx="6585457" cy="369332"/>
          </a:xfrm>
          <a:prstGeom prst="rect">
            <a:avLst/>
          </a:prstGeom>
          <a:solidFill>
            <a:schemeClr val="tx2">
              <a:lumMod val="40000"/>
              <a:lumOff val="60000"/>
            </a:schemeClr>
          </a:solidFill>
        </p:spPr>
        <p:txBody>
          <a:bodyPr wrap="none" rtlCol="0">
            <a:spAutoFit/>
          </a:bodyPr>
          <a:lstStyle/>
          <a:p>
            <a:r>
              <a:rPr lang="en-GB" b="1" dirty="0" smtClean="0"/>
              <a:t>How would you describe </a:t>
            </a:r>
            <a:r>
              <a:rPr lang="en-GB" b="1" dirty="0" err="1" smtClean="0"/>
              <a:t>Humphrys’s</a:t>
            </a:r>
            <a:r>
              <a:rPr lang="en-GB" b="1" dirty="0" smtClean="0"/>
              <a:t> language/style/register here?</a:t>
            </a:r>
            <a:endParaRPr lang="en-GB" b="1" dirty="0"/>
          </a:p>
        </p:txBody>
      </p:sp>
      <p:sp>
        <p:nvSpPr>
          <p:cNvPr id="5" name="TextBox 4"/>
          <p:cNvSpPr txBox="1"/>
          <p:nvPr/>
        </p:nvSpPr>
        <p:spPr>
          <a:xfrm>
            <a:off x="258767" y="908720"/>
            <a:ext cx="2657049" cy="5632311"/>
          </a:xfrm>
          <a:prstGeom prst="rect">
            <a:avLst/>
          </a:prstGeom>
          <a:solidFill>
            <a:srgbClr val="92D050"/>
          </a:solidFill>
        </p:spPr>
        <p:txBody>
          <a:bodyPr wrap="square" rtlCol="0">
            <a:spAutoFit/>
          </a:bodyPr>
          <a:lstStyle/>
          <a:p>
            <a:r>
              <a:rPr lang="en-GB" b="1" dirty="0" smtClean="0"/>
              <a:t>Relatively high level of formality.</a:t>
            </a:r>
          </a:p>
          <a:p>
            <a:endParaRPr lang="en-GB" dirty="0"/>
          </a:p>
          <a:p>
            <a:r>
              <a:rPr lang="en-GB" b="1" u="sng" dirty="0" smtClean="0"/>
              <a:t>Lexical choice of “fine”:</a:t>
            </a:r>
            <a:r>
              <a:rPr lang="en-GB" dirty="0" smtClean="0"/>
              <a:t> </a:t>
            </a:r>
          </a:p>
          <a:p>
            <a:r>
              <a:rPr lang="en-GB" dirty="0" smtClean="0"/>
              <a:t>- used in slightly </a:t>
            </a:r>
            <a:r>
              <a:rPr lang="en-GB" b="1" dirty="0" smtClean="0"/>
              <a:t>archaic/narrower &amp; stronger</a:t>
            </a:r>
            <a:r>
              <a:rPr lang="en-GB" dirty="0" smtClean="0"/>
              <a:t> sense of “excellent”/“wonderful,” rather than “just OK.”</a:t>
            </a:r>
          </a:p>
          <a:p>
            <a:endParaRPr lang="en-GB" dirty="0"/>
          </a:p>
          <a:p>
            <a:r>
              <a:rPr lang="en-GB" b="1" u="sng" dirty="0" smtClean="0"/>
              <a:t>Literary/frozen register: </a:t>
            </a:r>
          </a:p>
          <a:p>
            <a:r>
              <a:rPr lang="en-GB" dirty="0" smtClean="0"/>
              <a:t>- idiom: “I yield to no man…” (or “no one”)</a:t>
            </a:r>
          </a:p>
          <a:p>
            <a:r>
              <a:rPr lang="en-GB" dirty="0" smtClean="0"/>
              <a:t>- Use of </a:t>
            </a:r>
            <a:r>
              <a:rPr lang="en-GB" b="1" dirty="0" smtClean="0"/>
              <a:t>zeugma</a:t>
            </a:r>
            <a:r>
              <a:rPr lang="en-GB" dirty="0" smtClean="0"/>
              <a:t> to construct </a:t>
            </a:r>
            <a:r>
              <a:rPr lang="en-GB" b="1" dirty="0" smtClean="0"/>
              <a:t>metaphor</a:t>
            </a:r>
            <a:r>
              <a:rPr lang="en-GB" dirty="0" smtClean="0"/>
              <a:t>: “as close to my heart as… to my desk” (close = near geographically/spatially </a:t>
            </a:r>
            <a:r>
              <a:rPr lang="en-GB" b="1" dirty="0" smtClean="0"/>
              <a:t>and</a:t>
            </a:r>
            <a:r>
              <a:rPr lang="en-GB" dirty="0" smtClean="0"/>
              <a:t> fond of/intimate with)</a:t>
            </a:r>
            <a:endParaRPr lang="en-GB" dirty="0"/>
          </a:p>
        </p:txBody>
      </p:sp>
      <p:sp>
        <p:nvSpPr>
          <p:cNvPr id="6" name="TextBox 5"/>
          <p:cNvSpPr txBox="1"/>
          <p:nvPr/>
        </p:nvSpPr>
        <p:spPr>
          <a:xfrm>
            <a:off x="3059832" y="3898791"/>
            <a:ext cx="3312367" cy="2554545"/>
          </a:xfrm>
          <a:prstGeom prst="rect">
            <a:avLst/>
          </a:prstGeom>
          <a:solidFill>
            <a:srgbClr val="FFFF00"/>
          </a:solidFill>
        </p:spPr>
        <p:txBody>
          <a:bodyPr wrap="square" rtlCol="0">
            <a:spAutoFit/>
          </a:bodyPr>
          <a:lstStyle/>
          <a:p>
            <a:r>
              <a:rPr lang="en-GB" sz="1600" b="1" u="sng" dirty="0" smtClean="0"/>
              <a:t>Zeugma</a:t>
            </a:r>
            <a:r>
              <a:rPr lang="en-GB" sz="1600" b="1" dirty="0" smtClean="0"/>
              <a:t>: </a:t>
            </a:r>
            <a:r>
              <a:rPr lang="en-GB" sz="1600" dirty="0" smtClean="0"/>
              <a:t>When a word(s) refers to two things in two different ways (e.g., literally and metaphorically).</a:t>
            </a:r>
          </a:p>
          <a:p>
            <a:endParaRPr lang="en-GB" sz="1600" b="1" dirty="0"/>
          </a:p>
          <a:p>
            <a:r>
              <a:rPr lang="en-GB" sz="1600" b="1" i="1" dirty="0" smtClean="0"/>
              <a:t>As close to my heart as to my desk. </a:t>
            </a:r>
            <a:r>
              <a:rPr lang="en-GB" sz="1600" b="1" dirty="0" smtClean="0"/>
              <a:t>(“close” = fond + near)</a:t>
            </a:r>
          </a:p>
          <a:p>
            <a:endParaRPr lang="en-GB" sz="1600" b="1" i="1" dirty="0" smtClean="0"/>
          </a:p>
          <a:p>
            <a:r>
              <a:rPr lang="en-GB" sz="1600" b="1" i="1" dirty="0" smtClean="0"/>
              <a:t>She went home in a taxi and a bad mood. </a:t>
            </a:r>
            <a:r>
              <a:rPr lang="en-GB" sz="1600" b="1" dirty="0" smtClean="0"/>
              <a:t>(“in” = inside + state of mind/attitude)</a:t>
            </a:r>
            <a:endParaRPr lang="en-GB" sz="1600" b="1" dirty="0"/>
          </a:p>
        </p:txBody>
      </p:sp>
      <p:sp>
        <p:nvSpPr>
          <p:cNvPr id="7" name="TextBox 6"/>
          <p:cNvSpPr txBox="1"/>
          <p:nvPr/>
        </p:nvSpPr>
        <p:spPr>
          <a:xfrm>
            <a:off x="6588224" y="4427820"/>
            <a:ext cx="2234714" cy="369332"/>
          </a:xfrm>
          <a:prstGeom prst="rect">
            <a:avLst/>
          </a:prstGeom>
          <a:solidFill>
            <a:srgbClr val="FFC000"/>
          </a:solidFill>
        </p:spPr>
        <p:txBody>
          <a:bodyPr wrap="none" rtlCol="0">
            <a:spAutoFit/>
          </a:bodyPr>
          <a:lstStyle/>
          <a:p>
            <a:r>
              <a:rPr lang="en-GB" b="1" dirty="0" smtClean="0"/>
              <a:t>Who speaks like this?</a:t>
            </a:r>
            <a:endParaRPr lang="en-GB" b="1" dirty="0"/>
          </a:p>
        </p:txBody>
      </p:sp>
      <p:sp>
        <p:nvSpPr>
          <p:cNvPr id="8" name="Down Arrow 7"/>
          <p:cNvSpPr/>
          <p:nvPr/>
        </p:nvSpPr>
        <p:spPr>
          <a:xfrm rot="8271195">
            <a:off x="7861952" y="358573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47614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pPr algn="l"/>
            <a:r>
              <a:rPr lang="en-GB" b="1" dirty="0" smtClean="0"/>
              <a:t>In the quotations below, </a:t>
            </a:r>
            <a:r>
              <a:rPr lang="en-GB" b="1" dirty="0" err="1" smtClean="0"/>
              <a:t>Humphrys</a:t>
            </a:r>
            <a:r>
              <a:rPr lang="en-GB" b="1" dirty="0" smtClean="0"/>
              <a:t> is being ironic. How?</a:t>
            </a:r>
            <a:endParaRPr lang="en-GB" b="1" dirty="0"/>
          </a:p>
        </p:txBody>
      </p:sp>
      <p:sp>
        <p:nvSpPr>
          <p:cNvPr id="3" name="Content Placeholder 2"/>
          <p:cNvSpPr>
            <a:spLocks noGrp="1"/>
          </p:cNvSpPr>
          <p:nvPr>
            <p:ph idx="1"/>
          </p:nvPr>
        </p:nvSpPr>
        <p:spPr/>
        <p:txBody>
          <a:bodyPr>
            <a:normAutofit fontScale="92500" lnSpcReduction="10000"/>
          </a:bodyPr>
          <a:lstStyle/>
          <a:p>
            <a:r>
              <a:rPr lang="en-GB" dirty="0"/>
              <a:t>I h8 txt </a:t>
            </a:r>
            <a:r>
              <a:rPr lang="en-GB" dirty="0" err="1"/>
              <a:t>msgs</a:t>
            </a:r>
            <a:endParaRPr lang="en-GB" dirty="0" smtClean="0"/>
          </a:p>
          <a:p>
            <a:r>
              <a:rPr lang="en-GB" dirty="0"/>
              <a:t>The spell-check (sorry: spellcheck) on my computer is happy with both. But that's not why I feel betrayed by my precious OED.</a:t>
            </a:r>
          </a:p>
          <a:p>
            <a:r>
              <a:rPr lang="en-GB" dirty="0"/>
              <a:t>Have you ever heard anything quite so daft? No time to make one tiny key-stroke (sorry: key stroke</a:t>
            </a:r>
            <a:r>
              <a:rPr lang="en-GB" dirty="0" smtClean="0"/>
              <a:t>).</a:t>
            </a:r>
          </a:p>
          <a:p>
            <a:r>
              <a:rPr lang="en-GB" dirty="0"/>
              <a:t>To the editor of the OED I will simply say: For many years you've been GR8. Don't spoil it now. </a:t>
            </a:r>
            <a:r>
              <a:rPr lang="en-GB" dirty="0" err="1"/>
              <a:t>Tks</a:t>
            </a:r>
            <a:r>
              <a:rPr lang="en-GB" dirty="0" smtClean="0"/>
              <a:t>.</a:t>
            </a:r>
            <a:endParaRPr lang="en-GB" dirty="0"/>
          </a:p>
          <a:p>
            <a:endParaRPr lang="en-GB" dirty="0"/>
          </a:p>
        </p:txBody>
      </p:sp>
    </p:spTree>
    <p:extLst>
      <p:ext uri="{BB962C8B-B14F-4D97-AF65-F5344CB8AC3E}">
        <p14:creationId xmlns:p14="http://schemas.microsoft.com/office/powerpoint/2010/main" val="3703500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71400"/>
            <a:ext cx="8229600" cy="1143000"/>
          </a:xfrm>
        </p:spPr>
        <p:txBody>
          <a:bodyPr/>
          <a:lstStyle/>
          <a:p>
            <a:r>
              <a:rPr lang="en-GB" b="1" dirty="0" smtClean="0"/>
              <a:t>For Example</a:t>
            </a:r>
            <a:endParaRPr lang="en-GB" b="1" dirty="0"/>
          </a:p>
        </p:txBody>
      </p:sp>
      <p:sp>
        <p:nvSpPr>
          <p:cNvPr id="8" name="Content Placeholder 7"/>
          <p:cNvSpPr>
            <a:spLocks noGrp="1"/>
          </p:cNvSpPr>
          <p:nvPr>
            <p:ph idx="1"/>
          </p:nvPr>
        </p:nvSpPr>
        <p:spPr>
          <a:xfrm>
            <a:off x="457200" y="980728"/>
            <a:ext cx="8229600" cy="4525963"/>
          </a:xfrm>
        </p:spPr>
        <p:txBody>
          <a:bodyPr>
            <a:normAutofit/>
          </a:bodyPr>
          <a:lstStyle/>
          <a:p>
            <a:pPr marL="0" indent="0" algn="ctr">
              <a:buNone/>
            </a:pPr>
            <a:r>
              <a:rPr lang="en-GB" sz="2800" dirty="0"/>
              <a:t>I</a:t>
            </a:r>
            <a:r>
              <a:rPr lang="en-GB" sz="2800" dirty="0" smtClean="0"/>
              <a:t>nvestigation into teacher language </a:t>
            </a:r>
            <a:endParaRPr lang="en-GB" sz="2800" dirty="0"/>
          </a:p>
          <a:p>
            <a:pPr marL="0" indent="0" algn="ctr">
              <a:buNone/>
            </a:pPr>
            <a:endParaRPr lang="en-GB" sz="2800" dirty="0" smtClean="0"/>
          </a:p>
          <a:p>
            <a:pPr marL="0" indent="0" algn="ctr">
              <a:buNone/>
            </a:pPr>
            <a:r>
              <a:rPr lang="en-GB" sz="2800" dirty="0" smtClean="0"/>
              <a:t>Tips on lang./behaviour strategies for new teachers</a:t>
            </a:r>
          </a:p>
          <a:p>
            <a:pPr marL="0" indent="0" algn="ctr">
              <a:buNone/>
            </a:pPr>
            <a:endParaRPr lang="en-GB" sz="2800" dirty="0"/>
          </a:p>
          <a:p>
            <a:pPr marL="0" indent="0" algn="ctr">
              <a:buNone/>
            </a:pPr>
            <a:r>
              <a:rPr lang="en-GB" sz="2800" dirty="0" smtClean="0"/>
              <a:t>Investigation into taboo language in [TV show]</a:t>
            </a:r>
          </a:p>
          <a:p>
            <a:pPr marL="0" indent="0" algn="ctr">
              <a:buNone/>
            </a:pPr>
            <a:endParaRPr lang="en-GB" sz="2800" dirty="0"/>
          </a:p>
          <a:p>
            <a:pPr marL="0" indent="0" algn="ctr">
              <a:buNone/>
            </a:pPr>
            <a:r>
              <a:rPr lang="en-GB" sz="2800" dirty="0" smtClean="0"/>
              <a:t>“What’s so bad about swearing?” – informative </a:t>
            </a:r>
            <a:r>
              <a:rPr lang="en-GB" sz="2800" i="1" dirty="0" smtClean="0"/>
              <a:t>Guardian </a:t>
            </a:r>
            <a:r>
              <a:rPr lang="en-GB" sz="2800" dirty="0" smtClean="0"/>
              <a:t>article, on nature/history of obscenity</a:t>
            </a:r>
            <a:endParaRPr lang="en-GB" sz="2800" dirty="0"/>
          </a:p>
        </p:txBody>
      </p:sp>
      <p:sp>
        <p:nvSpPr>
          <p:cNvPr id="9" name="Right Arrow 8"/>
          <p:cNvSpPr/>
          <p:nvPr/>
        </p:nvSpPr>
        <p:spPr>
          <a:xfrm rot="5400000">
            <a:off x="4185668" y="1602508"/>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5400000">
            <a:off x="4185668" y="354672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58189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8">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8">
                                            <p:txEl>
                                              <p:pRg st="4" end="4"/>
                                            </p:txEl>
                                          </p:spTgt>
                                        </p:tgtEl>
                                        <p:attrNameLst>
                                          <p:attrName>style.visibility</p:attrName>
                                        </p:attrNameLst>
                                      </p:cBhvr>
                                      <p:to>
                                        <p:strVal val="visible"/>
                                      </p:to>
                                    </p:set>
                                    <p:anim calcmode="lin" valueType="num">
                                      <p:cBhvr>
                                        <p:cTn id="26"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8">
                                            <p:txEl>
                                              <p:pRg st="4" end="4"/>
                                            </p:txEl>
                                          </p:spTgt>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500" fill="hold"/>
                                        <p:tgtEl>
                                          <p:spTgt spid="10"/>
                                        </p:tgtEl>
                                        <p:attrNameLst>
                                          <p:attrName>ppt_w</p:attrName>
                                        </p:attrNameLst>
                                      </p:cBhvr>
                                      <p:tavLst>
                                        <p:tav tm="0">
                                          <p:val>
                                            <p:fltVal val="0"/>
                                          </p:val>
                                        </p:tav>
                                        <p:tav tm="100000">
                                          <p:val>
                                            <p:strVal val="#ppt_w"/>
                                          </p:val>
                                        </p:tav>
                                      </p:tavLst>
                                    </p:anim>
                                    <p:anim calcmode="lin" valueType="num">
                                      <p:cBhvr>
                                        <p:cTn id="33" dur="500" fill="hold"/>
                                        <p:tgtEl>
                                          <p:spTgt spid="10"/>
                                        </p:tgtEl>
                                        <p:attrNameLst>
                                          <p:attrName>ppt_h</p:attrName>
                                        </p:attrNameLst>
                                      </p:cBhvr>
                                      <p:tavLst>
                                        <p:tav tm="0">
                                          <p:val>
                                            <p:fltVal val="0"/>
                                          </p:val>
                                        </p:tav>
                                        <p:tav tm="100000">
                                          <p:val>
                                            <p:strVal val="#ppt_h"/>
                                          </p:val>
                                        </p:tav>
                                      </p:tavLst>
                                    </p:anim>
                                    <p:animEffect transition="in" filter="fade">
                                      <p:cBhvr>
                                        <p:cTn id="34" dur="500"/>
                                        <p:tgtEl>
                                          <p:spTgt spid="10"/>
                                        </p:tgtEl>
                                      </p:cBhvr>
                                    </p:animEffect>
                                  </p:childTnLst>
                                </p:cTn>
                              </p:par>
                            </p:childTnLst>
                          </p:cTn>
                        </p:par>
                        <p:par>
                          <p:cTn id="35" fill="hold">
                            <p:stCondLst>
                              <p:cond delay="1000"/>
                            </p:stCondLst>
                            <p:childTnLst>
                              <p:par>
                                <p:cTn id="36" presetID="53" presetClass="entr" presetSubtype="16" fill="hold" nodeType="afterEffect">
                                  <p:stCondLst>
                                    <p:cond delay="0"/>
                                  </p:stCondLst>
                                  <p:childTnLst>
                                    <p:set>
                                      <p:cBhvr>
                                        <p:cTn id="37" dur="1" fill="hold">
                                          <p:stCondLst>
                                            <p:cond delay="0"/>
                                          </p:stCondLst>
                                        </p:cTn>
                                        <p:tgtEl>
                                          <p:spTgt spid="8">
                                            <p:txEl>
                                              <p:pRg st="6" end="6"/>
                                            </p:txEl>
                                          </p:spTgt>
                                        </p:tgtEl>
                                        <p:attrNameLst>
                                          <p:attrName>style.visibility</p:attrName>
                                        </p:attrNameLst>
                                      </p:cBhvr>
                                      <p:to>
                                        <p:strVal val="visible"/>
                                      </p:to>
                                    </p:set>
                                    <p:anim calcmode="lin" valueType="num">
                                      <p:cBhvr>
                                        <p:cTn id="38"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88640"/>
            <a:ext cx="8229600" cy="4525963"/>
          </a:xfrm>
          <a:solidFill>
            <a:srgbClr val="FFFF00"/>
          </a:solidFill>
        </p:spPr>
        <p:txBody>
          <a:bodyPr>
            <a:normAutofit fontScale="85000" lnSpcReduction="20000"/>
          </a:bodyPr>
          <a:lstStyle/>
          <a:p>
            <a:r>
              <a:rPr lang="en-GB" b="1" u="sng" dirty="0" smtClean="0"/>
              <a:t>Convergence</a:t>
            </a:r>
            <a:r>
              <a:rPr lang="en-GB" dirty="0" smtClean="0"/>
              <a:t>: When the differences between speech patterns/habits are minimized/lessened/reduced (when people’s speech becomes more alike)</a:t>
            </a:r>
          </a:p>
          <a:p>
            <a:r>
              <a:rPr lang="en-GB" b="1" u="sng" dirty="0" smtClean="0"/>
              <a:t>Divergence</a:t>
            </a:r>
            <a:r>
              <a:rPr lang="en-GB" dirty="0" smtClean="0"/>
              <a:t>: When the differences between speech patterns/habits are increased/maximized</a:t>
            </a:r>
          </a:p>
          <a:p>
            <a:r>
              <a:rPr lang="en-GB" b="1" u="sng" dirty="0" smtClean="0"/>
              <a:t>Upwards</a:t>
            </a:r>
            <a:r>
              <a:rPr lang="en-GB" dirty="0" smtClean="0"/>
              <a:t>: In the “direction” of “standard” English and </a:t>
            </a:r>
            <a:r>
              <a:rPr lang="en-GB" b="1" dirty="0" smtClean="0"/>
              <a:t>received pronunciation</a:t>
            </a:r>
          </a:p>
          <a:p>
            <a:r>
              <a:rPr lang="en-GB" b="1" u="sng" dirty="0" smtClean="0"/>
              <a:t>Downwards</a:t>
            </a:r>
            <a:r>
              <a:rPr lang="en-GB" b="1" dirty="0" smtClean="0"/>
              <a:t>:</a:t>
            </a:r>
            <a:r>
              <a:rPr lang="en-GB" dirty="0"/>
              <a:t> </a:t>
            </a:r>
            <a:r>
              <a:rPr lang="en-GB" dirty="0" smtClean="0"/>
              <a:t>Towards regional dialect/“non-standard” English</a:t>
            </a:r>
          </a:p>
          <a:p>
            <a:endParaRPr lang="en-GB" dirty="0"/>
          </a:p>
          <a:p>
            <a:r>
              <a:rPr lang="en-GB" dirty="0" smtClean="0"/>
              <a:t>Therefore, we can speak of </a:t>
            </a:r>
            <a:r>
              <a:rPr lang="en-GB" b="1" dirty="0" smtClean="0"/>
              <a:t>upwards/downwards convergence</a:t>
            </a:r>
            <a:r>
              <a:rPr lang="en-GB" dirty="0" smtClean="0"/>
              <a:t>, and </a:t>
            </a:r>
            <a:r>
              <a:rPr lang="en-GB" b="1" dirty="0" smtClean="0"/>
              <a:t>upwards/downwards divergence</a:t>
            </a:r>
            <a:r>
              <a:rPr lang="en-GB" dirty="0" smtClean="0"/>
              <a:t>.</a:t>
            </a:r>
          </a:p>
        </p:txBody>
      </p:sp>
      <p:sp>
        <p:nvSpPr>
          <p:cNvPr id="4" name="TextBox 3"/>
          <p:cNvSpPr txBox="1"/>
          <p:nvPr/>
        </p:nvSpPr>
        <p:spPr>
          <a:xfrm>
            <a:off x="179512" y="5085184"/>
            <a:ext cx="8668912" cy="553998"/>
          </a:xfrm>
          <a:prstGeom prst="rect">
            <a:avLst/>
          </a:prstGeom>
          <a:solidFill>
            <a:srgbClr val="92D050"/>
          </a:solidFill>
        </p:spPr>
        <p:txBody>
          <a:bodyPr wrap="none" rtlCol="0">
            <a:spAutoFit/>
          </a:bodyPr>
          <a:lstStyle/>
          <a:p>
            <a:r>
              <a:rPr lang="en-GB" sz="3000" b="1" dirty="0" smtClean="0"/>
              <a:t>How do these terms apply to the </a:t>
            </a:r>
            <a:r>
              <a:rPr lang="en-GB" sz="3000" b="1" dirty="0" err="1" smtClean="0"/>
              <a:t>Humphrys</a:t>
            </a:r>
            <a:r>
              <a:rPr lang="en-GB" sz="3000" b="1" dirty="0" smtClean="0"/>
              <a:t> extracts?</a:t>
            </a:r>
            <a:endParaRPr lang="en-GB" sz="3000" b="1" dirty="0"/>
          </a:p>
        </p:txBody>
      </p:sp>
    </p:spTree>
    <p:extLst>
      <p:ext uri="{BB962C8B-B14F-4D97-AF65-F5344CB8AC3E}">
        <p14:creationId xmlns:p14="http://schemas.microsoft.com/office/powerpoint/2010/main" val="311025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b="1" dirty="0" smtClean="0"/>
              <a:t>And finally…</a:t>
            </a:r>
            <a:endParaRPr lang="en-GB" b="1" dirty="0"/>
          </a:p>
        </p:txBody>
      </p:sp>
      <p:sp>
        <p:nvSpPr>
          <p:cNvPr id="3" name="Content Placeholder 2"/>
          <p:cNvSpPr>
            <a:spLocks noGrp="1"/>
          </p:cNvSpPr>
          <p:nvPr>
            <p:ph idx="1"/>
          </p:nvPr>
        </p:nvSpPr>
        <p:spPr/>
        <p:txBody>
          <a:bodyPr/>
          <a:lstStyle/>
          <a:p>
            <a:pPr marL="0" indent="0">
              <a:buNone/>
            </a:pPr>
            <a:r>
              <a:rPr lang="en-GB" b="1" dirty="0" smtClean="0"/>
              <a:t>Which of </a:t>
            </a:r>
            <a:r>
              <a:rPr lang="en-GB" b="1" dirty="0" err="1" smtClean="0"/>
              <a:t>Aitchison’s</a:t>
            </a:r>
            <a:r>
              <a:rPr lang="en-GB" b="1" dirty="0" smtClean="0"/>
              <a:t> metaphors best applies to </a:t>
            </a:r>
            <a:r>
              <a:rPr lang="en-GB" b="1" dirty="0" err="1" smtClean="0"/>
              <a:t>Humphrys</a:t>
            </a:r>
            <a:r>
              <a:rPr lang="en-GB" b="1" dirty="0" smtClean="0"/>
              <a:t>?</a:t>
            </a:r>
          </a:p>
          <a:p>
            <a:pPr marL="0" indent="0">
              <a:buNone/>
            </a:pPr>
            <a:endParaRPr lang="en-GB" b="1" dirty="0"/>
          </a:p>
          <a:p>
            <a:pPr marL="0" indent="0">
              <a:buNone/>
            </a:pPr>
            <a:r>
              <a:rPr lang="en-GB" b="1" dirty="0" smtClean="0"/>
              <a:t>Look at the first definition we wrote of “prescriptivism”: what terms other than “</a:t>
            </a:r>
            <a:r>
              <a:rPr lang="en-GB" b="1" dirty="0" err="1" smtClean="0"/>
              <a:t>prescriptivist</a:t>
            </a:r>
            <a:r>
              <a:rPr lang="en-GB" b="1" dirty="0" smtClean="0"/>
              <a:t>” might </a:t>
            </a:r>
            <a:r>
              <a:rPr lang="en-GB" b="1" dirty="0" err="1" smtClean="0"/>
              <a:t>Aitchison</a:t>
            </a:r>
            <a:r>
              <a:rPr lang="en-GB" b="1" dirty="0" smtClean="0"/>
              <a:t> use to describe </a:t>
            </a:r>
            <a:r>
              <a:rPr lang="en-GB" b="1" dirty="0" err="1" smtClean="0"/>
              <a:t>Humphrys</a:t>
            </a:r>
            <a:r>
              <a:rPr lang="en-GB" b="1" dirty="0" smtClean="0"/>
              <a:t>?</a:t>
            </a:r>
            <a:endParaRPr lang="en-GB" b="1" dirty="0"/>
          </a:p>
        </p:txBody>
      </p:sp>
    </p:spTree>
    <p:extLst>
      <p:ext uri="{BB962C8B-B14F-4D97-AF65-F5344CB8AC3E}">
        <p14:creationId xmlns:p14="http://schemas.microsoft.com/office/powerpoint/2010/main" val="775765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Lesson 4</a:t>
            </a:r>
            <a:endParaRPr lang="en-GB" b="1" dirty="0"/>
          </a:p>
        </p:txBody>
      </p:sp>
      <p:sp>
        <p:nvSpPr>
          <p:cNvPr id="3" name="Content Placeholder 2"/>
          <p:cNvSpPr>
            <a:spLocks noGrp="1"/>
          </p:cNvSpPr>
          <p:nvPr>
            <p:ph idx="1"/>
          </p:nvPr>
        </p:nvSpPr>
        <p:spPr>
          <a:xfrm>
            <a:off x="457200" y="1196752"/>
            <a:ext cx="8229600" cy="4525963"/>
          </a:xfrm>
        </p:spPr>
        <p:txBody>
          <a:bodyPr>
            <a:normAutofit fontScale="77500" lnSpcReduction="20000"/>
          </a:bodyPr>
          <a:lstStyle/>
          <a:p>
            <a:r>
              <a:rPr lang="en-GB" dirty="0" err="1" smtClean="0"/>
              <a:t>Informalization</a:t>
            </a:r>
            <a:r>
              <a:rPr lang="en-GB" dirty="0" smtClean="0"/>
              <a:t>/</a:t>
            </a:r>
            <a:r>
              <a:rPr lang="en-GB" dirty="0" err="1" smtClean="0"/>
              <a:t>conversationalization</a:t>
            </a:r>
            <a:endParaRPr lang="en-GB" dirty="0" smtClean="0"/>
          </a:p>
          <a:p>
            <a:r>
              <a:rPr lang="en-GB" dirty="0" smtClean="0"/>
              <a:t>Prediction – are we more/less prescriptive now than 200/300 years ago? Explain your predictions; predictions might include strategies/techniques used in pre-/de-</a:t>
            </a:r>
            <a:r>
              <a:rPr lang="en-GB" dirty="0" err="1" smtClean="0"/>
              <a:t>scriptivist</a:t>
            </a:r>
            <a:r>
              <a:rPr lang="en-GB" dirty="0" smtClean="0"/>
              <a:t> accounts</a:t>
            </a:r>
          </a:p>
          <a:p>
            <a:r>
              <a:rPr lang="en-GB" dirty="0" smtClean="0"/>
              <a:t>Write up prediction</a:t>
            </a:r>
          </a:p>
          <a:p>
            <a:r>
              <a:rPr lang="en-GB" dirty="0" smtClean="0"/>
              <a:t>Swift and Johnson</a:t>
            </a:r>
          </a:p>
          <a:p>
            <a:r>
              <a:rPr lang="en-GB" dirty="0" smtClean="0"/>
              <a:t>Summary exercise and annotation</a:t>
            </a:r>
          </a:p>
          <a:p>
            <a:r>
              <a:rPr lang="en-GB" dirty="0" smtClean="0"/>
              <a:t>Were predictions correct, based on evidence? Write this up as short statement</a:t>
            </a:r>
          </a:p>
          <a:p>
            <a:r>
              <a:rPr lang="en-GB" dirty="0" smtClean="0"/>
              <a:t>H/W: read, summarize, annotate two more short texts, using links </a:t>
            </a:r>
            <a:r>
              <a:rPr lang="en-GB" dirty="0" err="1" smtClean="0"/>
              <a:t>PPt</a:t>
            </a:r>
            <a:r>
              <a:rPr lang="en-GB" dirty="0" smtClean="0"/>
              <a:t> from website</a:t>
            </a:r>
            <a:endParaRPr lang="en-GB" dirty="0"/>
          </a:p>
        </p:txBody>
      </p:sp>
    </p:spTree>
    <p:extLst>
      <p:ext uri="{BB962C8B-B14F-4D97-AF65-F5344CB8AC3E}">
        <p14:creationId xmlns:p14="http://schemas.microsoft.com/office/powerpoint/2010/main" val="3689646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pPr algn="l"/>
            <a:r>
              <a:rPr lang="en-GB" b="1" dirty="0" smtClean="0"/>
              <a:t>How has language changed over the last two- or three-hundred years?</a:t>
            </a:r>
            <a:endParaRPr lang="en-GB" b="1" dirty="0"/>
          </a:p>
        </p:txBody>
      </p:sp>
      <p:sp>
        <p:nvSpPr>
          <p:cNvPr id="3" name="Content Placeholder 2"/>
          <p:cNvSpPr>
            <a:spLocks noGrp="1"/>
          </p:cNvSpPr>
          <p:nvPr>
            <p:ph idx="1"/>
          </p:nvPr>
        </p:nvSpPr>
        <p:spPr/>
        <p:txBody>
          <a:bodyPr>
            <a:normAutofit/>
          </a:bodyPr>
          <a:lstStyle/>
          <a:p>
            <a:pPr marL="0" indent="0">
              <a:buNone/>
            </a:pPr>
            <a:r>
              <a:rPr lang="en-GB" b="1" dirty="0" smtClean="0"/>
              <a:t>Make a prediction:</a:t>
            </a:r>
          </a:p>
          <a:p>
            <a:pPr>
              <a:buFontTx/>
              <a:buChar char="-"/>
            </a:pPr>
            <a:r>
              <a:rPr lang="en-GB" dirty="0" smtClean="0"/>
              <a:t>Do you think “Society” has become more or less linguistically prescriptive since 1700?</a:t>
            </a:r>
          </a:p>
          <a:p>
            <a:pPr>
              <a:buFontTx/>
              <a:buChar char="-"/>
            </a:pPr>
            <a:r>
              <a:rPr lang="en-GB" dirty="0" smtClean="0"/>
              <a:t>Give possible reasons for your prediction.</a:t>
            </a:r>
          </a:p>
        </p:txBody>
      </p:sp>
    </p:spTree>
    <p:extLst>
      <p:ext uri="{BB962C8B-B14F-4D97-AF65-F5344CB8AC3E}">
        <p14:creationId xmlns:p14="http://schemas.microsoft.com/office/powerpoint/2010/main" val="2290070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a:solidFill>
            <a:srgbClr val="92D050"/>
          </a:solidFill>
        </p:spPr>
        <p:txBody>
          <a:bodyPr>
            <a:normAutofit fontScale="90000"/>
          </a:bodyPr>
          <a:lstStyle/>
          <a:p>
            <a:r>
              <a:rPr lang="en-GB" b="1" dirty="0" smtClean="0"/>
              <a:t>Do the following points affect your predictions?</a:t>
            </a:r>
            <a:endParaRPr lang="en-GB" b="1" dirty="0"/>
          </a:p>
        </p:txBody>
      </p:sp>
      <p:sp>
        <p:nvSpPr>
          <p:cNvPr id="3" name="Content Placeholder 2"/>
          <p:cNvSpPr>
            <a:spLocks noGrp="1"/>
          </p:cNvSpPr>
          <p:nvPr>
            <p:ph idx="1"/>
          </p:nvPr>
        </p:nvSpPr>
        <p:spPr>
          <a:xfrm>
            <a:off x="7234" y="1240160"/>
            <a:ext cx="9136766" cy="4925144"/>
          </a:xfrm>
        </p:spPr>
        <p:txBody>
          <a:bodyPr>
            <a:normAutofit fontScale="62500" lnSpcReduction="20000"/>
          </a:bodyPr>
          <a:lstStyle/>
          <a:p>
            <a:r>
              <a:rPr lang="en-GB" dirty="0" smtClean="0"/>
              <a:t>Although there were numerous attempts to </a:t>
            </a:r>
            <a:r>
              <a:rPr lang="en-GB" b="1" dirty="0" smtClean="0"/>
              <a:t>standardize </a:t>
            </a:r>
            <a:r>
              <a:rPr lang="en-GB" dirty="0" smtClean="0"/>
              <a:t>English before the eighteenth century (1700s), it is from the eighteenth century on (or the </a:t>
            </a:r>
            <a:r>
              <a:rPr lang="en-GB" b="1" dirty="0" smtClean="0"/>
              <a:t>Late Modern </a:t>
            </a:r>
            <a:r>
              <a:rPr lang="en-GB" dirty="0" smtClean="0"/>
              <a:t>period) that English begins to stabilize and become the language we recognize today.</a:t>
            </a:r>
          </a:p>
          <a:p>
            <a:r>
              <a:rPr lang="en-GB" dirty="0" smtClean="0"/>
              <a:t>Reasons for this include:</a:t>
            </a:r>
          </a:p>
          <a:p>
            <a:pPr lvl="1"/>
            <a:r>
              <a:rPr lang="en-GB" dirty="0" smtClean="0"/>
              <a:t>Before </a:t>
            </a:r>
            <a:r>
              <a:rPr lang="en-GB" b="1" dirty="0" smtClean="0"/>
              <a:t>standardization</a:t>
            </a:r>
            <a:r>
              <a:rPr lang="en-GB" dirty="0" smtClean="0"/>
              <a:t>, greater orthographic variation, based partly on regional accent/pronunciation; </a:t>
            </a:r>
            <a:r>
              <a:rPr lang="en-GB" b="1" dirty="0" smtClean="0"/>
              <a:t>mechanization &amp; mass production</a:t>
            </a:r>
            <a:r>
              <a:rPr lang="en-GB" dirty="0" smtClean="0"/>
              <a:t> (thanks to printing presses) mean there are gradually fewer </a:t>
            </a:r>
            <a:r>
              <a:rPr lang="en-GB" b="1" dirty="0" smtClean="0"/>
              <a:t>orthographic</a:t>
            </a:r>
            <a:r>
              <a:rPr lang="en-GB" dirty="0" smtClean="0"/>
              <a:t> variations.</a:t>
            </a:r>
          </a:p>
          <a:p>
            <a:pPr lvl="1"/>
            <a:r>
              <a:rPr lang="en-GB" dirty="0" smtClean="0"/>
              <a:t>Proliferation of grammars and dictionaries (e.g., </a:t>
            </a:r>
            <a:r>
              <a:rPr lang="en-GB" dirty="0" err="1" smtClean="0"/>
              <a:t>Lowth’s</a:t>
            </a:r>
            <a:r>
              <a:rPr lang="en-GB" dirty="0" smtClean="0"/>
              <a:t> </a:t>
            </a:r>
            <a:r>
              <a:rPr lang="en-GB" i="1" dirty="0" smtClean="0"/>
              <a:t>A Short Introduction to English Grammar</a:t>
            </a:r>
            <a:r>
              <a:rPr lang="en-GB" dirty="0" smtClean="0"/>
              <a:t> [1762]; </a:t>
            </a:r>
            <a:r>
              <a:rPr lang="en-GB" dirty="0" err="1" smtClean="0"/>
              <a:t>Dr.</a:t>
            </a:r>
            <a:r>
              <a:rPr lang="en-GB" dirty="0" smtClean="0"/>
              <a:t> Johnson’s </a:t>
            </a:r>
            <a:r>
              <a:rPr lang="en-GB" i="1" dirty="0" smtClean="0"/>
              <a:t>A Dictionary of the English Language</a:t>
            </a:r>
            <a:r>
              <a:rPr lang="en-GB" dirty="0" smtClean="0"/>
              <a:t> [1755])</a:t>
            </a:r>
          </a:p>
          <a:p>
            <a:pPr lvl="1"/>
            <a:r>
              <a:rPr lang="en-GB" dirty="0" smtClean="0"/>
              <a:t>Syntax: C18 – often longer constructions than we might expect/be comfortable with today; often multi-clausal, with clauses demarcated by frequent commas and/or semicolons. Over the next 200 years or so, syntax tends towards the more direct, shorter, and “simpler” construction. </a:t>
            </a:r>
            <a:r>
              <a:rPr lang="en-GB" dirty="0"/>
              <a:t>E.g., </a:t>
            </a:r>
            <a:r>
              <a:rPr lang="en-GB" dirty="0" smtClean="0"/>
              <a:t>use </a:t>
            </a:r>
            <a:r>
              <a:rPr lang="en-GB" dirty="0"/>
              <a:t>of “do” to construct questions and negatives becomes more widespread and more common (e.g., “do you want…?” “No, I do not/don’t want…”)</a:t>
            </a:r>
          </a:p>
          <a:p>
            <a:pPr lvl="1"/>
            <a:r>
              <a:rPr lang="en-GB" dirty="0" smtClean="0"/>
              <a:t> Use of commas &amp; semicolons becomes more rigid.</a:t>
            </a:r>
          </a:p>
          <a:p>
            <a:pPr lvl="1"/>
            <a:r>
              <a:rPr lang="en-GB" dirty="0" smtClean="0"/>
              <a:t>People often suggest that English today is more conversational &amp; more informal. We can talk about the </a:t>
            </a:r>
            <a:r>
              <a:rPr lang="en-GB" b="1" dirty="0" err="1" smtClean="0"/>
              <a:t>informalization</a:t>
            </a:r>
            <a:r>
              <a:rPr lang="en-GB" b="1" dirty="0" smtClean="0"/>
              <a:t> </a:t>
            </a:r>
            <a:r>
              <a:rPr lang="en-GB" dirty="0" smtClean="0"/>
              <a:t>and </a:t>
            </a:r>
            <a:r>
              <a:rPr lang="en-GB" b="1" dirty="0" err="1" smtClean="0"/>
              <a:t>conversationalization</a:t>
            </a:r>
            <a:r>
              <a:rPr lang="en-GB" b="1" dirty="0" smtClean="0"/>
              <a:t> </a:t>
            </a:r>
            <a:r>
              <a:rPr lang="en-GB" dirty="0" smtClean="0"/>
              <a:t>of English.</a:t>
            </a:r>
            <a:endParaRPr lang="en-GB" dirty="0"/>
          </a:p>
        </p:txBody>
      </p:sp>
    </p:spTree>
    <p:extLst>
      <p:ext uri="{BB962C8B-B14F-4D97-AF65-F5344CB8AC3E}">
        <p14:creationId xmlns:p14="http://schemas.microsoft.com/office/powerpoint/2010/main" val="423237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solidFill>
            <a:schemeClr val="accent1">
              <a:lumMod val="40000"/>
              <a:lumOff val="60000"/>
            </a:schemeClr>
          </a:solidFill>
        </p:spPr>
        <p:txBody>
          <a:bodyPr/>
          <a:lstStyle/>
          <a:p>
            <a:pPr marL="0" indent="0">
              <a:buNone/>
            </a:pPr>
            <a:r>
              <a:rPr lang="en-GB" dirty="0" smtClean="0"/>
              <a:t>Return to your prediction; make any adjustments necessary, and write up this form: </a:t>
            </a:r>
            <a:r>
              <a:rPr lang="en-GB" dirty="0"/>
              <a:t>Write up in this form:</a:t>
            </a:r>
          </a:p>
          <a:p>
            <a:pPr marL="0" indent="0">
              <a:buNone/>
            </a:pPr>
            <a:r>
              <a:rPr lang="en-GB" b="1" i="1" dirty="0"/>
              <a:t>I predict/hypothesise that evidence will suggest that we have become … since 1700. I think that contributing factors to these changes will include…</a:t>
            </a:r>
          </a:p>
          <a:p>
            <a:endParaRPr lang="en-GB" dirty="0"/>
          </a:p>
        </p:txBody>
      </p:sp>
    </p:spTree>
    <p:extLst>
      <p:ext uri="{BB962C8B-B14F-4D97-AF65-F5344CB8AC3E}">
        <p14:creationId xmlns:p14="http://schemas.microsoft.com/office/powerpoint/2010/main" val="8248372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en-GB" b="1" dirty="0" smtClean="0"/>
              <a:t>Read the Swift and Johnson extracts</a:t>
            </a:r>
            <a:endParaRPr lang="en-GB" b="1" dirty="0"/>
          </a:p>
        </p:txBody>
      </p:sp>
      <p:sp>
        <p:nvSpPr>
          <p:cNvPr id="3" name="Content Placeholder 2"/>
          <p:cNvSpPr>
            <a:spLocks noGrp="1"/>
          </p:cNvSpPr>
          <p:nvPr>
            <p:ph idx="1"/>
          </p:nvPr>
        </p:nvSpPr>
        <p:spPr/>
        <p:txBody>
          <a:bodyPr>
            <a:normAutofit fontScale="62500" lnSpcReduction="20000"/>
          </a:bodyPr>
          <a:lstStyle/>
          <a:p>
            <a:r>
              <a:rPr lang="en-GB" dirty="0" smtClean="0"/>
              <a:t>What broad points does each writer offer? Summarize in one sentence per extract. </a:t>
            </a:r>
            <a:r>
              <a:rPr lang="en-GB" b="1" i="1" dirty="0" smtClean="0"/>
              <a:t>“In text A, Swift adopts a … stance, arguing that… In text B, Johnson adopts a </a:t>
            </a:r>
            <a:r>
              <a:rPr lang="en-GB" b="1" i="1" dirty="0"/>
              <a:t>… stance, arguing that</a:t>
            </a:r>
            <a:r>
              <a:rPr lang="en-GB" b="1" i="1" dirty="0" smtClean="0"/>
              <a:t>…”</a:t>
            </a:r>
            <a:endParaRPr lang="en-GB" dirty="0" smtClean="0"/>
          </a:p>
          <a:p>
            <a:r>
              <a:rPr lang="en-GB" dirty="0" smtClean="0"/>
              <a:t>How would you describe the attitude of each writer?</a:t>
            </a:r>
          </a:p>
          <a:p>
            <a:r>
              <a:rPr lang="en-GB" dirty="0" smtClean="0"/>
              <a:t>Based on this evidence, and the Crystal and </a:t>
            </a:r>
            <a:r>
              <a:rPr lang="en-GB" dirty="0" err="1" smtClean="0"/>
              <a:t>Humphrys</a:t>
            </a:r>
            <a:r>
              <a:rPr lang="en-GB" dirty="0" smtClean="0"/>
              <a:t> extracts, is your prediction correct?</a:t>
            </a:r>
          </a:p>
          <a:p>
            <a:r>
              <a:rPr lang="en-GB" dirty="0" smtClean="0"/>
              <a:t>Are the four extracts sufficient evidence for firm conclusions?</a:t>
            </a:r>
          </a:p>
          <a:p>
            <a:endParaRPr lang="en-GB" dirty="0"/>
          </a:p>
          <a:p>
            <a:r>
              <a:rPr lang="en-GB" dirty="0" smtClean="0"/>
              <a:t>Write up your findings: </a:t>
            </a:r>
            <a:r>
              <a:rPr lang="en-GB" b="1" i="1" dirty="0" smtClean="0"/>
              <a:t>Based on my evidence, my prediction appears to be… We can see that [summarize attitude each of the four writers – prescriptive/descriptive; “crumbling castle” etc.]. From this, we can tentatively suggest that attitudes towards the English language have</a:t>
            </a:r>
          </a:p>
          <a:p>
            <a:pPr lvl="1"/>
            <a:r>
              <a:rPr lang="en-GB" b="1" i="1" dirty="0" smtClean="0"/>
              <a:t>remained as prescriptive/descriptive as…</a:t>
            </a:r>
          </a:p>
          <a:p>
            <a:pPr lvl="1"/>
            <a:r>
              <a:rPr lang="en-GB" b="1" i="1" dirty="0" smtClean="0"/>
              <a:t>become more/less … over time</a:t>
            </a:r>
            <a:endParaRPr lang="en-GB" b="1" i="1" dirty="0"/>
          </a:p>
          <a:p>
            <a:pPr marL="57150" indent="0">
              <a:buNone/>
            </a:pPr>
            <a:r>
              <a:rPr lang="en-GB" sz="3500" b="1" i="1" dirty="0" smtClean="0"/>
              <a:t>However, before firm conclusions could be reached, we would need to…</a:t>
            </a:r>
            <a:endParaRPr lang="en-GB" sz="3500" dirty="0" smtClean="0"/>
          </a:p>
        </p:txBody>
      </p:sp>
    </p:spTree>
    <p:extLst>
      <p:ext uri="{BB962C8B-B14F-4D97-AF65-F5344CB8AC3E}">
        <p14:creationId xmlns:p14="http://schemas.microsoft.com/office/powerpoint/2010/main" val="346772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p:cTn id="1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4" dur="500"/>
                                        <p:tgtEl>
                                          <p:spTgt spid="3">
                                            <p:txEl>
                                              <p:pRg st="6" end="6"/>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p:cTn id="1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9" dur="500"/>
                                        <p:tgtEl>
                                          <p:spTgt spid="3">
                                            <p:txEl>
                                              <p:pRg st="7" end="7"/>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 calcmode="lin" valueType="num">
                                      <p:cBhvr>
                                        <p:cTn id="2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b="1" dirty="0" smtClean="0"/>
              <a:t>H/W</a:t>
            </a:r>
            <a:endParaRPr lang="en-GB" b="1" dirty="0"/>
          </a:p>
        </p:txBody>
      </p:sp>
      <p:sp>
        <p:nvSpPr>
          <p:cNvPr id="3" name="Content Placeholder 2"/>
          <p:cNvSpPr>
            <a:spLocks noGrp="1"/>
          </p:cNvSpPr>
          <p:nvPr>
            <p:ph idx="1"/>
          </p:nvPr>
        </p:nvSpPr>
        <p:spPr>
          <a:solidFill>
            <a:srgbClr val="FFFF00"/>
          </a:solidFill>
        </p:spPr>
        <p:txBody>
          <a:bodyPr/>
          <a:lstStyle/>
          <a:p>
            <a:r>
              <a:rPr lang="en-GB" dirty="0" smtClean="0"/>
              <a:t>Read &amp; summarize </a:t>
            </a:r>
            <a:r>
              <a:rPr lang="en-GB" dirty="0"/>
              <a:t>two more short texts, using links </a:t>
            </a:r>
            <a:r>
              <a:rPr lang="en-GB" dirty="0" err="1"/>
              <a:t>PPt</a:t>
            </a:r>
            <a:r>
              <a:rPr lang="en-GB" dirty="0"/>
              <a:t> from website</a:t>
            </a:r>
          </a:p>
          <a:p>
            <a:endParaRPr lang="en-GB" dirty="0"/>
          </a:p>
        </p:txBody>
      </p:sp>
    </p:spTree>
    <p:extLst>
      <p:ext uri="{BB962C8B-B14F-4D97-AF65-F5344CB8AC3E}">
        <p14:creationId xmlns:p14="http://schemas.microsoft.com/office/powerpoint/2010/main" val="41656211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5</a:t>
            </a:r>
            <a:endParaRPr lang="en-GB" dirty="0"/>
          </a:p>
        </p:txBody>
      </p:sp>
      <p:sp>
        <p:nvSpPr>
          <p:cNvPr id="3" name="Content Placeholder 2"/>
          <p:cNvSpPr>
            <a:spLocks noGrp="1"/>
          </p:cNvSpPr>
          <p:nvPr>
            <p:ph idx="1"/>
          </p:nvPr>
        </p:nvSpPr>
        <p:spPr>
          <a:xfrm>
            <a:off x="457200" y="1268760"/>
            <a:ext cx="8229600" cy="4525963"/>
          </a:xfrm>
        </p:spPr>
        <p:txBody>
          <a:bodyPr>
            <a:normAutofit lnSpcReduction="10000"/>
          </a:bodyPr>
          <a:lstStyle/>
          <a:p>
            <a:r>
              <a:rPr lang="en-GB" b="1" dirty="0" smtClean="0"/>
              <a:t>Choosing “mini” investigation topic</a:t>
            </a:r>
          </a:p>
          <a:p>
            <a:r>
              <a:rPr lang="en-GB" b="1" dirty="0" smtClean="0"/>
              <a:t>How to set out introductory sections</a:t>
            </a:r>
          </a:p>
          <a:p>
            <a:r>
              <a:rPr lang="en-GB" b="1" dirty="0" smtClean="0"/>
              <a:t>Write intro., hypothesis, methodology in class</a:t>
            </a:r>
          </a:p>
          <a:p>
            <a:r>
              <a:rPr lang="en-GB" b="1" dirty="0" smtClean="0"/>
              <a:t>Begin annotation of texts in preparation for Lesson 6</a:t>
            </a:r>
            <a:endParaRPr lang="en-GB" b="1" dirty="0"/>
          </a:p>
          <a:p>
            <a:r>
              <a:rPr lang="en-GB" b="1" dirty="0" smtClean="0"/>
              <a:t>Note</a:t>
            </a:r>
            <a:r>
              <a:rPr lang="en-GB" dirty="0" smtClean="0"/>
              <a:t>: predictions might be along lines of more/less prescriptive, or certain rhetorical strategies used by pre-/de-</a:t>
            </a:r>
            <a:r>
              <a:rPr lang="en-GB" dirty="0" err="1" smtClean="0"/>
              <a:t>scriptivists</a:t>
            </a:r>
            <a:endParaRPr lang="en-GB" dirty="0"/>
          </a:p>
        </p:txBody>
      </p:sp>
    </p:spTree>
    <p:extLst>
      <p:ext uri="{BB962C8B-B14F-4D97-AF65-F5344CB8AC3E}">
        <p14:creationId xmlns:p14="http://schemas.microsoft.com/office/powerpoint/2010/main" val="452254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fontScale="90000"/>
          </a:bodyPr>
          <a:lstStyle/>
          <a:p>
            <a:r>
              <a:rPr lang="en-GB" b="1" dirty="0" smtClean="0"/>
              <a:t>Choosing an investigation topic/title</a:t>
            </a:r>
            <a:endParaRPr lang="en-GB" b="1"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Based on the evidence we’ve considered in class, and that you’ve considered for homework, there are three obvious approaches you might take:</a:t>
            </a:r>
          </a:p>
          <a:p>
            <a:pPr marL="514350" indent="-514350">
              <a:buFont typeface="+mj-lt"/>
              <a:buAutoNum type="arabicPeriod"/>
            </a:pPr>
            <a:r>
              <a:rPr lang="en-GB" dirty="0" smtClean="0"/>
              <a:t>How have attitudes towards language use and language change developed over time?</a:t>
            </a:r>
          </a:p>
          <a:p>
            <a:pPr marL="514350" indent="-514350">
              <a:buFont typeface="+mj-lt"/>
              <a:buAutoNum type="arabicPeriod"/>
            </a:pPr>
            <a:r>
              <a:rPr lang="en-GB" dirty="0" smtClean="0"/>
              <a:t>What techniques and methods do linguists and commentators use when discussing language use and/or change?</a:t>
            </a:r>
          </a:p>
          <a:p>
            <a:pPr marL="514350" indent="-514350">
              <a:buFont typeface="+mj-lt"/>
              <a:buAutoNum type="arabicPeriod"/>
            </a:pPr>
            <a:r>
              <a:rPr lang="en-GB" dirty="0" smtClean="0"/>
              <a:t>Have linguists become more or less prescriptive about language use and change over time?</a:t>
            </a:r>
            <a:endParaRPr lang="en-GB" dirty="0"/>
          </a:p>
        </p:txBody>
      </p:sp>
    </p:spTree>
    <p:extLst>
      <p:ext uri="{BB962C8B-B14F-4D97-AF65-F5344CB8AC3E}">
        <p14:creationId xmlns:p14="http://schemas.microsoft.com/office/powerpoint/2010/main" val="319702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b="1" dirty="0" smtClean="0"/>
              <a:t>This half term</a:t>
            </a:r>
            <a:endParaRPr lang="en-GB" b="1" dirty="0"/>
          </a:p>
        </p:txBody>
      </p:sp>
      <p:sp>
        <p:nvSpPr>
          <p:cNvPr id="3" name="Content Placeholder 2"/>
          <p:cNvSpPr>
            <a:spLocks noGrp="1"/>
          </p:cNvSpPr>
          <p:nvPr>
            <p:ph idx="1"/>
          </p:nvPr>
        </p:nvSpPr>
        <p:spPr>
          <a:xfrm>
            <a:off x="457200" y="1600201"/>
            <a:ext cx="8229600" cy="2620888"/>
          </a:xfrm>
        </p:spPr>
        <p:txBody>
          <a:bodyPr>
            <a:normAutofit lnSpcReduction="10000"/>
          </a:bodyPr>
          <a:lstStyle/>
          <a:p>
            <a:r>
              <a:rPr lang="en-GB" dirty="0" smtClean="0"/>
              <a:t>Introduction to </a:t>
            </a:r>
            <a:r>
              <a:rPr lang="en-GB" dirty="0" err="1" smtClean="0"/>
              <a:t>LangChang</a:t>
            </a:r>
            <a:endParaRPr lang="en-GB" dirty="0" smtClean="0"/>
          </a:p>
          <a:p>
            <a:r>
              <a:rPr lang="en-GB" dirty="0" smtClean="0"/>
              <a:t>Attitudes towards language change and use</a:t>
            </a:r>
          </a:p>
          <a:p>
            <a:r>
              <a:rPr lang="en-GB" dirty="0" smtClean="0"/>
              <a:t>“Mini” investigations and media texts, based on attitudes towards language change/use; to be handed in after summer.</a:t>
            </a:r>
          </a:p>
        </p:txBody>
      </p:sp>
      <p:sp>
        <p:nvSpPr>
          <p:cNvPr id="4" name="Rectangle 3"/>
          <p:cNvSpPr/>
          <p:nvPr/>
        </p:nvSpPr>
        <p:spPr>
          <a:xfrm>
            <a:off x="395536" y="4149080"/>
            <a:ext cx="8208912" cy="2062103"/>
          </a:xfrm>
          <a:prstGeom prst="rect">
            <a:avLst/>
          </a:prstGeom>
          <a:solidFill>
            <a:srgbClr val="FFFF00"/>
          </a:solidFill>
        </p:spPr>
        <p:txBody>
          <a:bodyPr wrap="square">
            <a:spAutoFit/>
          </a:bodyPr>
          <a:lstStyle/>
          <a:p>
            <a:r>
              <a:rPr lang="en-GB" sz="3200" b="1" dirty="0" smtClean="0"/>
              <a:t>H/W: Look up the terms “linguistic prescriptivism” and “linguistic descriptivism.” Write out brief definitions of each term. For tomorrow/next lesson.</a:t>
            </a:r>
            <a:endParaRPr lang="en-GB" sz="3200" b="1" dirty="0"/>
          </a:p>
        </p:txBody>
      </p:sp>
    </p:spTree>
    <p:extLst>
      <p:ext uri="{BB962C8B-B14F-4D97-AF65-F5344CB8AC3E}">
        <p14:creationId xmlns:p14="http://schemas.microsoft.com/office/powerpoint/2010/main" val="9714345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b="1" dirty="0" smtClean="0"/>
              <a:t>The type of study</a:t>
            </a:r>
            <a:endParaRPr lang="en-GB" b="1" dirty="0"/>
          </a:p>
        </p:txBody>
      </p:sp>
      <p:sp>
        <p:nvSpPr>
          <p:cNvPr id="3" name="Content Placeholder 2"/>
          <p:cNvSpPr>
            <a:spLocks noGrp="1"/>
          </p:cNvSpPr>
          <p:nvPr>
            <p:ph idx="1"/>
          </p:nvPr>
        </p:nvSpPr>
        <p:spPr/>
        <p:txBody>
          <a:bodyPr>
            <a:normAutofit fontScale="85000" lnSpcReduction="20000"/>
          </a:bodyPr>
          <a:lstStyle/>
          <a:p>
            <a:r>
              <a:rPr lang="en-GB" dirty="0" smtClean="0"/>
              <a:t>If you decide to use the selection of texts we have considered, which span the C18 until (more or less) the present day, then you will be conducting a </a:t>
            </a:r>
            <a:r>
              <a:rPr lang="en-GB" b="1" dirty="0" smtClean="0"/>
              <a:t>diachronic analysis. </a:t>
            </a:r>
            <a:r>
              <a:rPr lang="en-GB" dirty="0" smtClean="0"/>
              <a:t>Diachronic studies investigate changes over time.</a:t>
            </a:r>
          </a:p>
          <a:p>
            <a:r>
              <a:rPr lang="en-GB" dirty="0" smtClean="0"/>
              <a:t>If you decide to do task 2, and to restrict your analyses to texts from one period, then you will be conducting a </a:t>
            </a:r>
            <a:r>
              <a:rPr lang="en-GB" b="1" dirty="0" smtClean="0"/>
              <a:t>synchronic analysis. </a:t>
            </a:r>
            <a:r>
              <a:rPr lang="en-GB" dirty="0" smtClean="0"/>
              <a:t>Synchronic studies investigate changes at a </a:t>
            </a:r>
            <a:r>
              <a:rPr lang="en-GB" b="1" dirty="0" smtClean="0"/>
              <a:t>fixed point </a:t>
            </a:r>
            <a:r>
              <a:rPr lang="en-GB" dirty="0" smtClean="0"/>
              <a:t>in time. </a:t>
            </a:r>
            <a:r>
              <a:rPr lang="en-GB" b="1" i="1" dirty="0" smtClean="0"/>
              <a:t>If you decide to do a synchronic version of task 2, you will need to find two additional texts from the relevant time period (all the “mini” investigations should cover 6 texts).</a:t>
            </a:r>
            <a:r>
              <a:rPr lang="en-GB" dirty="0" smtClean="0"/>
              <a:t> </a:t>
            </a:r>
            <a:endParaRPr lang="en-GB" b="1" dirty="0"/>
          </a:p>
        </p:txBody>
      </p:sp>
    </p:spTree>
    <p:extLst>
      <p:ext uri="{BB962C8B-B14F-4D97-AF65-F5344CB8AC3E}">
        <p14:creationId xmlns:p14="http://schemas.microsoft.com/office/powerpoint/2010/main" val="629327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0593" y="4437112"/>
            <a:ext cx="8229600" cy="1143000"/>
          </a:xfrm>
          <a:solidFill>
            <a:srgbClr val="92D050"/>
          </a:solidFill>
        </p:spPr>
        <p:txBody>
          <a:bodyPr>
            <a:normAutofit/>
          </a:bodyPr>
          <a:lstStyle/>
          <a:p>
            <a:r>
              <a:rPr lang="en-GB" sz="2400" b="1" dirty="0" smtClean="0"/>
              <a:t>Start annotating texts for methods/techniques</a:t>
            </a:r>
            <a:endParaRPr lang="en-GB" sz="2400" b="1" dirty="0"/>
          </a:p>
        </p:txBody>
      </p:sp>
      <p:sp>
        <p:nvSpPr>
          <p:cNvPr id="3" name="Content Placeholder 2"/>
          <p:cNvSpPr>
            <a:spLocks noGrp="1"/>
          </p:cNvSpPr>
          <p:nvPr>
            <p:ph sz="half" idx="1"/>
          </p:nvPr>
        </p:nvSpPr>
        <p:spPr>
          <a:xfrm>
            <a:off x="35496" y="44624"/>
            <a:ext cx="4388296" cy="1468760"/>
          </a:xfrm>
          <a:solidFill>
            <a:srgbClr val="92D050"/>
          </a:solidFill>
        </p:spPr>
        <p:txBody>
          <a:bodyPr>
            <a:normAutofit fontScale="70000" lnSpcReduction="20000"/>
          </a:bodyPr>
          <a:lstStyle/>
          <a:p>
            <a:r>
              <a:rPr lang="en-GB" b="1" dirty="0" smtClean="0"/>
              <a:t>Choose a question/title, and write it in your book as a title.</a:t>
            </a:r>
          </a:p>
          <a:p>
            <a:r>
              <a:rPr lang="en-GB" b="1" dirty="0" smtClean="0"/>
              <a:t>Write your introduction, hypothesis, and methodology.</a:t>
            </a:r>
            <a:endParaRPr lang="en-GB" b="1" dirty="0"/>
          </a:p>
        </p:txBody>
      </p:sp>
      <p:sp>
        <p:nvSpPr>
          <p:cNvPr id="5" name="Content Placeholder 4"/>
          <p:cNvSpPr>
            <a:spLocks noGrp="1"/>
          </p:cNvSpPr>
          <p:nvPr>
            <p:ph sz="half" idx="2"/>
          </p:nvPr>
        </p:nvSpPr>
        <p:spPr>
          <a:xfrm>
            <a:off x="4499992" y="55165"/>
            <a:ext cx="4464496" cy="4165923"/>
          </a:xfrm>
          <a:solidFill>
            <a:srgbClr val="FFC000"/>
          </a:solidFill>
        </p:spPr>
        <p:txBody>
          <a:bodyPr>
            <a:normAutofit fontScale="70000" lnSpcReduction="20000"/>
          </a:bodyPr>
          <a:lstStyle/>
          <a:p>
            <a:r>
              <a:rPr lang="en-GB" b="1" u="sng" dirty="0" smtClean="0"/>
              <a:t>Introduction</a:t>
            </a:r>
            <a:r>
              <a:rPr lang="en-GB" dirty="0" smtClean="0"/>
              <a:t>: Outline the focus of your project (“I will consider/investigate…”); you will probably restate the title, but say a little more on what you will be doing (“I will </a:t>
            </a:r>
            <a:r>
              <a:rPr lang="en-GB" dirty="0" err="1" smtClean="0"/>
              <a:t>analyze</a:t>
            </a:r>
            <a:r>
              <a:rPr lang="en-GB" dirty="0" smtClean="0"/>
              <a:t> a selection of texts, by…; I will consider…”)</a:t>
            </a:r>
            <a:endParaRPr lang="en-GB" u="sng" dirty="0" smtClean="0"/>
          </a:p>
          <a:p>
            <a:r>
              <a:rPr lang="en-GB" b="1" u="sng" dirty="0" smtClean="0"/>
              <a:t>Hypothesis:</a:t>
            </a:r>
            <a:r>
              <a:rPr lang="en-GB" b="1" dirty="0" smtClean="0"/>
              <a:t> </a:t>
            </a:r>
            <a:r>
              <a:rPr lang="en-GB" dirty="0" smtClean="0"/>
              <a:t>Make your prediction (as last lesson, but re-write according to the task you have chosen; remember, it does not matter whether or not the hypothesis turns out to be correct.</a:t>
            </a:r>
          </a:p>
          <a:p>
            <a:r>
              <a:rPr lang="en-GB" b="1" u="sng" dirty="0" smtClean="0"/>
              <a:t>Methodology</a:t>
            </a:r>
            <a:r>
              <a:rPr lang="en-GB" b="1" dirty="0" smtClean="0"/>
              <a:t>: </a:t>
            </a:r>
            <a:r>
              <a:rPr lang="en-GB" dirty="0" smtClean="0"/>
              <a:t>Synchronic/diachronic analysis of techniques/methods etc. used by writers</a:t>
            </a:r>
            <a:endParaRPr lang="en-GB" b="1" dirty="0"/>
          </a:p>
        </p:txBody>
      </p:sp>
      <p:sp>
        <p:nvSpPr>
          <p:cNvPr id="6" name="TextBox 5"/>
          <p:cNvSpPr txBox="1"/>
          <p:nvPr/>
        </p:nvSpPr>
        <p:spPr>
          <a:xfrm>
            <a:off x="35496" y="1556792"/>
            <a:ext cx="4320480" cy="2800767"/>
          </a:xfrm>
          <a:prstGeom prst="rect">
            <a:avLst/>
          </a:prstGeom>
          <a:solidFill>
            <a:schemeClr val="tx2">
              <a:lumMod val="40000"/>
              <a:lumOff val="60000"/>
            </a:schemeClr>
          </a:solidFill>
        </p:spPr>
        <p:txBody>
          <a:bodyPr wrap="square" rtlCol="0">
            <a:spAutoFit/>
          </a:bodyPr>
          <a:lstStyle/>
          <a:p>
            <a:r>
              <a:rPr lang="en-GB" sz="2200" b="1" u="sng" dirty="0" smtClean="0"/>
              <a:t>Terminology:</a:t>
            </a:r>
          </a:p>
          <a:p>
            <a:pPr marL="342900" indent="-342900">
              <a:buFontTx/>
              <a:buChar char="-"/>
            </a:pPr>
            <a:r>
              <a:rPr lang="en-GB" sz="2200" dirty="0" smtClean="0"/>
              <a:t>Prescriptive</a:t>
            </a:r>
          </a:p>
          <a:p>
            <a:pPr marL="342900" indent="-342900">
              <a:buFontTx/>
              <a:buChar char="-"/>
            </a:pPr>
            <a:r>
              <a:rPr lang="en-GB" sz="2200" dirty="0" smtClean="0"/>
              <a:t>Descriptive</a:t>
            </a:r>
          </a:p>
          <a:p>
            <a:pPr marL="342900" indent="-342900">
              <a:buFontTx/>
              <a:buChar char="-"/>
            </a:pPr>
            <a:r>
              <a:rPr lang="en-GB" sz="2200" dirty="0" err="1" smtClean="0"/>
              <a:t>Aitchison’s</a:t>
            </a:r>
            <a:r>
              <a:rPr lang="en-GB" sz="2200" dirty="0" smtClean="0"/>
              <a:t> metaphors</a:t>
            </a:r>
          </a:p>
          <a:p>
            <a:pPr marL="342900" indent="-342900">
              <a:buFontTx/>
              <a:buChar char="-"/>
            </a:pPr>
            <a:r>
              <a:rPr lang="en-GB" sz="2200" dirty="0" smtClean="0"/>
              <a:t>“</a:t>
            </a:r>
            <a:r>
              <a:rPr lang="en-GB" sz="2200" dirty="0" err="1" smtClean="0"/>
              <a:t>Grammaticaster</a:t>
            </a:r>
            <a:r>
              <a:rPr lang="en-GB" sz="2200" dirty="0" smtClean="0"/>
              <a:t>”/language maven</a:t>
            </a:r>
          </a:p>
          <a:p>
            <a:pPr marL="342900" indent="-342900">
              <a:buFontTx/>
              <a:buChar char="-"/>
            </a:pPr>
            <a:r>
              <a:rPr lang="en-GB" sz="2200" dirty="0" smtClean="0"/>
              <a:t>Synchronic/diachronic</a:t>
            </a:r>
          </a:p>
          <a:p>
            <a:pPr marL="342900" indent="-342900">
              <a:buFontTx/>
              <a:buChar char="-"/>
            </a:pPr>
            <a:r>
              <a:rPr lang="en-GB" sz="2200" dirty="0" smtClean="0"/>
              <a:t>Rhetorical techniques</a:t>
            </a:r>
          </a:p>
        </p:txBody>
      </p:sp>
    </p:spTree>
    <p:extLst>
      <p:ext uri="{BB962C8B-B14F-4D97-AF65-F5344CB8AC3E}">
        <p14:creationId xmlns:p14="http://schemas.microsoft.com/office/powerpoint/2010/main" val="21984435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6</a:t>
            </a:r>
            <a:endParaRPr lang="en-GB" dirty="0"/>
          </a:p>
        </p:txBody>
      </p:sp>
      <p:sp>
        <p:nvSpPr>
          <p:cNvPr id="3" name="Content Placeholder 2"/>
          <p:cNvSpPr>
            <a:spLocks noGrp="1"/>
          </p:cNvSpPr>
          <p:nvPr>
            <p:ph idx="1"/>
          </p:nvPr>
        </p:nvSpPr>
        <p:spPr/>
        <p:txBody>
          <a:bodyPr>
            <a:normAutofit/>
          </a:bodyPr>
          <a:lstStyle/>
          <a:p>
            <a:r>
              <a:rPr lang="en-GB" dirty="0" smtClean="0"/>
              <a:t>Slides 42-44: Introduction, warning, guidance on analyses</a:t>
            </a:r>
          </a:p>
          <a:p>
            <a:r>
              <a:rPr lang="en-GB" dirty="0" smtClean="0"/>
              <a:t>Slides 45-46: How to tabulate/record analyses; start to annotate and tabulate (begin written analysis if additional time)Plan and begin analyses in class</a:t>
            </a:r>
          </a:p>
          <a:p>
            <a:r>
              <a:rPr lang="en-GB" dirty="0" smtClean="0"/>
              <a:t>Slide 47: Final task and H/W</a:t>
            </a:r>
            <a:endParaRPr lang="en-GB" dirty="0"/>
          </a:p>
        </p:txBody>
      </p:sp>
    </p:spTree>
    <p:extLst>
      <p:ext uri="{BB962C8B-B14F-4D97-AF65-F5344CB8AC3E}">
        <p14:creationId xmlns:p14="http://schemas.microsoft.com/office/powerpoint/2010/main" val="31656188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b="1" dirty="0" smtClean="0"/>
              <a:t>Preparing the analyses</a:t>
            </a:r>
            <a:endParaRPr lang="en-GB" b="1" dirty="0"/>
          </a:p>
        </p:txBody>
      </p:sp>
      <p:sp>
        <p:nvSpPr>
          <p:cNvPr id="3" name="Content Placeholder 2"/>
          <p:cNvSpPr>
            <a:spLocks noGrp="1"/>
          </p:cNvSpPr>
          <p:nvPr>
            <p:ph idx="1"/>
          </p:nvPr>
        </p:nvSpPr>
        <p:spPr/>
        <p:txBody>
          <a:bodyPr>
            <a:normAutofit fontScale="85000" lnSpcReduction="20000"/>
          </a:bodyPr>
          <a:lstStyle/>
          <a:p>
            <a:r>
              <a:rPr lang="en-GB" b="1" dirty="0" smtClean="0"/>
              <a:t>The analyses will form the biggest part of the investigation.</a:t>
            </a:r>
          </a:p>
          <a:p>
            <a:r>
              <a:rPr lang="en-GB" b="1" dirty="0" smtClean="0"/>
              <a:t>How will organize the analyses?</a:t>
            </a:r>
          </a:p>
          <a:p>
            <a:pPr lvl="1"/>
            <a:r>
              <a:rPr lang="en-GB" dirty="0" smtClean="0"/>
              <a:t>Text by text</a:t>
            </a:r>
          </a:p>
          <a:p>
            <a:pPr lvl="1"/>
            <a:r>
              <a:rPr lang="en-GB" dirty="0" smtClean="0"/>
              <a:t>According to techniques/feature/methods</a:t>
            </a:r>
          </a:p>
          <a:p>
            <a:pPr lvl="1"/>
            <a:r>
              <a:rPr lang="en-GB" dirty="0" smtClean="0"/>
              <a:t>According to prescriptivism/descriptivism, then methods/techniques</a:t>
            </a:r>
          </a:p>
          <a:p>
            <a:pPr lvl="1"/>
            <a:r>
              <a:rPr lang="en-GB" dirty="0" smtClean="0"/>
              <a:t>According to period, then pre-/de-</a:t>
            </a:r>
            <a:r>
              <a:rPr lang="en-GB" dirty="0" err="1" smtClean="0"/>
              <a:t>scriptivism</a:t>
            </a:r>
            <a:r>
              <a:rPr lang="en-GB" dirty="0" smtClean="0"/>
              <a:t> and/or methods/techniques?</a:t>
            </a:r>
          </a:p>
          <a:p>
            <a:r>
              <a:rPr lang="en-GB" b="1" dirty="0" smtClean="0"/>
              <a:t>Depending on how many texts you are </a:t>
            </a:r>
            <a:r>
              <a:rPr lang="en-GB" b="1" dirty="0" err="1" smtClean="0"/>
              <a:t>analyzing</a:t>
            </a:r>
            <a:r>
              <a:rPr lang="en-GB" b="1" dirty="0" smtClean="0"/>
              <a:t>, and how much you have to say, you will </a:t>
            </a:r>
            <a:r>
              <a:rPr lang="en-GB" b="1" dirty="0" err="1" smtClean="0"/>
              <a:t>analyze</a:t>
            </a:r>
            <a:r>
              <a:rPr lang="en-GB" b="1" dirty="0" smtClean="0"/>
              <a:t> approx. 2-4 features in detail.</a:t>
            </a:r>
            <a:endParaRPr lang="en-GB" b="1" dirty="0"/>
          </a:p>
        </p:txBody>
      </p:sp>
    </p:spTree>
    <p:extLst>
      <p:ext uri="{BB962C8B-B14F-4D97-AF65-F5344CB8AC3E}">
        <p14:creationId xmlns:p14="http://schemas.microsoft.com/office/powerpoint/2010/main" val="23887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en-GB" b="1" dirty="0" smtClean="0"/>
              <a:t>Warning:</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Text by text is probably the least effective; it will probably seem the least well conceptualized to the examiners.</a:t>
            </a:r>
          </a:p>
          <a:p>
            <a:r>
              <a:rPr lang="en-GB" dirty="0"/>
              <a:t>However, there are cases in </a:t>
            </a:r>
            <a:r>
              <a:rPr lang="en-GB" dirty="0" smtClean="0"/>
              <a:t>which text by text might work (e.g., an analysis of special interest magazines might be organized according to those interests).</a:t>
            </a:r>
          </a:p>
          <a:p>
            <a:r>
              <a:rPr lang="en-GB" b="1" i="1" dirty="0" smtClean="0"/>
              <a:t>Often </a:t>
            </a:r>
            <a:r>
              <a:rPr lang="en-GB" dirty="0" smtClean="0"/>
              <a:t>(but, again, not always), organizing analyses by method will suggest a broad understanding of the data as a whole.</a:t>
            </a:r>
            <a:endParaRPr lang="en-GB" b="1" i="1" dirty="0"/>
          </a:p>
        </p:txBody>
      </p:sp>
    </p:spTree>
    <p:extLst>
      <p:ext uri="{BB962C8B-B14F-4D97-AF65-F5344CB8AC3E}">
        <p14:creationId xmlns:p14="http://schemas.microsoft.com/office/powerpoint/2010/main" val="362044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GB" b="1" dirty="0" smtClean="0"/>
              <a:t>Research</a:t>
            </a:r>
            <a:endParaRPr lang="en-GB" b="1" dirty="0"/>
          </a:p>
        </p:txBody>
      </p:sp>
      <p:sp>
        <p:nvSpPr>
          <p:cNvPr id="3" name="Content Placeholder 2"/>
          <p:cNvSpPr>
            <a:spLocks noGrp="1"/>
          </p:cNvSpPr>
          <p:nvPr>
            <p:ph idx="1"/>
          </p:nvPr>
        </p:nvSpPr>
        <p:spPr/>
        <p:txBody>
          <a:bodyPr/>
          <a:lstStyle/>
          <a:p>
            <a:r>
              <a:rPr lang="en-GB" dirty="0" smtClean="0"/>
              <a:t>You will be expected to show evidence of further reading/research in your written analyses.</a:t>
            </a:r>
          </a:p>
          <a:p>
            <a:r>
              <a:rPr lang="en-GB" dirty="0" smtClean="0"/>
              <a:t>For example, a knowledge of </a:t>
            </a:r>
            <a:r>
              <a:rPr lang="en-GB" dirty="0" err="1" smtClean="0"/>
              <a:t>Aitchison’s</a:t>
            </a:r>
            <a:r>
              <a:rPr lang="en-GB" dirty="0" smtClean="0"/>
              <a:t> metaphors might be relevant to a study of the sort we’re doing. Theories/concepts of language and power might also be relevant.</a:t>
            </a:r>
            <a:endParaRPr lang="en-GB" dirty="0"/>
          </a:p>
        </p:txBody>
      </p:sp>
    </p:spTree>
    <p:extLst>
      <p:ext uri="{BB962C8B-B14F-4D97-AF65-F5344CB8AC3E}">
        <p14:creationId xmlns:p14="http://schemas.microsoft.com/office/powerpoint/2010/main" val="185793431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en-GB" sz="3200" b="1" dirty="0" smtClean="0"/>
              <a:t>Recording, Arranging, &amp; Presenting Data</a:t>
            </a:r>
            <a:endParaRPr lang="en-GB" sz="3200" b="1" dirty="0"/>
          </a:p>
        </p:txBody>
      </p:sp>
      <p:sp>
        <p:nvSpPr>
          <p:cNvPr id="3" name="Content Placeholder 2"/>
          <p:cNvSpPr>
            <a:spLocks noGrp="1"/>
          </p:cNvSpPr>
          <p:nvPr>
            <p:ph idx="1"/>
          </p:nvPr>
        </p:nvSpPr>
        <p:spPr/>
        <p:txBody>
          <a:bodyPr>
            <a:normAutofit fontScale="92500"/>
          </a:bodyPr>
          <a:lstStyle/>
          <a:p>
            <a:r>
              <a:rPr lang="en-GB" dirty="0" smtClean="0"/>
              <a:t>Before you can begin to “write up” your analyses, you will need to record and arrange your data.</a:t>
            </a:r>
          </a:p>
          <a:p>
            <a:r>
              <a:rPr lang="en-GB" dirty="0" smtClean="0"/>
              <a:t>You will need to decide which methods/features/techniques you will consider in your analyses.</a:t>
            </a:r>
          </a:p>
          <a:p>
            <a:r>
              <a:rPr lang="en-GB" dirty="0" smtClean="0"/>
              <a:t>To do this, all texts need to be annotated in detail; consider how techniques/features/methods help the writers achieve their purpose.</a:t>
            </a:r>
          </a:p>
          <a:p>
            <a:pPr marL="0" indent="0">
              <a:buNone/>
            </a:pPr>
            <a:endParaRPr lang="en-GB" dirty="0"/>
          </a:p>
        </p:txBody>
      </p:sp>
    </p:spTree>
    <p:extLst>
      <p:ext uri="{BB962C8B-B14F-4D97-AF65-F5344CB8AC3E}">
        <p14:creationId xmlns:p14="http://schemas.microsoft.com/office/powerpoint/2010/main" val="684132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a:solidFill>
            <a:srgbClr val="92D050"/>
          </a:solidFill>
        </p:spPr>
        <p:txBody>
          <a:bodyPr>
            <a:normAutofit/>
          </a:bodyPr>
          <a:lstStyle/>
          <a:p>
            <a:r>
              <a:rPr lang="en-GB" sz="3200" b="1" dirty="0" smtClean="0"/>
              <a:t>Recording, Arranging, &amp; Presenting Data</a:t>
            </a:r>
            <a:endParaRPr lang="en-GB" sz="3200" b="1" dirty="0"/>
          </a:p>
        </p:txBody>
      </p:sp>
      <p:sp>
        <p:nvSpPr>
          <p:cNvPr id="3" name="Content Placeholder 2"/>
          <p:cNvSpPr>
            <a:spLocks noGrp="1"/>
          </p:cNvSpPr>
          <p:nvPr>
            <p:ph idx="1"/>
          </p:nvPr>
        </p:nvSpPr>
        <p:spPr>
          <a:xfrm>
            <a:off x="107504" y="1600200"/>
            <a:ext cx="3816424" cy="4421088"/>
          </a:xfrm>
          <a:ln>
            <a:solidFill>
              <a:schemeClr val="accent1"/>
            </a:solidFill>
          </a:ln>
        </p:spPr>
        <p:txBody>
          <a:bodyPr>
            <a:normAutofit fontScale="62500" lnSpcReduction="20000"/>
          </a:bodyPr>
          <a:lstStyle/>
          <a:p>
            <a:r>
              <a:rPr lang="en-GB" b="1" dirty="0" smtClean="0"/>
              <a:t>Look for patterns in the data.</a:t>
            </a:r>
          </a:p>
          <a:p>
            <a:r>
              <a:rPr lang="en-GB" b="1" dirty="0" smtClean="0"/>
              <a:t>For example:</a:t>
            </a:r>
          </a:p>
          <a:p>
            <a:pPr lvl="1"/>
            <a:r>
              <a:rPr lang="en-GB" sz="3000" dirty="0" smtClean="0"/>
              <a:t>is a certain method technique </a:t>
            </a:r>
            <a:r>
              <a:rPr lang="en-GB" sz="3000" b="1" dirty="0" smtClean="0"/>
              <a:t>only</a:t>
            </a:r>
            <a:r>
              <a:rPr lang="en-GB" sz="3000" dirty="0" smtClean="0"/>
              <a:t> used in C18; </a:t>
            </a:r>
          </a:p>
          <a:p>
            <a:pPr lvl="1"/>
            <a:r>
              <a:rPr lang="en-GB" sz="3000" dirty="0" smtClean="0"/>
              <a:t>or, are certain techniques only used by pre-/de-</a:t>
            </a:r>
            <a:r>
              <a:rPr lang="en-GB" sz="3000" dirty="0" err="1" smtClean="0"/>
              <a:t>scriptivists</a:t>
            </a:r>
            <a:r>
              <a:rPr lang="en-GB" sz="3000" dirty="0" smtClean="0"/>
              <a:t>;</a:t>
            </a:r>
          </a:p>
          <a:p>
            <a:pPr lvl="1"/>
            <a:r>
              <a:rPr lang="en-GB" sz="3000" dirty="0" smtClean="0"/>
              <a:t>or, does the frequency of a particular feature vary over time?</a:t>
            </a:r>
          </a:p>
          <a:p>
            <a:pPr lvl="1"/>
            <a:r>
              <a:rPr lang="en-GB" sz="3000" dirty="0" smtClean="0"/>
              <a:t>Think about how you will decide which features to comment on – e.g., will you comment on semantic fields only if a) they feature figuratively; b) 3 or more instances occur?</a:t>
            </a:r>
            <a:endParaRPr lang="en-GB" sz="3000" dirty="0"/>
          </a:p>
        </p:txBody>
      </p:sp>
      <p:graphicFrame>
        <p:nvGraphicFramePr>
          <p:cNvPr id="4" name="Table 3"/>
          <p:cNvGraphicFramePr>
            <a:graphicFrameLocks noGrp="1"/>
          </p:cNvGraphicFramePr>
          <p:nvPr>
            <p:extLst>
              <p:ext uri="{D42A27DB-BD31-4B8C-83A1-F6EECF244321}">
                <p14:modId xmlns:p14="http://schemas.microsoft.com/office/powerpoint/2010/main" val="1443688352"/>
              </p:ext>
            </p:extLst>
          </p:nvPr>
        </p:nvGraphicFramePr>
        <p:xfrm>
          <a:off x="3995936" y="1268760"/>
          <a:ext cx="4968550" cy="2316480"/>
        </p:xfrm>
        <a:graphic>
          <a:graphicData uri="http://schemas.openxmlformats.org/drawingml/2006/table">
            <a:tbl>
              <a:tblPr firstRow="1" bandRow="1">
                <a:tableStyleId>{5C22544A-7EE6-4342-B048-85BDC9FD1C3A}</a:tableStyleId>
              </a:tblPr>
              <a:tblGrid>
                <a:gridCol w="993710"/>
                <a:gridCol w="993710"/>
                <a:gridCol w="993710"/>
                <a:gridCol w="979310"/>
                <a:gridCol w="1008110"/>
              </a:tblGrid>
              <a:tr h="370840">
                <a:tc>
                  <a:txBody>
                    <a:bodyPr/>
                    <a:lstStyle/>
                    <a:p>
                      <a:r>
                        <a:rPr lang="en-GB" sz="1400" dirty="0" smtClean="0"/>
                        <a:t>Text</a:t>
                      </a:r>
                      <a:endParaRPr lang="en-GB" sz="1400" dirty="0"/>
                    </a:p>
                  </a:txBody>
                  <a:tcPr/>
                </a:tc>
                <a:tc>
                  <a:txBody>
                    <a:bodyPr/>
                    <a:lstStyle/>
                    <a:p>
                      <a:r>
                        <a:rPr lang="en-GB" sz="1400" dirty="0" err="1" smtClean="0"/>
                        <a:t>Prescriptivist</a:t>
                      </a:r>
                      <a:r>
                        <a:rPr lang="en-GB" sz="1400" dirty="0" smtClean="0"/>
                        <a:t> (P)/Descriptivist (D)</a:t>
                      </a:r>
                      <a:endParaRPr lang="en-GB" sz="1400" dirty="0"/>
                    </a:p>
                  </a:txBody>
                  <a:tcPr/>
                </a:tc>
                <a:tc>
                  <a:txBody>
                    <a:bodyPr/>
                    <a:lstStyle/>
                    <a:p>
                      <a:r>
                        <a:rPr lang="en-GB" sz="1400" dirty="0" smtClean="0"/>
                        <a:t>Figurative language (semantic field)</a:t>
                      </a:r>
                      <a:endParaRPr lang="en-GB" sz="1400" dirty="0"/>
                    </a:p>
                  </a:txBody>
                  <a:tcPr/>
                </a:tc>
                <a:tc>
                  <a:txBody>
                    <a:bodyPr/>
                    <a:lstStyle/>
                    <a:p>
                      <a:r>
                        <a:rPr lang="en-GB" sz="1400" dirty="0" smtClean="0"/>
                        <a:t>Frequency</a:t>
                      </a:r>
                      <a:endParaRPr lang="en-GB" sz="1400" dirty="0"/>
                    </a:p>
                  </a:txBody>
                  <a:tcPr/>
                </a:tc>
                <a:tc>
                  <a:txBody>
                    <a:bodyPr/>
                    <a:lstStyle/>
                    <a:p>
                      <a:r>
                        <a:rPr lang="en-GB" sz="1400" dirty="0" smtClean="0"/>
                        <a:t>Examples</a:t>
                      </a:r>
                      <a:endParaRPr lang="en-GB" sz="1400" dirty="0"/>
                    </a:p>
                  </a:txBody>
                  <a:tcPr/>
                </a:tc>
              </a:tr>
              <a:tr h="370840">
                <a:tc>
                  <a:txBody>
                    <a:bodyPr/>
                    <a:lstStyle/>
                    <a:p>
                      <a:r>
                        <a:rPr lang="en-GB" sz="1300" dirty="0" smtClean="0"/>
                        <a:t>A</a:t>
                      </a:r>
                      <a:endParaRPr lang="en-GB" sz="1300" dirty="0"/>
                    </a:p>
                  </a:txBody>
                  <a:tcPr/>
                </a:tc>
                <a:tc>
                  <a:txBody>
                    <a:bodyPr/>
                    <a:lstStyle/>
                    <a:p>
                      <a:pPr algn="ctr"/>
                      <a:r>
                        <a:rPr lang="en-GB" sz="1300" dirty="0" smtClean="0"/>
                        <a:t>P</a:t>
                      </a:r>
                      <a:endParaRPr lang="en-GB" sz="1300" dirty="0"/>
                    </a:p>
                  </a:txBody>
                  <a:tcPr/>
                </a:tc>
                <a:tc>
                  <a:txBody>
                    <a:bodyPr/>
                    <a:lstStyle/>
                    <a:p>
                      <a:r>
                        <a:rPr lang="en-GB" sz="1300" dirty="0" smtClean="0"/>
                        <a:t>Colour</a:t>
                      </a:r>
                    </a:p>
                    <a:p>
                      <a:r>
                        <a:rPr lang="en-GB" sz="1300" dirty="0" smtClean="0"/>
                        <a:t>Nature</a:t>
                      </a:r>
                    </a:p>
                    <a:p>
                      <a:r>
                        <a:rPr lang="en-GB" sz="1300" dirty="0" smtClean="0"/>
                        <a:t>Music</a:t>
                      </a:r>
                      <a:endParaRPr lang="en-GB" sz="1300" dirty="0"/>
                    </a:p>
                  </a:txBody>
                  <a:tcPr/>
                </a:tc>
                <a:tc>
                  <a:txBody>
                    <a:bodyPr/>
                    <a:lstStyle/>
                    <a:p>
                      <a:r>
                        <a:rPr lang="en-GB" sz="1300" dirty="0" smtClean="0"/>
                        <a:t>6</a:t>
                      </a:r>
                    </a:p>
                    <a:p>
                      <a:r>
                        <a:rPr lang="en-GB" sz="1300" dirty="0" smtClean="0"/>
                        <a:t>3</a:t>
                      </a:r>
                    </a:p>
                    <a:p>
                      <a:r>
                        <a:rPr lang="en-GB" sz="1300" dirty="0" smtClean="0"/>
                        <a:t>8</a:t>
                      </a:r>
                      <a:endParaRPr lang="en-GB" sz="1300" dirty="0"/>
                    </a:p>
                  </a:txBody>
                  <a:tcPr/>
                </a:tc>
                <a:tc>
                  <a:txBody>
                    <a:bodyPr/>
                    <a:lstStyle/>
                    <a:p>
                      <a:r>
                        <a:rPr lang="en-GB" sz="1300" b="1" dirty="0" smtClean="0"/>
                        <a:t>[Short quotations from text]</a:t>
                      </a:r>
                      <a:endParaRPr lang="en-GB" sz="1300" b="1" dirty="0"/>
                    </a:p>
                  </a:txBody>
                  <a:tcPr/>
                </a:tc>
              </a:tr>
              <a:tr h="370840">
                <a:tc>
                  <a:txBody>
                    <a:bodyPr/>
                    <a:lstStyle/>
                    <a:p>
                      <a:r>
                        <a:rPr lang="en-GB" sz="1300" dirty="0" smtClean="0"/>
                        <a:t>B</a:t>
                      </a:r>
                      <a:endParaRPr lang="en-GB" sz="1300" dirty="0"/>
                    </a:p>
                  </a:txBody>
                  <a:tcPr/>
                </a:tc>
                <a:tc>
                  <a:txBody>
                    <a:bodyPr/>
                    <a:lstStyle/>
                    <a:p>
                      <a:pPr algn="ctr"/>
                      <a:r>
                        <a:rPr lang="en-GB" sz="1300" dirty="0" smtClean="0"/>
                        <a:t>D</a:t>
                      </a:r>
                      <a:endParaRPr lang="en-GB" sz="1300" dirty="0"/>
                    </a:p>
                  </a:txBody>
                  <a:tcPr/>
                </a:tc>
                <a:tc>
                  <a:txBody>
                    <a:bodyPr/>
                    <a:lstStyle/>
                    <a:p>
                      <a:r>
                        <a:rPr lang="en-GB" sz="1300" dirty="0" smtClean="0"/>
                        <a:t>War</a:t>
                      </a:r>
                      <a:endParaRPr lang="en-GB" sz="1300" dirty="0"/>
                    </a:p>
                  </a:txBody>
                  <a:tcPr/>
                </a:tc>
                <a:tc>
                  <a:txBody>
                    <a:bodyPr/>
                    <a:lstStyle/>
                    <a:p>
                      <a:r>
                        <a:rPr lang="en-GB" sz="1300" dirty="0" smtClean="0"/>
                        <a:t>3</a:t>
                      </a:r>
                      <a:endParaRPr lang="en-GB"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t>[Short quotations from text]</a:t>
                      </a:r>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998779050"/>
              </p:ext>
            </p:extLst>
          </p:nvPr>
        </p:nvGraphicFramePr>
        <p:xfrm>
          <a:off x="3995936" y="3717032"/>
          <a:ext cx="3989240" cy="1803400"/>
        </p:xfrm>
        <a:graphic>
          <a:graphicData uri="http://schemas.openxmlformats.org/drawingml/2006/table">
            <a:tbl>
              <a:tblPr firstRow="1" bandRow="1">
                <a:tableStyleId>{5C22544A-7EE6-4342-B048-85BDC9FD1C3A}</a:tableStyleId>
              </a:tblPr>
              <a:tblGrid>
                <a:gridCol w="993710"/>
                <a:gridCol w="993710"/>
                <a:gridCol w="993710"/>
                <a:gridCol w="1008110"/>
              </a:tblGrid>
              <a:tr h="370840">
                <a:tc>
                  <a:txBody>
                    <a:bodyPr/>
                    <a:lstStyle/>
                    <a:p>
                      <a:r>
                        <a:rPr lang="en-GB" sz="1400" dirty="0" smtClean="0"/>
                        <a:t>Text</a:t>
                      </a:r>
                      <a:endParaRPr lang="en-GB" sz="1400" dirty="0"/>
                    </a:p>
                  </a:txBody>
                  <a:tcPr/>
                </a:tc>
                <a:tc>
                  <a:txBody>
                    <a:bodyPr/>
                    <a:lstStyle/>
                    <a:p>
                      <a:r>
                        <a:rPr lang="en-GB" sz="1400" dirty="0" err="1" smtClean="0"/>
                        <a:t>Prescriptivist</a:t>
                      </a:r>
                      <a:r>
                        <a:rPr lang="en-GB" sz="1400" dirty="0" smtClean="0"/>
                        <a:t> (P)/Descriptivist (D)</a:t>
                      </a:r>
                      <a:endParaRPr lang="en-GB" sz="1400" dirty="0"/>
                    </a:p>
                  </a:txBody>
                  <a:tcPr/>
                </a:tc>
                <a:tc>
                  <a:txBody>
                    <a:bodyPr/>
                    <a:lstStyle/>
                    <a:p>
                      <a:r>
                        <a:rPr lang="en-GB" sz="1400" dirty="0" smtClean="0"/>
                        <a:t>Use of statistical information</a:t>
                      </a:r>
                      <a:endParaRPr lang="en-GB" sz="1400" dirty="0"/>
                    </a:p>
                  </a:txBody>
                  <a:tcPr/>
                </a:tc>
                <a:tc>
                  <a:txBody>
                    <a:bodyPr/>
                    <a:lstStyle/>
                    <a:p>
                      <a:r>
                        <a:rPr lang="en-GB" sz="1400" dirty="0" smtClean="0"/>
                        <a:t>Examples</a:t>
                      </a:r>
                      <a:endParaRPr lang="en-GB" sz="1400" dirty="0"/>
                    </a:p>
                  </a:txBody>
                  <a:tcPr/>
                </a:tc>
              </a:tr>
              <a:tr h="370840">
                <a:tc>
                  <a:txBody>
                    <a:bodyPr/>
                    <a:lstStyle/>
                    <a:p>
                      <a:r>
                        <a:rPr lang="en-GB" sz="1300" dirty="0" smtClean="0"/>
                        <a:t>A</a:t>
                      </a:r>
                      <a:endParaRPr lang="en-GB" sz="1300" dirty="0"/>
                    </a:p>
                  </a:txBody>
                  <a:tcPr/>
                </a:tc>
                <a:tc>
                  <a:txBody>
                    <a:bodyPr/>
                    <a:lstStyle/>
                    <a:p>
                      <a:pPr algn="ctr"/>
                      <a:r>
                        <a:rPr lang="en-GB" sz="1300" dirty="0" smtClean="0"/>
                        <a:t>P</a:t>
                      </a:r>
                      <a:endParaRPr lang="en-GB" sz="1300" dirty="0"/>
                    </a:p>
                  </a:txBody>
                  <a:tcPr/>
                </a:tc>
                <a:tc>
                  <a:txBody>
                    <a:bodyPr/>
                    <a:lstStyle/>
                    <a:p>
                      <a:r>
                        <a:rPr lang="en-GB" sz="1300" dirty="0" smtClean="0"/>
                        <a:t>No</a:t>
                      </a:r>
                      <a:endParaRPr lang="en-GB" sz="1300" dirty="0"/>
                    </a:p>
                  </a:txBody>
                  <a:tcPr/>
                </a:tc>
                <a:tc>
                  <a:txBody>
                    <a:bodyPr/>
                    <a:lstStyle/>
                    <a:p>
                      <a:endParaRPr lang="en-GB" sz="1300" b="1" dirty="0"/>
                    </a:p>
                  </a:txBody>
                  <a:tcPr/>
                </a:tc>
              </a:tr>
              <a:tr h="370840">
                <a:tc>
                  <a:txBody>
                    <a:bodyPr/>
                    <a:lstStyle/>
                    <a:p>
                      <a:r>
                        <a:rPr lang="en-GB" sz="1300" dirty="0" smtClean="0"/>
                        <a:t>B</a:t>
                      </a:r>
                      <a:endParaRPr lang="en-GB" sz="1300" dirty="0"/>
                    </a:p>
                  </a:txBody>
                  <a:tcPr/>
                </a:tc>
                <a:tc>
                  <a:txBody>
                    <a:bodyPr/>
                    <a:lstStyle/>
                    <a:p>
                      <a:pPr algn="ctr"/>
                      <a:r>
                        <a:rPr lang="en-GB" sz="1300" dirty="0" smtClean="0"/>
                        <a:t>D</a:t>
                      </a:r>
                      <a:endParaRPr lang="en-GB" sz="1300" dirty="0"/>
                    </a:p>
                  </a:txBody>
                  <a:tcPr/>
                </a:tc>
                <a:tc>
                  <a:txBody>
                    <a:bodyPr/>
                    <a:lstStyle/>
                    <a:p>
                      <a:r>
                        <a:rPr lang="en-GB" sz="1300" dirty="0" smtClean="0"/>
                        <a:t>Yes</a:t>
                      </a:r>
                      <a:endParaRPr lang="en-GB" sz="13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300" b="1" dirty="0" smtClean="0"/>
                        <a:t>[Examples from text]</a:t>
                      </a:r>
                    </a:p>
                  </a:txBody>
                  <a:tcPr/>
                </a:tc>
              </a:tr>
            </a:tbl>
          </a:graphicData>
        </a:graphic>
      </p:graphicFrame>
    </p:spTree>
    <p:extLst>
      <p:ext uri="{BB962C8B-B14F-4D97-AF65-F5344CB8AC3E}">
        <p14:creationId xmlns:p14="http://schemas.microsoft.com/office/powerpoint/2010/main" val="21234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500"/>
                                        <p:tgtEl>
                                          <p:spTgt spid="3">
                                            <p:txEl>
                                              <p:pRg st="3" end="3"/>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500"/>
                                        <p:tgtEl>
                                          <p:spTgt spid="3">
                                            <p:txEl>
                                              <p:pRg st="4" end="4"/>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92D050"/>
          </a:solidFill>
        </p:spPr>
        <p:txBody>
          <a:bodyPr/>
          <a:lstStyle/>
          <a:p>
            <a:pPr marL="514350" indent="-514350">
              <a:buFont typeface="+mj-lt"/>
              <a:buAutoNum type="arabicPeriod"/>
            </a:pPr>
            <a:r>
              <a:rPr lang="en-GB" dirty="0" smtClean="0"/>
              <a:t>Annotate all texts</a:t>
            </a:r>
          </a:p>
          <a:p>
            <a:pPr marL="514350" indent="-514350">
              <a:buFont typeface="+mj-lt"/>
              <a:buAutoNum type="arabicPeriod"/>
            </a:pPr>
            <a:r>
              <a:rPr lang="en-GB" dirty="0" smtClean="0"/>
              <a:t>Select techniques/feature/frameworks for analyses</a:t>
            </a:r>
          </a:p>
          <a:p>
            <a:pPr marL="514350" indent="-514350">
              <a:buFont typeface="+mj-lt"/>
              <a:buAutoNum type="arabicPeriod"/>
            </a:pPr>
            <a:r>
              <a:rPr lang="en-GB" dirty="0" smtClean="0"/>
              <a:t>Start to tabulate</a:t>
            </a:r>
          </a:p>
          <a:p>
            <a:pPr marL="514350" indent="-514350">
              <a:buFont typeface="+mj-lt"/>
              <a:buAutoNum type="arabicPeriod"/>
            </a:pPr>
            <a:endParaRPr lang="en-GB" dirty="0"/>
          </a:p>
          <a:p>
            <a:pPr marL="0" indent="0" algn="ctr">
              <a:buNone/>
            </a:pPr>
            <a:r>
              <a:rPr lang="en-GB" b="1" dirty="0" smtClean="0"/>
              <a:t>Finish 1 &amp; 2 for H/W</a:t>
            </a:r>
            <a:endParaRPr lang="en-GB" b="1" dirty="0"/>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381877400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7</a:t>
            </a:r>
            <a:endParaRPr lang="en-GB" dirty="0"/>
          </a:p>
        </p:txBody>
      </p:sp>
      <p:sp>
        <p:nvSpPr>
          <p:cNvPr id="3" name="Content Placeholder 2"/>
          <p:cNvSpPr>
            <a:spLocks noGrp="1"/>
          </p:cNvSpPr>
          <p:nvPr>
            <p:ph idx="1"/>
          </p:nvPr>
        </p:nvSpPr>
        <p:spPr/>
        <p:txBody>
          <a:bodyPr/>
          <a:lstStyle/>
          <a:p>
            <a:r>
              <a:rPr lang="en-GB" dirty="0" smtClean="0"/>
              <a:t>Tabulate data – use slide 46 as model; further examples on board; use exemplar work.</a:t>
            </a:r>
            <a:endParaRPr lang="en-GB" dirty="0"/>
          </a:p>
        </p:txBody>
      </p:sp>
    </p:spTree>
    <p:extLst>
      <p:ext uri="{BB962C8B-B14F-4D97-AF65-F5344CB8AC3E}">
        <p14:creationId xmlns:p14="http://schemas.microsoft.com/office/powerpoint/2010/main" val="695084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Language Change</a:t>
            </a:r>
            <a:endParaRPr lang="en-GB" b="1" dirty="0"/>
          </a:p>
        </p:txBody>
      </p:sp>
      <p:sp>
        <p:nvSpPr>
          <p:cNvPr id="5" name="Content Placeholder 4"/>
          <p:cNvSpPr>
            <a:spLocks noGrp="1"/>
          </p:cNvSpPr>
          <p:nvPr>
            <p:ph idx="1"/>
          </p:nvPr>
        </p:nvSpPr>
        <p:spPr>
          <a:solidFill>
            <a:srgbClr val="92D050"/>
          </a:solidFill>
        </p:spPr>
        <p:txBody>
          <a:bodyPr/>
          <a:lstStyle/>
          <a:p>
            <a:r>
              <a:rPr lang="en-GB" dirty="0"/>
              <a:t>Studies language change from 1700 (eighteenth century) to </a:t>
            </a:r>
            <a:r>
              <a:rPr lang="en-GB" dirty="0" smtClean="0"/>
              <a:t>present... </a:t>
            </a:r>
          </a:p>
          <a:p>
            <a:r>
              <a:rPr lang="en-GB" dirty="0" smtClean="0"/>
              <a:t>The </a:t>
            </a:r>
            <a:r>
              <a:rPr lang="en-GB" dirty="0"/>
              <a:t>“Late Modern” period, when there is a concerted effort at </a:t>
            </a:r>
            <a:r>
              <a:rPr lang="en-GB" b="1" dirty="0" smtClean="0"/>
              <a:t>standardization </a:t>
            </a:r>
            <a:r>
              <a:rPr lang="en-GB" dirty="0" smtClean="0"/>
              <a:t>(e.g., proliferation of dictionaries</a:t>
            </a:r>
            <a:r>
              <a:rPr lang="en-GB" dirty="0"/>
              <a:t> </a:t>
            </a:r>
            <a:r>
              <a:rPr lang="en-GB" dirty="0" smtClean="0"/>
              <a:t>&amp; grammars, helped by emergence of printing presses)</a:t>
            </a:r>
          </a:p>
          <a:p>
            <a:r>
              <a:rPr lang="en-GB" b="1" dirty="0" smtClean="0"/>
              <a:t>However, </a:t>
            </a:r>
            <a:r>
              <a:rPr lang="en-GB" dirty="0" smtClean="0"/>
              <a:t>this is the not the first/last attempt to stabilize/set norms of the English language</a:t>
            </a:r>
            <a:endParaRPr lang="en-GB" b="1" dirty="0"/>
          </a:p>
          <a:p>
            <a:pPr>
              <a:buNone/>
            </a:pPr>
            <a:endParaRPr lang="en-GB" dirty="0"/>
          </a:p>
        </p:txBody>
      </p:sp>
    </p:spTree>
    <p:extLst>
      <p:ext uri="{BB962C8B-B14F-4D97-AF65-F5344CB8AC3E}">
        <p14:creationId xmlns:p14="http://schemas.microsoft.com/office/powerpoint/2010/main" val="764464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8</a:t>
            </a:r>
            <a:endParaRPr lang="en-GB" dirty="0"/>
          </a:p>
        </p:txBody>
      </p:sp>
      <p:sp>
        <p:nvSpPr>
          <p:cNvPr id="3" name="Content Placeholder 2"/>
          <p:cNvSpPr>
            <a:spLocks noGrp="1"/>
          </p:cNvSpPr>
          <p:nvPr>
            <p:ph idx="1"/>
          </p:nvPr>
        </p:nvSpPr>
        <p:spPr/>
        <p:txBody>
          <a:bodyPr/>
          <a:lstStyle/>
          <a:p>
            <a:r>
              <a:rPr lang="en-GB" dirty="0" smtClean="0"/>
              <a:t>Show examples of analyses in exemplar work again</a:t>
            </a:r>
          </a:p>
          <a:p>
            <a:r>
              <a:rPr lang="en-GB" dirty="0" smtClean="0"/>
              <a:t>Show examples of conclusions</a:t>
            </a:r>
          </a:p>
          <a:p>
            <a:r>
              <a:rPr lang="en-GB" dirty="0" smtClean="0"/>
              <a:t>Time to draft analyses in class?</a:t>
            </a:r>
          </a:p>
          <a:p>
            <a:r>
              <a:rPr lang="en-GB" dirty="0" smtClean="0"/>
              <a:t>Set write up as summer task – to be handed in end </a:t>
            </a:r>
            <a:r>
              <a:rPr lang="en-GB" dirty="0" err="1" smtClean="0"/>
              <a:t>wk</a:t>
            </a:r>
            <a:r>
              <a:rPr lang="en-GB" dirty="0" smtClean="0"/>
              <a:t> 2/beginning </a:t>
            </a:r>
            <a:r>
              <a:rPr lang="en-GB" dirty="0" err="1" smtClean="0"/>
              <a:t>wk</a:t>
            </a:r>
            <a:r>
              <a:rPr lang="en-GB" dirty="0" smtClean="0"/>
              <a:t> 3 of autumn 2013 term.</a:t>
            </a:r>
            <a:endParaRPr lang="en-GB" dirty="0"/>
          </a:p>
        </p:txBody>
      </p:sp>
    </p:spTree>
    <p:extLst>
      <p:ext uri="{BB962C8B-B14F-4D97-AF65-F5344CB8AC3E}">
        <p14:creationId xmlns:p14="http://schemas.microsoft.com/office/powerpoint/2010/main" val="24754647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315416"/>
            <a:ext cx="8229600" cy="1143000"/>
          </a:xfrm>
        </p:spPr>
        <p:txBody>
          <a:bodyPr/>
          <a:lstStyle/>
          <a:p>
            <a:r>
              <a:rPr lang="en-GB" dirty="0" smtClean="0"/>
              <a:t>Exemplar pieces:</a:t>
            </a:r>
            <a:endParaRPr lang="en-GB" dirty="0"/>
          </a:p>
        </p:txBody>
      </p:sp>
      <p:sp>
        <p:nvSpPr>
          <p:cNvPr id="8" name="Text Placeholder 7"/>
          <p:cNvSpPr>
            <a:spLocks noGrp="1"/>
          </p:cNvSpPr>
          <p:nvPr>
            <p:ph type="body" idx="1"/>
          </p:nvPr>
        </p:nvSpPr>
        <p:spPr/>
        <p:txBody>
          <a:bodyPr/>
          <a:lstStyle/>
          <a:p>
            <a:r>
              <a:rPr lang="en-GB" dirty="0" smtClean="0"/>
              <a:t>Introduction</a:t>
            </a:r>
            <a:endParaRPr lang="en-GB" dirty="0"/>
          </a:p>
        </p:txBody>
      </p:sp>
      <p:sp>
        <p:nvSpPr>
          <p:cNvPr id="9" name="Content Placeholder 8"/>
          <p:cNvSpPr>
            <a:spLocks noGrp="1"/>
          </p:cNvSpPr>
          <p:nvPr>
            <p:ph sz="half" idx="2"/>
          </p:nvPr>
        </p:nvSpPr>
        <p:spPr>
          <a:xfrm>
            <a:off x="179512" y="2174874"/>
            <a:ext cx="4317876" cy="4278461"/>
          </a:xfrm>
        </p:spPr>
        <p:txBody>
          <a:bodyPr>
            <a:normAutofit fontScale="55000" lnSpcReduction="20000"/>
          </a:bodyPr>
          <a:lstStyle/>
          <a:p>
            <a:pPr marL="0" indent="0">
              <a:buNone/>
            </a:pPr>
            <a:r>
              <a:rPr lang="en-US" dirty="0" smtClean="0"/>
              <a:t>In </a:t>
            </a:r>
            <a:r>
              <a:rPr lang="en-US" dirty="0"/>
              <a:t>my investigation I will be </a:t>
            </a:r>
            <a:r>
              <a:rPr lang="en-US" dirty="0" err="1"/>
              <a:t>analysing</a:t>
            </a:r>
            <a:r>
              <a:rPr lang="en-US" dirty="0"/>
              <a:t> the language used in advertising of hair products. This investigation will allow me to discover how advertisements speak to their specific audiences. I have chosen to investigate the language and gender conventions within the beauty industry as these industries have a significant impact on the people around my age. It will be interesting to discover how, and more importantly, why this industry is continually booming. Perhaps we need all these products? Or maybe it’s the language used in the adverts that makes us believe we need them</a:t>
            </a:r>
            <a:r>
              <a:rPr lang="en-US" dirty="0" smtClean="0"/>
              <a:t>.</a:t>
            </a:r>
            <a:r>
              <a:rPr lang="en-US" dirty="0"/>
              <a:t> </a:t>
            </a:r>
            <a:endParaRPr lang="en-GB" dirty="0"/>
          </a:p>
          <a:p>
            <a:pPr marL="0" indent="0">
              <a:buNone/>
            </a:pPr>
            <a:endParaRPr lang="en-US" dirty="0" smtClean="0"/>
          </a:p>
          <a:p>
            <a:pPr marL="0" indent="0">
              <a:buNone/>
            </a:pPr>
            <a:r>
              <a:rPr lang="en-US" dirty="0" smtClean="0"/>
              <a:t>I </a:t>
            </a:r>
            <a:r>
              <a:rPr lang="en-US" dirty="0"/>
              <a:t>hope to find a definite system whereby industries target either men, or women in advertising. I believe certain attributes are used to focus on men, for example, the idea of “value” yet “difference making” and “obvious results” is a factor that attracts men; they like to be financially cautious but still look good in the process. Alternatively, women are attracted by specialist terminology that sounds scientific. This is due to women believing in scientific language, chemicals and how it will drastically cure their supposed ‘imperfections’. This indicates to me that men and women are still, very much affected by the media’s representation of the “perfect” man or woman.</a:t>
            </a:r>
            <a:endParaRPr lang="en-GB" dirty="0"/>
          </a:p>
          <a:p>
            <a:pPr marL="0" indent="0">
              <a:buNone/>
            </a:pPr>
            <a:endParaRPr lang="en-GB" dirty="0"/>
          </a:p>
        </p:txBody>
      </p:sp>
      <p:sp>
        <p:nvSpPr>
          <p:cNvPr id="10" name="Text Placeholder 9"/>
          <p:cNvSpPr>
            <a:spLocks noGrp="1"/>
          </p:cNvSpPr>
          <p:nvPr>
            <p:ph type="body" sz="quarter" idx="3"/>
          </p:nvPr>
        </p:nvSpPr>
        <p:spPr>
          <a:xfrm>
            <a:off x="4645025" y="476672"/>
            <a:ext cx="4041775" cy="639762"/>
          </a:xfrm>
        </p:spPr>
        <p:txBody>
          <a:bodyPr/>
          <a:lstStyle/>
          <a:p>
            <a:r>
              <a:rPr lang="en-GB" dirty="0" smtClean="0"/>
              <a:t>Methodology</a:t>
            </a:r>
            <a:endParaRPr lang="en-GB" dirty="0"/>
          </a:p>
        </p:txBody>
      </p:sp>
      <p:sp>
        <p:nvSpPr>
          <p:cNvPr id="11" name="Content Placeholder 10"/>
          <p:cNvSpPr>
            <a:spLocks noGrp="1"/>
          </p:cNvSpPr>
          <p:nvPr>
            <p:ph sz="quarter" idx="4"/>
          </p:nvPr>
        </p:nvSpPr>
        <p:spPr>
          <a:xfrm>
            <a:off x="4645025" y="950739"/>
            <a:ext cx="4319463" cy="4422477"/>
          </a:xfrm>
        </p:spPr>
        <p:txBody>
          <a:bodyPr>
            <a:noAutofit/>
          </a:bodyPr>
          <a:lstStyle/>
          <a:p>
            <a:pPr marL="0" indent="0">
              <a:buNone/>
            </a:pPr>
            <a:r>
              <a:rPr lang="en-US" sz="1100" dirty="0"/>
              <a:t>My data consisted of five pages of written up hair product advertisements. Whilst using the exact advertisements ripped from magazines, I have typed up the adverts so that I am able to purely concentrate on </a:t>
            </a:r>
            <a:r>
              <a:rPr lang="en-US" sz="1100" dirty="0" err="1"/>
              <a:t>analysing</a:t>
            </a:r>
            <a:r>
              <a:rPr lang="en-US" sz="1100" dirty="0"/>
              <a:t> the language, and not allowing for the </a:t>
            </a:r>
            <a:r>
              <a:rPr lang="en-US" sz="1100" dirty="0" err="1"/>
              <a:t>graphological</a:t>
            </a:r>
            <a:r>
              <a:rPr lang="en-US" sz="1100" dirty="0"/>
              <a:t> features, such as </a:t>
            </a:r>
            <a:r>
              <a:rPr lang="en-US" sz="1100" dirty="0" err="1"/>
              <a:t>colour</a:t>
            </a:r>
            <a:r>
              <a:rPr lang="en-US" sz="1100" dirty="0"/>
              <a:t> and facial expressions to tamper and manipulate the lexical choices. Brands such as Herbal Essences and Aussie are predominant in the female market, whilst Lynx, a known male grooming brand may give interesting outcomes, due to previous distinct marketing strategies.</a:t>
            </a:r>
            <a:endParaRPr lang="en-GB" sz="1100" dirty="0"/>
          </a:p>
          <a:p>
            <a:pPr marL="0" indent="0">
              <a:buNone/>
            </a:pPr>
            <a:r>
              <a:rPr lang="en-US" sz="1100" dirty="0"/>
              <a:t> </a:t>
            </a:r>
            <a:endParaRPr lang="en-GB" sz="1100" dirty="0"/>
          </a:p>
          <a:p>
            <a:pPr marL="0" indent="0">
              <a:buNone/>
            </a:pPr>
            <a:r>
              <a:rPr lang="en-US" sz="1100" dirty="0"/>
              <a:t>The longitudinal research has been taken over a long period of time in order to </a:t>
            </a:r>
            <a:r>
              <a:rPr lang="en-US" sz="1100" dirty="0" err="1"/>
              <a:t>analyse</a:t>
            </a:r>
            <a:r>
              <a:rPr lang="en-US" sz="1100" dirty="0"/>
              <a:t> advertisements and see whether advertisers change their methods of targeting men and women. With equal amounts of female orientated advertisements, as well as male, this allowed for an equal </a:t>
            </a:r>
            <a:r>
              <a:rPr lang="en-US" sz="1100" dirty="0" err="1"/>
              <a:t>judgement</a:t>
            </a:r>
            <a:r>
              <a:rPr lang="en-US" sz="1100" dirty="0"/>
              <a:t>. I thought it would be a suitable topic when investigating language and gender when aiming towards different sexes. The evidence shown in my investigation supports </a:t>
            </a:r>
            <a:r>
              <a:rPr lang="en-US" sz="1100" dirty="0" err="1"/>
              <a:t>Tannen’s</a:t>
            </a:r>
            <a:r>
              <a:rPr lang="en-US" sz="1100" dirty="0"/>
              <a:t> theory of the difference model as men and women are perceived as two different cultures. My investigation and the evidence shown will embrace this idea. </a:t>
            </a:r>
            <a:endParaRPr lang="en-GB" sz="1100" dirty="0"/>
          </a:p>
          <a:p>
            <a:pPr marL="0" indent="0">
              <a:buNone/>
            </a:pPr>
            <a:r>
              <a:rPr lang="en-US" sz="1100" dirty="0"/>
              <a:t> </a:t>
            </a:r>
            <a:endParaRPr lang="en-GB" sz="1100" dirty="0"/>
          </a:p>
          <a:p>
            <a:pPr marL="0" indent="0">
              <a:buNone/>
            </a:pPr>
            <a:r>
              <a:rPr lang="en-US" sz="1100" dirty="0"/>
              <a:t>Discovering the way in which advertisers target either women or men will obviously revolve around language and how it differs amongst the two genders. Language and gender is an interesting area of sociolinguistics as it allows us to understand the language embodied and sustained by attitudes towards gender. Therefore, exploring into areas of the media and how they equip and use these thoughts will be interesting to critique. Through </a:t>
            </a:r>
            <a:r>
              <a:rPr lang="en-US" sz="1100" dirty="0" err="1"/>
              <a:t>premodification</a:t>
            </a:r>
            <a:r>
              <a:rPr lang="en-US" sz="1100" dirty="0"/>
              <a:t> and pragmatics found in the selected advertisements, I aim to discover how advertisers attract men and women effectively. </a:t>
            </a:r>
            <a:r>
              <a:rPr lang="en-US" sz="1100" dirty="0" err="1"/>
              <a:t>Premodification</a:t>
            </a:r>
            <a:r>
              <a:rPr lang="en-US" sz="1100" dirty="0"/>
              <a:t> will allow me to </a:t>
            </a:r>
            <a:r>
              <a:rPr lang="en-US" sz="1100" dirty="0" err="1"/>
              <a:t>analyse</a:t>
            </a:r>
            <a:r>
              <a:rPr lang="en-US" sz="1100" dirty="0"/>
              <a:t> the adjectives used to “dress up” ordinary noun phrases. Whilst pragmatics will reveal the underlying attitudes of gender conveyed to females and males. </a:t>
            </a:r>
            <a:endParaRPr lang="en-GB" sz="1100" dirty="0"/>
          </a:p>
          <a:p>
            <a:pPr marL="0" indent="0">
              <a:buNone/>
            </a:pPr>
            <a:endParaRPr lang="en-GB" sz="1100" dirty="0"/>
          </a:p>
        </p:txBody>
      </p:sp>
    </p:spTree>
    <p:extLst>
      <p:ext uri="{BB962C8B-B14F-4D97-AF65-F5344CB8AC3E}">
        <p14:creationId xmlns:p14="http://schemas.microsoft.com/office/powerpoint/2010/main" val="314441659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88640"/>
            <a:ext cx="8229600" cy="6048672"/>
          </a:xfrm>
        </p:spPr>
        <p:txBody>
          <a:bodyPr>
            <a:normAutofit fontScale="25000" lnSpcReduction="20000"/>
          </a:bodyPr>
          <a:lstStyle/>
          <a:p>
            <a:pPr marL="0" indent="0">
              <a:buNone/>
            </a:pPr>
            <a:r>
              <a:rPr lang="en-US" sz="4400" b="1" i="1" u="sng" dirty="0" err="1"/>
              <a:t>Premodification</a:t>
            </a:r>
            <a:r>
              <a:rPr lang="en-US" sz="4400" b="1" i="1" u="sng" dirty="0"/>
              <a:t>:</a:t>
            </a:r>
            <a:endParaRPr lang="en-GB" sz="4400" b="1" u="sng" dirty="0"/>
          </a:p>
          <a:p>
            <a:pPr marL="0" indent="0">
              <a:buNone/>
            </a:pPr>
            <a:r>
              <a:rPr lang="en-US" b="1" dirty="0"/>
              <a:t> </a:t>
            </a:r>
            <a:endParaRPr lang="en-GB" dirty="0"/>
          </a:p>
          <a:p>
            <a:pPr marL="0" indent="0">
              <a:buNone/>
            </a:pPr>
            <a:r>
              <a:rPr lang="en-US" sz="4400" dirty="0"/>
              <a:t>There is a significant variation in the use of </a:t>
            </a:r>
            <a:r>
              <a:rPr lang="en-US" sz="4400" dirty="0" err="1"/>
              <a:t>premodification</a:t>
            </a:r>
            <a:r>
              <a:rPr lang="en-US" sz="4400" dirty="0"/>
              <a:t> between male and female advertisements, revealing a greater difference with how women are targeted, when compared to men. </a:t>
            </a:r>
            <a:endParaRPr lang="en-GB" sz="4400" dirty="0"/>
          </a:p>
          <a:p>
            <a:pPr marL="0" indent="0">
              <a:buNone/>
            </a:pPr>
            <a:r>
              <a:rPr lang="en-US" sz="4400" dirty="0"/>
              <a:t> </a:t>
            </a:r>
            <a:endParaRPr lang="en-GB" sz="4400" dirty="0"/>
          </a:p>
          <a:p>
            <a:pPr marL="0" indent="0">
              <a:buNone/>
            </a:pPr>
            <a:r>
              <a:rPr lang="en-US" sz="4400" dirty="0"/>
              <a:t>The effect of having </a:t>
            </a:r>
            <a:r>
              <a:rPr lang="en-US" sz="4400" dirty="0" err="1"/>
              <a:t>premodification</a:t>
            </a:r>
            <a:r>
              <a:rPr lang="en-US" sz="4400" dirty="0"/>
              <a:t> in an advertisement is to further describe the noun. The evidence shows that it is far more common in women’s adverts, rather than men’s. In the Herbal Essence advert (no. 6), vivid imagery is accompanied by vivid language. Phrases such as, “thrillingly fresh” with reference to the “Herbal Essence experience”, depicts Herbal Essence’s sensual experience. It is difficult to separate the semantic field of nature, as nature is at the heart of the brand; “herb” being the root word and “al” being the derivational suffix that changes the word class from “herb” to “herbal”. The semantic field of nature is built into the name; advertisers are aware of this and thus, draw upon it in their advertisements. Nature can be found in the </a:t>
            </a:r>
            <a:r>
              <a:rPr lang="en-US" sz="4400" dirty="0" err="1"/>
              <a:t>premodified</a:t>
            </a:r>
            <a:r>
              <a:rPr lang="en-US" sz="4400" dirty="0"/>
              <a:t> phrases, “earthy delights” and “green essence”. The use of natural imagery in “earthy” provides positive connotations; we see nature as a place of celebration. The semantic field of nature implies that Herbal Essence is natural company, but alternatively, they aim to give their consumers an experience with the smells of herbs and flowers, rather than chemically enhanced ‘Pearl proteins’ found in L’Oreal </a:t>
            </a:r>
            <a:r>
              <a:rPr lang="en-US" sz="4400" dirty="0" err="1"/>
              <a:t>Elive</a:t>
            </a:r>
            <a:r>
              <a:rPr lang="en-US" sz="4400" dirty="0"/>
              <a:t> </a:t>
            </a:r>
            <a:r>
              <a:rPr lang="en-US" sz="4400" dirty="0" err="1"/>
              <a:t>Nutri</a:t>
            </a:r>
            <a:r>
              <a:rPr lang="en-US" sz="4400" dirty="0"/>
              <a:t>-Gloss ad (no. 10). Herbal Essences use </a:t>
            </a:r>
            <a:r>
              <a:rPr lang="en-US" sz="4400" dirty="0" err="1"/>
              <a:t>premodifiers</a:t>
            </a:r>
            <a:r>
              <a:rPr lang="en-US" sz="4400" dirty="0"/>
              <a:t> to describe the body’s senses, mostly with smell. For instance, Herbal Essence is a women’s marketed brand of shampoo, with the “essence” being described as “green” triggers scents of flowers, grass and fruits. According to </a:t>
            </a:r>
            <a:r>
              <a:rPr lang="en-US" sz="4400" dirty="0" err="1"/>
              <a:t>Lakoff</a:t>
            </a:r>
            <a:r>
              <a:rPr lang="en-US" sz="4400" dirty="0"/>
              <a:t>, women are more comfortable with lexis denoting </a:t>
            </a:r>
            <a:r>
              <a:rPr lang="en-US" sz="4400" dirty="0" err="1"/>
              <a:t>colour</a:t>
            </a:r>
            <a:r>
              <a:rPr lang="en-US" sz="4400" dirty="0"/>
              <a:t> and smell. This is due to their specialist lexicon revolving around words to do with </a:t>
            </a:r>
            <a:r>
              <a:rPr lang="en-US" sz="4400" dirty="0" err="1"/>
              <a:t>colour</a:t>
            </a:r>
            <a:r>
              <a:rPr lang="en-US" sz="4400" dirty="0"/>
              <a:t>, rather than the masculine special lexicons for sport. Men feel that such discussions of </a:t>
            </a:r>
            <a:r>
              <a:rPr lang="en-US" sz="4400" dirty="0" err="1"/>
              <a:t>colour</a:t>
            </a:r>
            <a:r>
              <a:rPr lang="en-US" sz="4400" dirty="0"/>
              <a:t> are emasculating, and not relevant to ‘their’ real world. This is due to their sense of being the dominant gender: they tend to relegate women’s things that aren’t a concern to them. Alternatively, It could be said that women are far more inclined towards the aesthetic way of life; they are more “anxious” with the way they look. Herbal Essence embodies this aesthetically pleasing quality through their “wild” scents. Furthermore, the word “mysterious” when describing the herbs could lend itself to being mysterious in the sense of a coming from a mythical forest, or an alternative view that it is an unknown herb, used in the bottle of shampoo to give this iconic “experience.” Both implicit meanings of “mysterious” provide positive connotations for the herbs as Herbal Essence pride themselves on giving the, “most beautiful shampoo experience on earth.” It is impossible to talk solely about </a:t>
            </a:r>
            <a:r>
              <a:rPr lang="en-US" sz="4400" dirty="0" err="1"/>
              <a:t>premodification</a:t>
            </a:r>
            <a:r>
              <a:rPr lang="en-US" sz="4400" dirty="0"/>
              <a:t> in Herbal Essence adverts, as semantic field has a great impact on the </a:t>
            </a:r>
            <a:r>
              <a:rPr lang="en-US" sz="4400" dirty="0" err="1"/>
              <a:t>premodification</a:t>
            </a:r>
            <a:r>
              <a:rPr lang="en-US" sz="4400" dirty="0"/>
              <a:t> used.  </a:t>
            </a:r>
            <a:endParaRPr lang="en-GB" sz="4400" dirty="0"/>
          </a:p>
          <a:p>
            <a:pPr marL="0" indent="0">
              <a:buNone/>
            </a:pPr>
            <a:r>
              <a:rPr lang="en-US" sz="4400" dirty="0"/>
              <a:t> </a:t>
            </a:r>
            <a:endParaRPr lang="en-GB" sz="4400" dirty="0"/>
          </a:p>
          <a:p>
            <a:pPr marL="0" indent="0">
              <a:buNone/>
            </a:pPr>
            <a:r>
              <a:rPr lang="en-US" sz="4400" dirty="0"/>
              <a:t>There is a distinction with the type of </a:t>
            </a:r>
            <a:r>
              <a:rPr lang="en-US" sz="4400" dirty="0" err="1"/>
              <a:t>premodifiers</a:t>
            </a:r>
            <a:r>
              <a:rPr lang="en-US" sz="4400" dirty="0"/>
              <a:t> used in male and female products. With female adverts using descriptions such as, “beautiful” and “natural”, male </a:t>
            </a:r>
            <a:r>
              <a:rPr lang="en-US" sz="4400" dirty="0" err="1"/>
              <a:t>premodifiers</a:t>
            </a:r>
            <a:r>
              <a:rPr lang="en-US" sz="4400" dirty="0"/>
              <a:t> used adjectives such as, “long-lasting” and “valuable”. This difference in </a:t>
            </a:r>
            <a:r>
              <a:rPr lang="en-US" sz="4400" dirty="0" err="1"/>
              <a:t>premodification</a:t>
            </a:r>
            <a:r>
              <a:rPr lang="en-US" sz="4400" dirty="0"/>
              <a:t> reveals that women look for attractiveness and appearance, while men differ, by being portrayed as looking for cost and value with lasting results. Women monitor for appearance and “beauty” and men for value and cost efficiency. From the data, women are portrayed to be far more concerned with their image, whereas men are always drawn to the specifics of a product, for example, 24 hour lasting freshness, as typically, men are depicted with busy working lifestyles. Lynx also plays upon the assumption that all men are out working by using the declarative active sentence, “Get the look that gets the girls” (no.1).  The repeated irregular verb “to get” implies that using Lynx will ensure attraction from women. This also has the effect of showing men to be active in their lifestyles as the verb “get” acts as an imperative, as well as a declarative sentence. To further this convention, the </a:t>
            </a:r>
            <a:r>
              <a:rPr lang="en-US" sz="4400" dirty="0" err="1"/>
              <a:t>premodification</a:t>
            </a:r>
            <a:r>
              <a:rPr lang="en-US" sz="4400" dirty="0"/>
              <a:t> of “more” in “Get more done…” (no. 3) and the use of “fast-paced” as a description to describe the lifestyle of “today’s man” (no. 8) shows the male sex to be far more advanced than women, in terms of job roles and an occupied life. Advertisers draw towards active lifestyles in men, as this was the typical norm of the 1950s. Whilst women stayed at home, minding the children and putting dinner on the table in time for their husband’s arrival, men were out in the city, working to provide for their families. Women are perceived as being passive, when compared to the active man. Advertisers still draw upon this inequality between men and women through their selective descriptions of their products. Freud as a gender roles and differences theorist believed that men take on “emotional rivalry” against their fathers, and need to contest and become the greater male in the family. This then allows for a males sense of identity to develop, thus resulting in the similar stereotypes and rooted convention put upon men, even now in the 21</a:t>
            </a:r>
            <a:r>
              <a:rPr lang="en-US" sz="4400" baseline="30000" dirty="0"/>
              <a:t>st</a:t>
            </a:r>
            <a:r>
              <a:rPr lang="en-US" sz="4400" dirty="0"/>
              <a:t> century. Freud dates back to the late 19</a:t>
            </a:r>
            <a:r>
              <a:rPr lang="en-US" sz="4400" baseline="30000" dirty="0"/>
              <a:t>th</a:t>
            </a:r>
            <a:r>
              <a:rPr lang="en-US" sz="4400" dirty="0"/>
              <a:t> century, yet is sill relevant to advertisers with the use of minimalistic but “manly” language, when targeting their male market.</a:t>
            </a:r>
            <a:endParaRPr lang="en-GB" sz="4400" dirty="0"/>
          </a:p>
          <a:p>
            <a:pPr marL="0" indent="0">
              <a:buNone/>
            </a:pPr>
            <a:endParaRPr lang="en-GB" dirty="0"/>
          </a:p>
        </p:txBody>
      </p:sp>
    </p:spTree>
    <p:extLst>
      <p:ext uri="{BB962C8B-B14F-4D97-AF65-F5344CB8AC3E}">
        <p14:creationId xmlns:p14="http://schemas.microsoft.com/office/powerpoint/2010/main" val="27151818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Mini Investigation</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1500-2000 words total.</a:t>
            </a:r>
          </a:p>
          <a:p>
            <a:r>
              <a:rPr lang="en-GB" dirty="0" smtClean="0"/>
              <a:t>Introduction, methodology, hypothesis</a:t>
            </a:r>
          </a:p>
          <a:p>
            <a:r>
              <a:rPr lang="en-GB" dirty="0" smtClean="0"/>
              <a:t>Graphic presentation of data</a:t>
            </a:r>
          </a:p>
          <a:p>
            <a:r>
              <a:rPr lang="en-GB" dirty="0" smtClean="0"/>
              <a:t>Analyses (2-4 frameworks)</a:t>
            </a:r>
          </a:p>
          <a:p>
            <a:r>
              <a:rPr lang="en-GB" dirty="0" smtClean="0"/>
              <a:t>Conclusion – what did you discover? Was your hypothesis/prediction correct?</a:t>
            </a:r>
          </a:p>
          <a:p>
            <a:r>
              <a:rPr lang="en-GB" dirty="0" smtClean="0"/>
              <a:t>Evaluation – what would repeat, and what would you change, if you were to do the investigation again?</a:t>
            </a:r>
          </a:p>
          <a:p>
            <a:endParaRPr lang="en-GB" dirty="0"/>
          </a:p>
          <a:p>
            <a:r>
              <a:rPr lang="en-GB" dirty="0" smtClean="0"/>
              <a:t>Due </a:t>
            </a:r>
            <a:r>
              <a:rPr lang="en-GB" smtClean="0"/>
              <a:t>in Wed 17</a:t>
            </a:r>
            <a:r>
              <a:rPr lang="en-GB" baseline="30000" smtClean="0"/>
              <a:t>th</a:t>
            </a:r>
            <a:r>
              <a:rPr lang="en-GB" smtClean="0"/>
              <a:t> September.</a:t>
            </a:r>
            <a:endParaRPr lang="en-GB" dirty="0"/>
          </a:p>
        </p:txBody>
      </p:sp>
    </p:spTree>
    <p:extLst>
      <p:ext uri="{BB962C8B-B14F-4D97-AF65-F5344CB8AC3E}">
        <p14:creationId xmlns:p14="http://schemas.microsoft.com/office/powerpoint/2010/main" val="533363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solidFill>
            <a:srgbClr val="92D050"/>
          </a:solidFill>
        </p:spPr>
        <p:txBody>
          <a:bodyPr>
            <a:normAutofit fontScale="85000" lnSpcReduction="10000"/>
          </a:bodyPr>
          <a:lstStyle/>
          <a:p>
            <a:r>
              <a:rPr lang="en-GB" b="1" u="sng" dirty="0"/>
              <a:t>Standardization</a:t>
            </a:r>
            <a:r>
              <a:rPr lang="en-GB" b="1" dirty="0"/>
              <a:t>: </a:t>
            </a:r>
            <a:r>
              <a:rPr lang="en-GB" dirty="0"/>
              <a:t>the fixing of norms/standards to English (grammar, spelling, lexis etc.) and its variations</a:t>
            </a:r>
          </a:p>
          <a:p>
            <a:pPr>
              <a:buNone/>
            </a:pPr>
            <a:endParaRPr lang="en-GB" dirty="0"/>
          </a:p>
          <a:p>
            <a:r>
              <a:rPr lang="en-GB" b="1" u="sng" dirty="0"/>
              <a:t>Synchronic change:</a:t>
            </a:r>
            <a:r>
              <a:rPr lang="en-GB" dirty="0"/>
              <a:t> change occurring at a fixed “point” or “moment” in time (this moment, though, is theoretical or imaginary – we might be taking “the eighteenth century” as our “moment”) </a:t>
            </a:r>
          </a:p>
          <a:p>
            <a:pPr>
              <a:buNone/>
            </a:pPr>
            <a:r>
              <a:rPr lang="en-GB" dirty="0"/>
              <a:t> </a:t>
            </a:r>
          </a:p>
          <a:p>
            <a:r>
              <a:rPr lang="en-GB" b="1" u="sng" dirty="0"/>
              <a:t>Diachronic change:</a:t>
            </a:r>
            <a:r>
              <a:rPr lang="en-GB" dirty="0"/>
              <a:t> Change occurring across historical time</a:t>
            </a:r>
          </a:p>
          <a:p>
            <a:pPr>
              <a:buNone/>
            </a:pPr>
            <a:endParaRPr lang="en-GB" dirty="0"/>
          </a:p>
        </p:txBody>
      </p:sp>
    </p:spTree>
    <p:extLst>
      <p:ext uri="{BB962C8B-B14F-4D97-AF65-F5344CB8AC3E}">
        <p14:creationId xmlns:p14="http://schemas.microsoft.com/office/powerpoint/2010/main" val="51261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“Drivers” of Change: Science &amp; Technology</a:t>
            </a:r>
            <a:endParaRPr lang="en-GB" b="1" dirty="0"/>
          </a:p>
        </p:txBody>
      </p:sp>
      <p:sp>
        <p:nvSpPr>
          <p:cNvPr id="3" name="Content Placeholder 2"/>
          <p:cNvSpPr>
            <a:spLocks noGrp="1"/>
          </p:cNvSpPr>
          <p:nvPr>
            <p:ph idx="1"/>
          </p:nvPr>
        </p:nvSpPr>
        <p:spPr>
          <a:solidFill>
            <a:srgbClr val="92D050"/>
          </a:solidFill>
        </p:spPr>
        <p:txBody>
          <a:bodyPr>
            <a:normAutofit fontScale="85000" lnSpcReduction="20000"/>
          </a:bodyPr>
          <a:lstStyle/>
          <a:p>
            <a:r>
              <a:rPr lang="en-GB" dirty="0" smtClean="0"/>
              <a:t>New </a:t>
            </a:r>
            <a:r>
              <a:rPr lang="en-GB" dirty="0"/>
              <a:t>words (often Greek/Latin in derivation) </a:t>
            </a:r>
            <a:r>
              <a:rPr lang="en-GB" b="1" dirty="0"/>
              <a:t>borrowed</a:t>
            </a:r>
            <a:r>
              <a:rPr lang="en-GB" dirty="0"/>
              <a:t> or </a:t>
            </a:r>
            <a:r>
              <a:rPr lang="en-GB" b="1" dirty="0"/>
              <a:t>coined</a:t>
            </a:r>
            <a:r>
              <a:rPr lang="en-GB" dirty="0"/>
              <a:t> as </a:t>
            </a:r>
            <a:r>
              <a:rPr lang="en-GB" dirty="0" smtClean="0"/>
              <a:t>needed</a:t>
            </a:r>
          </a:p>
          <a:p>
            <a:r>
              <a:rPr lang="en-GB" dirty="0" smtClean="0"/>
              <a:t>Scientific </a:t>
            </a:r>
            <a:r>
              <a:rPr lang="en-GB" dirty="0"/>
              <a:t>innovation during the </a:t>
            </a:r>
            <a:r>
              <a:rPr lang="en-GB" b="1" dirty="0"/>
              <a:t>Renaissance</a:t>
            </a:r>
            <a:r>
              <a:rPr lang="en-GB" dirty="0"/>
              <a:t> (roughly </a:t>
            </a:r>
            <a:r>
              <a:rPr lang="en-GB" dirty="0" smtClean="0"/>
              <a:t>C14-mid </a:t>
            </a:r>
            <a:r>
              <a:rPr lang="en-GB" dirty="0"/>
              <a:t>C17) and the </a:t>
            </a:r>
            <a:r>
              <a:rPr lang="en-GB" b="1" dirty="0"/>
              <a:t>Enlightenment</a:t>
            </a:r>
            <a:r>
              <a:rPr lang="en-GB" dirty="0"/>
              <a:t> </a:t>
            </a:r>
            <a:r>
              <a:rPr lang="en-GB" dirty="0" smtClean="0"/>
              <a:t>(roughly mid </a:t>
            </a:r>
            <a:r>
              <a:rPr lang="en-GB" dirty="0"/>
              <a:t>C17 – C18) required expansion of the </a:t>
            </a:r>
            <a:r>
              <a:rPr lang="en-GB" b="1" dirty="0" smtClean="0"/>
              <a:t>lexicon</a:t>
            </a:r>
            <a:r>
              <a:rPr lang="en-GB" dirty="0" smtClean="0"/>
              <a:t>; no language for the </a:t>
            </a:r>
            <a:r>
              <a:rPr lang="en-GB" dirty="0"/>
              <a:t>new </a:t>
            </a:r>
            <a:r>
              <a:rPr lang="en-GB" dirty="0" smtClean="0"/>
              <a:t>discoveries</a:t>
            </a:r>
          </a:p>
          <a:p>
            <a:r>
              <a:rPr lang="en-GB" dirty="0" smtClean="0"/>
              <a:t>New </a:t>
            </a:r>
            <a:r>
              <a:rPr lang="en-GB" dirty="0"/>
              <a:t>inventions require new words (e.g., a machine that washes the dishes is called... um... a dishwasher [</a:t>
            </a:r>
            <a:r>
              <a:rPr lang="en-GB" b="1" dirty="0"/>
              <a:t>neologism</a:t>
            </a:r>
            <a:r>
              <a:rPr lang="en-GB" dirty="0"/>
              <a:t>; </a:t>
            </a:r>
            <a:r>
              <a:rPr lang="en-GB" b="1" dirty="0"/>
              <a:t>compound</a:t>
            </a:r>
            <a:r>
              <a:rPr lang="en-GB" dirty="0" smtClean="0"/>
              <a:t>])</a:t>
            </a:r>
          </a:p>
          <a:p>
            <a:r>
              <a:rPr lang="en-GB" dirty="0" smtClean="0"/>
              <a:t>Technical/specialist words often “borrowed” from Latin – the </a:t>
            </a:r>
            <a:r>
              <a:rPr lang="en-GB" b="1" dirty="0" smtClean="0"/>
              <a:t>lingua franca</a:t>
            </a:r>
            <a:r>
              <a:rPr lang="en-GB" dirty="0" smtClean="0"/>
              <a:t> (before English), and the language of scholarship (power/authority invested in Latin).</a:t>
            </a:r>
            <a:endParaRPr lang="en-GB" dirty="0"/>
          </a:p>
        </p:txBody>
      </p:sp>
    </p:spTree>
    <p:extLst>
      <p:ext uri="{BB962C8B-B14F-4D97-AF65-F5344CB8AC3E}">
        <p14:creationId xmlns:p14="http://schemas.microsoft.com/office/powerpoint/2010/main" val="84644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“Drivers” of Change: Travel</a:t>
            </a:r>
            <a:endParaRPr lang="en-GB" b="1" dirty="0"/>
          </a:p>
        </p:txBody>
      </p:sp>
      <p:sp>
        <p:nvSpPr>
          <p:cNvPr id="3" name="Content Placeholder 2"/>
          <p:cNvSpPr>
            <a:spLocks noGrp="1"/>
          </p:cNvSpPr>
          <p:nvPr>
            <p:ph idx="1"/>
          </p:nvPr>
        </p:nvSpPr>
        <p:spPr>
          <a:solidFill>
            <a:srgbClr val="92D050"/>
          </a:solidFill>
        </p:spPr>
        <p:txBody>
          <a:bodyPr/>
          <a:lstStyle/>
          <a:p>
            <a:r>
              <a:rPr lang="en-GB" dirty="0"/>
              <a:t> Travel </a:t>
            </a:r>
            <a:r>
              <a:rPr lang="en-GB" dirty="0" smtClean="0"/>
              <a:t>– because of war/colonialism, trade, and emergence of tourism/leisure industries – brings different </a:t>
            </a:r>
            <a:r>
              <a:rPr lang="en-GB" dirty="0"/>
              <a:t>languages and cultures into contact with one </a:t>
            </a:r>
            <a:r>
              <a:rPr lang="en-GB" dirty="0" smtClean="0"/>
              <a:t>another</a:t>
            </a:r>
          </a:p>
          <a:p>
            <a:r>
              <a:rPr lang="en-GB" dirty="0" smtClean="0"/>
              <a:t>More </a:t>
            </a:r>
            <a:r>
              <a:rPr lang="en-GB" b="1" dirty="0" smtClean="0"/>
              <a:t>borrowings/loan words</a:t>
            </a:r>
            <a:r>
              <a:rPr lang="en-GB" dirty="0" smtClean="0"/>
              <a:t> </a:t>
            </a:r>
            <a:r>
              <a:rPr lang="en-GB" dirty="0"/>
              <a:t>(e.g., “</a:t>
            </a:r>
            <a:r>
              <a:rPr lang="en-GB" dirty="0" smtClean="0"/>
              <a:t>curry”; in C18 </a:t>
            </a:r>
            <a:r>
              <a:rPr lang="en-GB" dirty="0"/>
              <a:t>“</a:t>
            </a:r>
            <a:r>
              <a:rPr lang="en-GB" dirty="0" err="1" smtClean="0"/>
              <a:t>currey</a:t>
            </a:r>
            <a:r>
              <a:rPr lang="en-GB" dirty="0" smtClean="0"/>
              <a:t>,” when it was a </a:t>
            </a:r>
            <a:r>
              <a:rPr lang="en-GB" b="1" dirty="0" smtClean="0"/>
              <a:t>neologism</a:t>
            </a:r>
            <a:r>
              <a:rPr lang="en-GB" dirty="0" smtClean="0"/>
              <a:t>, &amp; therefore did not have a “standard” spelling)</a:t>
            </a:r>
            <a:endParaRPr lang="en-GB" dirty="0"/>
          </a:p>
        </p:txBody>
      </p:sp>
    </p:spTree>
    <p:extLst>
      <p:ext uri="{BB962C8B-B14F-4D97-AF65-F5344CB8AC3E}">
        <p14:creationId xmlns:p14="http://schemas.microsoft.com/office/powerpoint/2010/main" val="373670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“Drivers” of Change: Social, Political, Ideological</a:t>
            </a:r>
            <a:endParaRPr lang="en-GB" b="1" dirty="0"/>
          </a:p>
        </p:txBody>
      </p:sp>
      <p:sp>
        <p:nvSpPr>
          <p:cNvPr id="3" name="Content Placeholder 2"/>
          <p:cNvSpPr>
            <a:spLocks noGrp="1"/>
          </p:cNvSpPr>
          <p:nvPr>
            <p:ph idx="1"/>
          </p:nvPr>
        </p:nvSpPr>
        <p:spPr>
          <a:solidFill>
            <a:srgbClr val="92D050"/>
          </a:solidFill>
        </p:spPr>
        <p:txBody>
          <a:bodyPr>
            <a:normAutofit lnSpcReduction="10000"/>
          </a:bodyPr>
          <a:lstStyle/>
          <a:p>
            <a:r>
              <a:rPr lang="en-GB" dirty="0"/>
              <a:t> Changes in public attitudes </a:t>
            </a:r>
            <a:r>
              <a:rPr lang="en-GB" dirty="0" smtClean="0"/>
              <a:t>(e.g., towards gender/race) make </a:t>
            </a:r>
            <a:r>
              <a:rPr lang="en-GB" dirty="0"/>
              <a:t>certain </a:t>
            </a:r>
            <a:r>
              <a:rPr lang="en-GB" b="1" dirty="0"/>
              <a:t>lexical choices</a:t>
            </a:r>
            <a:r>
              <a:rPr lang="en-GB" dirty="0"/>
              <a:t> more/less </a:t>
            </a:r>
            <a:r>
              <a:rPr lang="en-GB" dirty="0" smtClean="0"/>
              <a:t>acceptable</a:t>
            </a:r>
          </a:p>
          <a:p>
            <a:r>
              <a:rPr lang="en-GB" b="1" dirty="0" smtClean="0"/>
              <a:t>Political </a:t>
            </a:r>
            <a:r>
              <a:rPr lang="en-GB" b="1" dirty="0"/>
              <a:t>correctness </a:t>
            </a:r>
            <a:r>
              <a:rPr lang="en-GB" dirty="0"/>
              <a:t>exerts a </a:t>
            </a:r>
            <a:r>
              <a:rPr lang="en-GB" dirty="0" smtClean="0"/>
              <a:t>pressure: </a:t>
            </a:r>
          </a:p>
          <a:p>
            <a:pPr lvl="1"/>
            <a:r>
              <a:rPr lang="en-GB" dirty="0" smtClean="0"/>
              <a:t>some </a:t>
            </a:r>
            <a:r>
              <a:rPr lang="en-GB" dirty="0"/>
              <a:t>words undergo </a:t>
            </a:r>
            <a:r>
              <a:rPr lang="en-GB" b="1" dirty="0" err="1"/>
              <a:t>pejoration</a:t>
            </a:r>
            <a:r>
              <a:rPr lang="en-GB" dirty="0"/>
              <a:t>, </a:t>
            </a:r>
            <a:r>
              <a:rPr lang="en-GB" dirty="0" smtClean="0"/>
              <a:t>&amp; fall </a:t>
            </a:r>
            <a:r>
              <a:rPr lang="en-GB" dirty="0"/>
              <a:t>out of use; </a:t>
            </a:r>
            <a:endParaRPr lang="en-GB" dirty="0" smtClean="0"/>
          </a:p>
          <a:p>
            <a:pPr lvl="1"/>
            <a:r>
              <a:rPr lang="en-GB" b="1" dirty="0" smtClean="0"/>
              <a:t>Coinages/neologisms</a:t>
            </a:r>
            <a:r>
              <a:rPr lang="en-GB" b="1" i="1" dirty="0" smtClean="0"/>
              <a:t> </a:t>
            </a:r>
            <a:r>
              <a:rPr lang="en-GB" dirty="0"/>
              <a:t>replace older, now </a:t>
            </a:r>
            <a:r>
              <a:rPr lang="en-GB" b="1" dirty="0"/>
              <a:t>archaic</a:t>
            </a:r>
            <a:r>
              <a:rPr lang="en-GB" dirty="0"/>
              <a:t> </a:t>
            </a:r>
            <a:r>
              <a:rPr lang="en-GB" dirty="0" smtClean="0"/>
              <a:t>terms;</a:t>
            </a:r>
          </a:p>
          <a:p>
            <a:pPr lvl="1"/>
            <a:r>
              <a:rPr lang="en-GB" dirty="0" smtClean="0"/>
              <a:t>changing </a:t>
            </a:r>
            <a:r>
              <a:rPr lang="en-GB" dirty="0"/>
              <a:t>attitudes can affect </a:t>
            </a:r>
            <a:r>
              <a:rPr lang="en-GB" dirty="0" smtClean="0"/>
              <a:t>which </a:t>
            </a:r>
            <a:r>
              <a:rPr lang="en-GB" b="1" dirty="0"/>
              <a:t>registers</a:t>
            </a:r>
            <a:r>
              <a:rPr lang="en-GB" dirty="0"/>
              <a:t> will be adopted in certain </a:t>
            </a:r>
            <a:r>
              <a:rPr lang="en-GB" dirty="0" smtClean="0"/>
              <a:t>contexts </a:t>
            </a:r>
            <a:endParaRPr lang="en-GB" dirty="0"/>
          </a:p>
        </p:txBody>
      </p:sp>
    </p:spTree>
    <p:extLst>
      <p:ext uri="{BB962C8B-B14F-4D97-AF65-F5344CB8AC3E}">
        <p14:creationId xmlns:p14="http://schemas.microsoft.com/office/powerpoint/2010/main" val="162946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4305</Words>
  <Application>Microsoft Office PowerPoint</Application>
  <PresentationFormat>On-screen Show (4:3)</PresentationFormat>
  <Paragraphs>356</Paragraphs>
  <Slides>53</Slides>
  <Notes>0</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Office Theme</vt:lpstr>
      <vt:lpstr>Lesson 1</vt:lpstr>
      <vt:lpstr>PowerPoint Presentation</vt:lpstr>
      <vt:lpstr>For Example</vt:lpstr>
      <vt:lpstr>This half term</vt:lpstr>
      <vt:lpstr>Language Change</vt:lpstr>
      <vt:lpstr>PowerPoint Presentation</vt:lpstr>
      <vt:lpstr>“Drivers” of Change: Science &amp; Technology</vt:lpstr>
      <vt:lpstr>“Drivers” of Change: Travel</vt:lpstr>
      <vt:lpstr>“Drivers” of Change: Social, Political, Ideological</vt:lpstr>
      <vt:lpstr>“Drivers” of Change: Media</vt:lpstr>
      <vt:lpstr>Short break</vt:lpstr>
      <vt:lpstr>“Drivers” of Change: Science &amp; Technology</vt:lpstr>
      <vt:lpstr>“Drivers” of Change: Travel</vt:lpstr>
      <vt:lpstr>“Drivers” of Change: Social, Political, Ideological</vt:lpstr>
      <vt:lpstr>“Drivers” of Change: Media</vt:lpstr>
      <vt:lpstr>Terms Encountered Today</vt:lpstr>
      <vt:lpstr>Lesson 2</vt:lpstr>
      <vt:lpstr>Attitudes towards language use and language change</vt:lpstr>
      <vt:lpstr>PowerPoint Presentation</vt:lpstr>
      <vt:lpstr>Read the articles by John Humphrys and David Crystal</vt:lpstr>
      <vt:lpstr>Homework</vt:lpstr>
      <vt:lpstr>Lesson 3</vt:lpstr>
      <vt:lpstr>Varieties of Prescriptivism</vt:lpstr>
      <vt:lpstr>The Damp Spoon View</vt:lpstr>
      <vt:lpstr>The Crumbling Castle View</vt:lpstr>
      <vt:lpstr>The Infectious Disease View</vt:lpstr>
      <vt:lpstr>PowerPoint Presentation</vt:lpstr>
      <vt:lpstr>PowerPoint Presentation</vt:lpstr>
      <vt:lpstr>In the quotations below, Humphrys is being ironic. How?</vt:lpstr>
      <vt:lpstr>PowerPoint Presentation</vt:lpstr>
      <vt:lpstr>And finally…</vt:lpstr>
      <vt:lpstr>Lesson 4</vt:lpstr>
      <vt:lpstr>How has language changed over the last two- or three-hundred years?</vt:lpstr>
      <vt:lpstr>Do the following points affect your predictions?</vt:lpstr>
      <vt:lpstr>PowerPoint Presentation</vt:lpstr>
      <vt:lpstr>Read the Swift and Johnson extracts</vt:lpstr>
      <vt:lpstr>H/W</vt:lpstr>
      <vt:lpstr>Lesson 5</vt:lpstr>
      <vt:lpstr>Choosing an investigation topic/title</vt:lpstr>
      <vt:lpstr>The type of study</vt:lpstr>
      <vt:lpstr>Start annotating texts for methods/techniques</vt:lpstr>
      <vt:lpstr>Lesson 6</vt:lpstr>
      <vt:lpstr>Preparing the analyses</vt:lpstr>
      <vt:lpstr>Warning:</vt:lpstr>
      <vt:lpstr>Research</vt:lpstr>
      <vt:lpstr>Recording, Arranging, &amp; Presenting Data</vt:lpstr>
      <vt:lpstr>Recording, Arranging, &amp; Presenting Data</vt:lpstr>
      <vt:lpstr>PowerPoint Presentation</vt:lpstr>
      <vt:lpstr>Lesson 7</vt:lpstr>
      <vt:lpstr>Lesson 8</vt:lpstr>
      <vt:lpstr>Exemplar pieces:</vt:lpstr>
      <vt:lpstr>PowerPoint Presentation</vt:lpstr>
      <vt:lpstr>Mini Investigation</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Belas</dc:creator>
  <cp:lastModifiedBy>Belas</cp:lastModifiedBy>
  <cp:revision>52</cp:revision>
  <dcterms:created xsi:type="dcterms:W3CDTF">2013-06-06T09:18:34Z</dcterms:created>
  <dcterms:modified xsi:type="dcterms:W3CDTF">2013-07-16T10:41:59Z</dcterms:modified>
</cp:coreProperties>
</file>