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6" r:id="rId5"/>
    <p:sldId id="259" r:id="rId6"/>
    <p:sldId id="267" r:id="rId7"/>
    <p:sldId id="257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494F3-56F7-413F-83C5-D8AF215E4B52}" type="datetimeFigureOut">
              <a:rPr lang="en-US" smtClean="0"/>
              <a:pPr/>
              <a:t>5/4/2012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B697-9FEA-4AAE-9377-6DDDE5698CC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Offer a brief definition of “lexis”. What is specific to this concept (rather than “vocabulary”)?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315416"/>
            <a:ext cx="8153400" cy="9906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/>
                </a:solidFill>
              </a:rPr>
              <a:t>Key words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925" y="765175"/>
            <a:ext cx="8064500" cy="4495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Root/Base word: </a:t>
            </a:r>
            <a:r>
              <a:rPr lang="en-GB" sz="2000" dirty="0" smtClean="0">
                <a:solidFill>
                  <a:srgbClr val="FFFF00"/>
                </a:solidFill>
              </a:rPr>
              <a:t>what is left when all affixes are removed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Morpheme:</a:t>
            </a:r>
            <a:r>
              <a:rPr lang="en-GB" sz="2000" dirty="0" smtClean="0">
                <a:solidFill>
                  <a:srgbClr val="FFFF00"/>
                </a:solidFill>
              </a:rPr>
              <a:t> The smallest component of a word that carries meaning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Affix:</a:t>
            </a:r>
            <a:r>
              <a:rPr lang="en-GB" sz="2000" dirty="0" smtClean="0">
                <a:solidFill>
                  <a:srgbClr val="FFFF00"/>
                </a:solidFill>
              </a:rPr>
              <a:t> Morpheme attached before or after base word to change its meaning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Prefix:</a:t>
            </a:r>
            <a:r>
              <a:rPr lang="en-GB" sz="2000" dirty="0" smtClean="0">
                <a:solidFill>
                  <a:srgbClr val="FFFF00"/>
                </a:solidFill>
              </a:rPr>
              <a:t> Affix before a base word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Suffix:</a:t>
            </a:r>
            <a:r>
              <a:rPr lang="en-GB" sz="2000" dirty="0" smtClean="0">
                <a:solidFill>
                  <a:srgbClr val="FFFF00"/>
                </a:solidFill>
              </a:rPr>
              <a:t> Affix after a base word</a:t>
            </a:r>
          </a:p>
          <a:p>
            <a:pPr eaLnBrk="1" hangingPunct="1"/>
            <a:endParaRPr lang="en-GB" sz="20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Inflectional </a:t>
            </a:r>
            <a:r>
              <a:rPr lang="en-GB" sz="2000" b="1" dirty="0" smtClean="0">
                <a:solidFill>
                  <a:srgbClr val="FFFF00"/>
                </a:solidFill>
              </a:rPr>
              <a:t>suffix:</a:t>
            </a:r>
            <a:r>
              <a:rPr lang="en-GB" sz="2000" dirty="0" smtClean="0">
                <a:solidFill>
                  <a:srgbClr val="FFFF00"/>
                </a:solidFill>
              </a:rPr>
              <a:t> Suffix that changes the grammar of a noun, verb, adjective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Derivational suffix:</a:t>
            </a:r>
            <a:r>
              <a:rPr lang="en-GB" sz="2000" dirty="0" smtClean="0">
                <a:solidFill>
                  <a:srgbClr val="FFFF00"/>
                </a:solidFill>
              </a:rPr>
              <a:t> Suffix that changes the changes the word class (e.g. adjective to noun: slow – slow</a:t>
            </a:r>
            <a:r>
              <a:rPr lang="en-GB" sz="2000" i="1" dirty="0" smtClean="0">
                <a:solidFill>
                  <a:srgbClr val="FFFF00"/>
                </a:solidFill>
              </a:rPr>
              <a:t>ness.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Derivational prefix:</a:t>
            </a:r>
            <a:r>
              <a:rPr lang="en-GB" sz="2000" dirty="0" smtClean="0">
                <a:solidFill>
                  <a:srgbClr val="FFFF00"/>
                </a:solidFill>
              </a:rPr>
              <a:t> Prefix that changes the meaning of a word – e.g. pick/</a:t>
            </a:r>
            <a:r>
              <a:rPr lang="en-GB" sz="2000" b="1" u="sng" dirty="0" smtClean="0">
                <a:solidFill>
                  <a:srgbClr val="FFFF00"/>
                </a:solidFill>
              </a:rPr>
              <a:t>un</a:t>
            </a:r>
            <a:r>
              <a:rPr lang="en-GB" sz="2000" dirty="0" smtClean="0">
                <a:solidFill>
                  <a:srgbClr val="FFFF00"/>
                </a:solidFill>
              </a:rPr>
              <a:t>pick</a:t>
            </a:r>
          </a:p>
          <a:p>
            <a:pPr eaLnBrk="1" hangingPunct="1"/>
            <a:r>
              <a:rPr lang="en-GB" sz="2000" b="1" dirty="0" smtClean="0">
                <a:solidFill>
                  <a:srgbClr val="FFFF00"/>
                </a:solidFill>
              </a:rPr>
              <a:t>Absolute/Comparative/Superlative:</a:t>
            </a:r>
            <a:r>
              <a:rPr lang="en-GB" sz="2000" dirty="0" smtClean="0">
                <a:solidFill>
                  <a:srgbClr val="FFFF00"/>
                </a:solidFill>
              </a:rPr>
              <a:t> Many adjectives have three forms.</a:t>
            </a:r>
          </a:p>
          <a:p>
            <a:pPr lvl="1" eaLnBrk="1" hangingPunct="1"/>
            <a:r>
              <a:rPr lang="en-GB" sz="1700" dirty="0" smtClean="0">
                <a:solidFill>
                  <a:srgbClr val="FFFF00"/>
                </a:solidFill>
              </a:rPr>
              <a:t>Tall</a:t>
            </a:r>
            <a:endParaRPr lang="en-GB" sz="1700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GB" sz="1700" dirty="0" smtClean="0">
                <a:solidFill>
                  <a:srgbClr val="FFFF00"/>
                </a:solidFill>
              </a:rPr>
              <a:t>Taller</a:t>
            </a:r>
          </a:p>
          <a:p>
            <a:pPr lvl="1" eaLnBrk="1" hangingPunct="1"/>
            <a:r>
              <a:rPr lang="en-GB" sz="1700" dirty="0" smtClean="0">
                <a:solidFill>
                  <a:srgbClr val="FFFF00"/>
                </a:solidFill>
              </a:rPr>
              <a:t>Tallest</a:t>
            </a: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/>
            <a:endParaRPr lang="en-GB" sz="2000" dirty="0" smtClean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620688"/>
            <a:ext cx="6264696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91680" y="1074440"/>
            <a:ext cx="6264696" cy="338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608" y="1362472"/>
            <a:ext cx="6984776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15616" y="1650504"/>
            <a:ext cx="6984776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115616" y="1938536"/>
            <a:ext cx="6984776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67544" y="2514600"/>
            <a:ext cx="1800200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7544" y="3018656"/>
            <a:ext cx="1872208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67544" y="3573016"/>
            <a:ext cx="1944216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95536" y="4098776"/>
            <a:ext cx="3672408" cy="266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Emerging meanings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Portmanteaus &amp; compounds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Portmanteau: blend of </a:t>
            </a:r>
            <a:r>
              <a:rPr lang="en-GB" b="1" dirty="0" smtClean="0">
                <a:solidFill>
                  <a:schemeClr val="bg1"/>
                </a:solidFill>
              </a:rPr>
              <a:t>parts</a:t>
            </a:r>
            <a:r>
              <a:rPr lang="en-GB" dirty="0" smtClean="0">
                <a:solidFill>
                  <a:schemeClr val="bg1"/>
                </a:solidFill>
              </a:rPr>
              <a:t> from two words (“</a:t>
            </a:r>
            <a:r>
              <a:rPr lang="en-GB" dirty="0" err="1" smtClean="0">
                <a:solidFill>
                  <a:schemeClr val="bg1"/>
                </a:solidFill>
              </a:rPr>
              <a:t>slithey</a:t>
            </a:r>
            <a:r>
              <a:rPr lang="en-GB" dirty="0" smtClean="0">
                <a:solidFill>
                  <a:schemeClr val="bg1"/>
                </a:solidFill>
              </a:rPr>
              <a:t>” = slimy + lithe)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Compound: two complete words joined to make a single word (chairman)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92D050"/>
                </a:solidFill>
              </a:rPr>
              <a:t>Neologisms</a:t>
            </a: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Also “coinages”: new words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rgbClr val="92D050"/>
                </a:solidFill>
              </a:rPr>
              <a:t>Anotonomasia</a:t>
            </a:r>
            <a:endParaRPr lang="en-GB" b="1" dirty="0" smtClean="0">
              <a:solidFill>
                <a:srgbClr val="92D050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Use of proper nouns in broad/generic/figurative sense (e.g., “Shakespeare” = writer; Hoover = any vacuum cleaner)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b="1" dirty="0" err="1" smtClean="0">
                <a:solidFill>
                  <a:srgbClr val="92D050"/>
                </a:solidFill>
              </a:rPr>
              <a:t>Polysemy</a:t>
            </a:r>
            <a:endParaRPr lang="en-GB" b="1" dirty="0" smtClean="0">
              <a:solidFill>
                <a:srgbClr val="92D050"/>
              </a:solidFill>
            </a:endParaRPr>
          </a:p>
          <a:p>
            <a:pPr lvl="1"/>
            <a:r>
              <a:rPr lang="en-GB" dirty="0" smtClean="0">
                <a:solidFill>
                  <a:schemeClr val="bg1"/>
                </a:solidFill>
              </a:rPr>
              <a:t>Multiple or many meanings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938536"/>
            <a:ext cx="7704856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3501008"/>
            <a:ext cx="7488832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4293096"/>
            <a:ext cx="74888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5322912"/>
            <a:ext cx="7488832" cy="410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Key words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FFFF00"/>
                </a:solidFill>
              </a:rPr>
              <a:t>Synonym</a:t>
            </a:r>
            <a:r>
              <a:rPr lang="en-GB" dirty="0" smtClean="0">
                <a:solidFill>
                  <a:srgbClr val="FFFF00"/>
                </a:solidFill>
              </a:rPr>
              <a:t> – </a:t>
            </a:r>
          </a:p>
          <a:p>
            <a:pPr eaLnBrk="1" hangingPunct="1"/>
            <a:r>
              <a:rPr lang="en-GB" b="1" u="sng" dirty="0" smtClean="0">
                <a:solidFill>
                  <a:srgbClr val="FFFF00"/>
                </a:solidFill>
              </a:rPr>
              <a:t>Antonym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smtClean="0">
                <a:solidFill>
                  <a:srgbClr val="FFFF00"/>
                </a:solidFill>
              </a:rPr>
              <a:t>–</a:t>
            </a:r>
          </a:p>
          <a:p>
            <a:pPr eaLnBrk="1" hangingPunct="1"/>
            <a:r>
              <a:rPr lang="en-GB" b="1" u="sng" dirty="0" err="1" smtClean="0">
                <a:solidFill>
                  <a:srgbClr val="FFFF00"/>
                </a:solidFill>
              </a:rPr>
              <a:t>Polyseme</a:t>
            </a:r>
            <a:r>
              <a:rPr lang="en-GB" dirty="0" smtClean="0">
                <a:solidFill>
                  <a:srgbClr val="FFFF00"/>
                </a:solidFill>
              </a:rPr>
              <a:t> –</a:t>
            </a:r>
          </a:p>
          <a:p>
            <a:pPr eaLnBrk="1" hangingPunct="1"/>
            <a:r>
              <a:rPr lang="en-GB" b="1" u="sng" dirty="0" smtClean="0">
                <a:solidFill>
                  <a:srgbClr val="FFFF00"/>
                </a:solidFill>
              </a:rPr>
              <a:t>Idiom</a:t>
            </a:r>
            <a:r>
              <a:rPr lang="en-GB" dirty="0" smtClean="0">
                <a:solidFill>
                  <a:srgbClr val="FFFF00"/>
                </a:solidFill>
              </a:rPr>
              <a:t> – </a:t>
            </a:r>
            <a:endParaRPr lang="en-GB" dirty="0" smtClean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en-GB" dirty="0" smtClean="0">
              <a:solidFill>
                <a:srgbClr val="FFFF00"/>
              </a:solidFill>
            </a:endParaRP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algn="l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92D050"/>
                </a:solidFill>
              </a:rPr>
              <a:t>Pt. II: Idioms test.</a:t>
            </a:r>
            <a:br>
              <a:rPr lang="en-GB" sz="2400" b="1" dirty="0" smtClean="0">
                <a:solidFill>
                  <a:srgbClr val="92D050"/>
                </a:solidFill>
              </a:rPr>
            </a:br>
            <a:r>
              <a:rPr lang="en-GB" sz="2400" b="1" dirty="0" smtClean="0">
                <a:solidFill>
                  <a:srgbClr val="92D050"/>
                </a:solidFill>
              </a:rPr>
              <a:t>What </a:t>
            </a:r>
            <a:r>
              <a:rPr lang="en-GB" sz="2400" b="1" dirty="0">
                <a:solidFill>
                  <a:srgbClr val="92D050"/>
                </a:solidFill>
              </a:rPr>
              <a:t>role do idioms and </a:t>
            </a:r>
            <a:r>
              <a:rPr lang="en-GB" sz="2400" b="1" dirty="0" err="1">
                <a:solidFill>
                  <a:srgbClr val="92D050"/>
                </a:solidFill>
              </a:rPr>
              <a:t>cliches</a:t>
            </a:r>
            <a:r>
              <a:rPr lang="en-GB" sz="2400" b="1" dirty="0">
                <a:solidFill>
                  <a:srgbClr val="92D050"/>
                </a:solidFill>
              </a:rPr>
              <a:t> play in the English language</a:t>
            </a:r>
            <a:r>
              <a:rPr lang="en-GB" sz="2400" b="1" dirty="0" smtClean="0">
                <a:solidFill>
                  <a:srgbClr val="92D050"/>
                </a:solidFill>
              </a:rPr>
              <a:t>? Would a dictionary help here?</a:t>
            </a:r>
            <a:endParaRPr lang="en-GB" sz="2400" b="1" dirty="0">
              <a:solidFill>
                <a:srgbClr val="92D05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/>
            <a:r>
              <a:rPr lang="en-GB" sz="2800" dirty="0" smtClean="0">
                <a:solidFill>
                  <a:schemeClr val="bg1"/>
                </a:solidFill>
              </a:rPr>
              <a:t>Complete the idioms in the list below. Translate them into clear/standard English.</a:t>
            </a:r>
          </a:p>
          <a:p>
            <a:pPr marL="609600" indent="-609600" eaLnBrk="1" hangingPunct="1">
              <a:buFont typeface="Wingdings 2" pitchFamily="18" charset="2"/>
              <a:buNone/>
            </a:pPr>
            <a:endParaRPr lang="en-GB" sz="2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It’s raining _______ and ________.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Don’t feel sorry for him. Those are only _______ tears.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You should always call a ____ a ____.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Do it now before you get cold ____.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 smtClean="0">
                <a:solidFill>
                  <a:srgbClr val="FFFF00"/>
                </a:solidFill>
              </a:rPr>
              <a:t>Since I gave up smoking , I feel as fit as a ___.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-36513" y="760425"/>
            <a:ext cx="9180513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000" b="1" u="sng" dirty="0" smtClean="0">
                <a:solidFill>
                  <a:srgbClr val="FFFF00"/>
                </a:solidFill>
              </a:rPr>
              <a:t>Hyponym (“hypo-” under):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word whose sense/meaning is included in that of a broader, “umbrella” term. E.g., “daisy” is a hyponym of “flower.” The abstract noun form is “hyponymy.”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000" b="1" u="sng" dirty="0" err="1" smtClean="0">
                <a:solidFill>
                  <a:srgbClr val="FFFF00"/>
                </a:solidFill>
              </a:rPr>
              <a:t>Hypernym</a:t>
            </a:r>
            <a:r>
              <a:rPr lang="en-GB" sz="2000" b="1" u="sng" dirty="0" smtClean="0">
                <a:solidFill>
                  <a:srgbClr val="FFFF00"/>
                </a:solidFill>
              </a:rPr>
              <a:t> (“hyper-” over</a:t>
            </a:r>
            <a:r>
              <a:rPr lang="en-GB" sz="2000" b="1" u="sng" dirty="0" smtClean="0">
                <a:solidFill>
                  <a:srgbClr val="FFFF00"/>
                </a:solidFill>
              </a:rPr>
              <a:t>):</a:t>
            </a: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term that includes the senses/meanings of its hyponyms.</a:t>
            </a:r>
          </a:p>
          <a:p>
            <a:pPr eaLnBrk="1" hangingPunct="1">
              <a:defRPr/>
            </a:pPr>
            <a:endParaRPr lang="en-GB" sz="2000" b="1" u="sng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000" b="1" u="sng" dirty="0" err="1" smtClean="0">
                <a:solidFill>
                  <a:srgbClr val="FFFF00"/>
                </a:solidFill>
              </a:rPr>
              <a:t>Meronym</a:t>
            </a:r>
            <a:r>
              <a:rPr lang="en-GB" sz="2000" b="1" u="sng" dirty="0" smtClean="0">
                <a:solidFill>
                  <a:srgbClr val="FFFF00"/>
                </a:solidFill>
              </a:rPr>
              <a:t>:</a:t>
            </a: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A </a:t>
            </a:r>
            <a:r>
              <a:rPr lang="en-GB" sz="2000" dirty="0" smtClean="0">
                <a:solidFill>
                  <a:srgbClr val="FFFF00"/>
                </a:solidFill>
              </a:rPr>
              <a:t>term which is included in a larger, inclusive term, because the </a:t>
            </a:r>
            <a:r>
              <a:rPr lang="en-GB" sz="2000" dirty="0" err="1" smtClean="0">
                <a:solidFill>
                  <a:srgbClr val="FFFF00"/>
                </a:solidFill>
              </a:rPr>
              <a:t>meronym</a:t>
            </a:r>
            <a:r>
              <a:rPr lang="en-GB" sz="2000" dirty="0" smtClean="0">
                <a:solidFill>
                  <a:srgbClr val="FFFF00"/>
                </a:solidFill>
              </a:rPr>
              <a:t> is a part of the whole. E.g. “page,” “cover,” “spine” are </a:t>
            </a:r>
            <a:r>
              <a:rPr lang="en-GB" sz="2000" dirty="0" err="1" smtClean="0">
                <a:solidFill>
                  <a:srgbClr val="FFFF00"/>
                </a:solidFill>
              </a:rPr>
              <a:t>meronyms</a:t>
            </a:r>
            <a:r>
              <a:rPr lang="en-GB" sz="2000" dirty="0" smtClean="0">
                <a:solidFill>
                  <a:srgbClr val="FFFF00"/>
                </a:solidFill>
              </a:rPr>
              <a:t> of “book.” Abstract noun: </a:t>
            </a:r>
            <a:r>
              <a:rPr lang="en-GB" sz="2000" dirty="0" err="1" smtClean="0">
                <a:solidFill>
                  <a:srgbClr val="FFFF00"/>
                </a:solidFill>
              </a:rPr>
              <a:t>meronymy</a:t>
            </a:r>
            <a:r>
              <a:rPr lang="en-GB" sz="2000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124744"/>
            <a:ext cx="83529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2564904"/>
            <a:ext cx="82089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23528" y="3645024"/>
            <a:ext cx="8568952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5888"/>
            <a:ext cx="8229600" cy="4525962"/>
          </a:xfrm>
        </p:spPr>
        <p:txBody>
          <a:bodyPr/>
          <a:lstStyle/>
          <a:p>
            <a:pPr eaLnBrk="1" hangingPunct="1"/>
            <a:r>
              <a:rPr lang="en-GB" sz="2000" dirty="0" smtClean="0">
                <a:solidFill>
                  <a:schemeClr val="bg1"/>
                </a:solidFill>
              </a:rPr>
              <a:t>Which semantic field(s)?</a:t>
            </a:r>
          </a:p>
          <a:p>
            <a:pPr eaLnBrk="1" hangingPunct="1"/>
            <a:r>
              <a:rPr lang="en-GB" sz="2000" dirty="0" smtClean="0">
                <a:solidFill>
                  <a:schemeClr val="bg1"/>
                </a:solidFill>
              </a:rPr>
              <a:t>Effects created?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9459" name="Picture 1" descr="semantic field 2 001.jpg"/>
          <p:cNvPicPr>
            <a:picLocks noChangeAspect="1" noChangeArrowheads="1"/>
          </p:cNvPicPr>
          <p:nvPr/>
        </p:nvPicPr>
        <p:blipFill>
          <a:blip r:embed="rId2" cstate="print"/>
          <a:srcRect l="30702" t="11182" r="19298" b="58467"/>
          <a:stretch>
            <a:fillRect/>
          </a:stretch>
        </p:blipFill>
        <p:spPr bwMode="auto">
          <a:xfrm>
            <a:off x="1187450" y="1196975"/>
            <a:ext cx="65532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rgbClr val="92D050"/>
                </a:solidFill>
              </a:rPr>
              <a:t>THREE BATTERED IN FISH SHOP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	Lexical ambiguity – “battered” has more than one meaning (remember, </a:t>
            </a:r>
            <a:r>
              <a:rPr lang="en-GB" sz="2000" b="1" i="1" u="sng" dirty="0" smtClean="0">
                <a:solidFill>
                  <a:schemeClr val="bg1"/>
                </a:solidFill>
              </a:rPr>
              <a:t>lexis</a:t>
            </a:r>
            <a:r>
              <a:rPr lang="en-GB" sz="2000" b="1" dirty="0" smtClean="0">
                <a:solidFill>
                  <a:schemeClr val="bg1"/>
                </a:solidFill>
              </a:rPr>
              <a:t> has to do with </a:t>
            </a:r>
            <a:r>
              <a:rPr lang="en-GB" sz="2000" b="1" i="1" u="sng" dirty="0" smtClean="0">
                <a:solidFill>
                  <a:schemeClr val="bg1"/>
                </a:solidFill>
              </a:rPr>
              <a:t>semantics</a:t>
            </a:r>
            <a:r>
              <a:rPr lang="en-GB" sz="2000" b="1" dirty="0" smtClean="0">
                <a:solidFill>
                  <a:schemeClr val="bg1"/>
                </a:solidFill>
              </a:rPr>
              <a:t> [or meaning])</a:t>
            </a:r>
          </a:p>
          <a:p>
            <a:pPr eaLnBrk="1" hangingPunct="1">
              <a:buFont typeface="Wingdings 2" pitchFamily="18" charset="2"/>
              <a:buNone/>
            </a:pP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rgbClr val="92D050"/>
                </a:solidFill>
              </a:rPr>
              <a:t>EIGHTH ARMY PUSH BOTTLES UP GERMANS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	Lexical – meaning of “bottles” in this context; but also relies on </a:t>
            </a:r>
            <a:r>
              <a:rPr lang="en-GB" sz="2000" b="1" i="1" u="sng" dirty="0" smtClean="0">
                <a:solidFill>
                  <a:schemeClr val="bg1"/>
                </a:solidFill>
              </a:rPr>
              <a:t>grammatical ambiguity</a:t>
            </a:r>
            <a:r>
              <a:rPr lang="en-GB" sz="2000" b="1" dirty="0" smtClean="0">
                <a:solidFill>
                  <a:schemeClr val="bg1"/>
                </a:solidFill>
              </a:rPr>
              <a:t> and newspapers’ use of </a:t>
            </a:r>
            <a:r>
              <a:rPr lang="en-GB" sz="2000" b="1" i="1" u="sng" dirty="0" smtClean="0">
                <a:solidFill>
                  <a:schemeClr val="bg1"/>
                </a:solidFill>
              </a:rPr>
              <a:t>minor sentences</a:t>
            </a:r>
            <a:r>
              <a:rPr lang="en-GB" sz="2000" b="1" dirty="0" smtClean="0">
                <a:solidFill>
                  <a:schemeClr val="bg1"/>
                </a:solidFill>
              </a:rPr>
              <a:t> in headlines.</a:t>
            </a:r>
          </a:p>
          <a:p>
            <a:pPr eaLnBrk="1" hangingPunct="1">
              <a:buFont typeface="Wingdings 2" pitchFamily="18" charset="2"/>
              <a:buNone/>
            </a:pPr>
            <a:endParaRPr lang="en-GB" sz="2000" b="1" dirty="0" smtClean="0">
              <a:solidFill>
                <a:srgbClr val="92D05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rgbClr val="92D050"/>
                </a:solidFill>
              </a:rPr>
              <a:t>FIELD MARSHALL FLIES BACK TO FRONT</a:t>
            </a:r>
            <a:endParaRPr lang="en-GB" sz="2000" b="1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	As above – grammatical ambiguity due to minor sentence, and “back to front” synonymous with adj. “backwards.” </a:t>
            </a:r>
          </a:p>
          <a:p>
            <a:pPr eaLnBrk="1" hangingPunct="1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00938" cy="36988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/>
              <a:t>How is </a:t>
            </a:r>
            <a:r>
              <a:rPr lang="en-GB" b="1" u="sng" dirty="0"/>
              <a:t>lexical ambiguity</a:t>
            </a:r>
            <a:r>
              <a:rPr lang="en-GB" b="1" dirty="0"/>
              <a:t> created, and how does it affect meaning?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1938536"/>
            <a:ext cx="81369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9552" y="3450704"/>
            <a:ext cx="81369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9552" y="5106888"/>
            <a:ext cx="81369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graphology 001.jpg"/>
          <p:cNvPicPr>
            <a:picLocks noChangeAspect="1"/>
          </p:cNvPicPr>
          <p:nvPr/>
        </p:nvPicPr>
        <p:blipFill>
          <a:blip r:embed="rId2" cstate="print"/>
          <a:srcRect l="60417" t="24213"/>
          <a:stretch>
            <a:fillRect/>
          </a:stretch>
        </p:blipFill>
        <p:spPr bwMode="auto">
          <a:xfrm>
            <a:off x="3929063" y="285750"/>
            <a:ext cx="4714875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688" t="21129" r="38875" b="10950"/>
          <a:stretch>
            <a:fillRect/>
          </a:stretch>
        </p:blipFill>
        <p:spPr bwMode="auto">
          <a:xfrm>
            <a:off x="0" y="285750"/>
            <a:ext cx="4286250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411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Key words</vt:lpstr>
      <vt:lpstr>Emerging meanings</vt:lpstr>
      <vt:lpstr>Key words</vt:lpstr>
      <vt:lpstr>Pt. II: Idioms test. What role do idioms and cliches play in the English language? Would a dictionary help here?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OliandSarah</dc:creator>
  <cp:lastModifiedBy>belas</cp:lastModifiedBy>
  <cp:revision>4</cp:revision>
  <dcterms:created xsi:type="dcterms:W3CDTF">2012-05-04T06:02:06Z</dcterms:created>
  <dcterms:modified xsi:type="dcterms:W3CDTF">2012-05-04T09:02:34Z</dcterms:modified>
</cp:coreProperties>
</file>