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8" r:id="rId4"/>
    <p:sldId id="257" r:id="rId5"/>
    <p:sldId id="260" r:id="rId6"/>
    <p:sldId id="262" r:id="rId7"/>
    <p:sldId id="267" r:id="rId8"/>
    <p:sldId id="263" r:id="rId9"/>
    <p:sldId id="264" r:id="rId10"/>
    <p:sldId id="269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1143F-99F8-46D2-A21F-AEA120134B6A}" type="datetimeFigureOut">
              <a:rPr lang="en-US" smtClean="0"/>
              <a:pPr/>
              <a:t>10/22/2012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5F247-92BC-4987-8352-6C45F0C6C71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4925" y="549275"/>
            <a:ext cx="9109075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GB" b="1" dirty="0" smtClean="0">
                <a:solidFill>
                  <a:srgbClr val="FFFF00"/>
                </a:solidFill>
              </a:rPr>
              <a:t>Denotation</a:t>
            </a:r>
            <a:r>
              <a:rPr lang="en-GB" dirty="0" smtClean="0">
                <a:solidFill>
                  <a:srgbClr val="FFFF00"/>
                </a:solidFill>
              </a:rPr>
              <a:t>: The meaning/reference of a word.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b="1" dirty="0" smtClean="0">
                <a:solidFill>
                  <a:srgbClr val="FFFF00"/>
                </a:solidFill>
              </a:rPr>
              <a:t>Connotation</a:t>
            </a:r>
            <a:r>
              <a:rPr lang="en-GB" dirty="0" smtClean="0">
                <a:solidFill>
                  <a:srgbClr val="FFFF00"/>
                </a:solidFill>
              </a:rPr>
              <a:t>: The associations/suggestions of a word.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GB" b="1" dirty="0" smtClean="0">
              <a:solidFill>
                <a:srgbClr val="FFFF00"/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b="1" dirty="0" smtClean="0">
                <a:solidFill>
                  <a:srgbClr val="FFFF00"/>
                </a:solidFill>
              </a:rPr>
              <a:t>Usage: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i="1" dirty="0" smtClean="0">
                <a:solidFill>
                  <a:srgbClr val="FFFF00"/>
                </a:solidFill>
              </a:rPr>
              <a:t>		This word has connotations of…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i="1" dirty="0" smtClean="0">
                <a:solidFill>
                  <a:srgbClr val="FFFF00"/>
                </a:solidFill>
              </a:rPr>
              <a:t>		This word denotes…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GB" i="1" dirty="0" smtClean="0">
                <a:solidFill>
                  <a:srgbClr val="FFFF00"/>
                </a:solidFill>
              </a:rPr>
              <a:t>		This word is connotative of…</a:t>
            </a:r>
            <a:endParaRPr lang="en-GB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GB" sz="4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Key Words</a:t>
            </a:r>
            <a:endParaRPr lang="en-GB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sz="3600" dirty="0" smtClean="0">
                <a:solidFill>
                  <a:schemeClr val="bg1"/>
                </a:solidFill>
              </a:rPr>
              <a:t>What is sociolinguistics?</a:t>
            </a:r>
          </a:p>
          <a:p>
            <a:pPr eaLnBrk="1" hangingPunct="1"/>
            <a:r>
              <a:rPr lang="en-GB" sz="3600" b="1" u="sng" dirty="0" smtClean="0">
                <a:solidFill>
                  <a:srgbClr val="FFFF00"/>
                </a:solidFill>
              </a:rPr>
              <a:t>Sociolinguistics</a:t>
            </a:r>
            <a:r>
              <a:rPr lang="en-GB" sz="3600" dirty="0" smtClean="0">
                <a:solidFill>
                  <a:srgbClr val="FFFF00"/>
                </a:solidFill>
              </a:rPr>
              <a:t>: the study of the relationship between language and society.</a:t>
            </a:r>
          </a:p>
          <a:p>
            <a:pPr eaLnBrk="1" hangingPunct="1"/>
            <a:endParaRPr lang="en-GB" sz="3600" dirty="0" smtClean="0">
              <a:solidFill>
                <a:schemeClr val="bg1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	</a:t>
            </a:r>
            <a:r>
              <a:rPr lang="en-GB" sz="3000" dirty="0" smtClean="0">
                <a:solidFill>
                  <a:schemeClr val="bg1"/>
                </a:solidFill>
              </a:rPr>
              <a:t>Social factors can affect language, just as language can shape the ways we think about, or construct, society</a:t>
            </a:r>
            <a:r>
              <a:rPr lang="en-GB" sz="3000" dirty="0" smtClean="0"/>
              <a:t>.</a:t>
            </a: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0" y="0"/>
            <a:ext cx="2954338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What is sociolinguistics?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42875" y="357188"/>
            <a:ext cx="9001125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u="sng" dirty="0" smtClean="0">
                <a:solidFill>
                  <a:srgbClr val="FFFF00"/>
                </a:solidFill>
              </a:rPr>
              <a:t>Dialect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sz="2200" dirty="0" smtClean="0">
                <a:solidFill>
                  <a:srgbClr val="FFFF00"/>
                </a:solidFill>
              </a:rPr>
              <a:t>A way of speaking, particular to an area or region, which has distinct syntax and vocabulary.</a:t>
            </a:r>
          </a:p>
          <a:p>
            <a:pPr eaLnBrk="1" hangingPunct="1"/>
            <a:endParaRPr lang="en-GB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u="sng" dirty="0" err="1" smtClean="0">
                <a:solidFill>
                  <a:srgbClr val="FFFF00"/>
                </a:solidFill>
              </a:rPr>
              <a:t>Sociolect</a:t>
            </a:r>
            <a:endParaRPr lang="en-GB" sz="2200" u="sng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sz="2200" dirty="0" smtClean="0">
                <a:solidFill>
                  <a:srgbClr val="FFFF00"/>
                </a:solidFill>
              </a:rPr>
              <a:t>	A way of speaking, particular to a social group (e.g., the difference between adults and teenagers, within the same region; a way of speaking associated with a social class).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u="sng" dirty="0" smtClean="0">
                <a:solidFill>
                  <a:srgbClr val="FFFF00"/>
                </a:solidFill>
              </a:rPr>
              <a:t>Idiolect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rgbClr val="FFFF00"/>
                </a:solidFill>
              </a:rPr>
              <a:t>	</a:t>
            </a:r>
            <a:r>
              <a:rPr lang="en-GB" sz="2200" dirty="0" smtClean="0">
                <a:solidFill>
                  <a:srgbClr val="FFFF00"/>
                </a:solidFill>
              </a:rPr>
              <a:t>The way of speaking particular to an individual.</a:t>
            </a:r>
            <a:endParaRPr lang="en-GB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chemeClr val="bg1"/>
                </a:solidFill>
              </a:rPr>
              <a:t>	</a:t>
            </a:r>
            <a:r>
              <a:rPr lang="en-GB" b="1" dirty="0" smtClean="0">
                <a:solidFill>
                  <a:schemeClr val="bg1"/>
                </a:solidFill>
              </a:rPr>
              <a:t>Ways of speaking (not necessarily to do only/primarily with dialect, </a:t>
            </a:r>
            <a:r>
              <a:rPr lang="en-GB" b="1" dirty="0" err="1" smtClean="0">
                <a:solidFill>
                  <a:schemeClr val="bg1"/>
                </a:solidFill>
              </a:rPr>
              <a:t>sociolect</a:t>
            </a:r>
            <a:r>
              <a:rPr lang="en-GB" b="1" dirty="0" smtClean="0">
                <a:solidFill>
                  <a:schemeClr val="bg1"/>
                </a:solidFill>
              </a:rPr>
              <a:t>, idiolect):</a:t>
            </a:r>
          </a:p>
          <a:p>
            <a:pPr eaLnBrk="1" hangingPunct="1">
              <a:buFont typeface="Wingdings 2" pitchFamily="18" charset="2"/>
              <a:buNone/>
            </a:pPr>
            <a:endParaRPr lang="en-GB" dirty="0" smtClean="0"/>
          </a:p>
          <a:p>
            <a:pPr eaLnBrk="1" hangingPunct="1"/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b="1" u="sng" dirty="0" smtClean="0">
                <a:solidFill>
                  <a:srgbClr val="FFFF00"/>
                </a:solidFill>
              </a:rPr>
              <a:t>Change from above:</a:t>
            </a:r>
            <a:r>
              <a:rPr lang="en-GB" u="sng" dirty="0" smtClean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deliberately changing certain habits of speech (“h” dropping)</a:t>
            </a:r>
          </a:p>
          <a:p>
            <a:pPr eaLnBrk="1" hangingPunct="1"/>
            <a:r>
              <a:rPr lang="en-GB" b="1" u="sng" dirty="0" smtClean="0">
                <a:solidFill>
                  <a:srgbClr val="FFFF00"/>
                </a:solidFill>
              </a:rPr>
              <a:t>Change from below: </a:t>
            </a:r>
            <a:r>
              <a:rPr lang="en-GB" dirty="0" smtClean="0">
                <a:solidFill>
                  <a:srgbClr val="FFFF00"/>
                </a:solidFill>
              </a:rPr>
              <a:t>the “natural”/“accidental” change in language habits – change from below often leads to stereotype...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2954338" cy="3698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What is sociolinguistics?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200" dirty="0" smtClean="0">
                <a:solidFill>
                  <a:srgbClr val="FFFF00"/>
                </a:solidFill>
              </a:rPr>
              <a:t> </a:t>
            </a:r>
            <a:r>
              <a:rPr lang="en-GB" sz="2200" b="1" u="sng" dirty="0" smtClean="0">
                <a:solidFill>
                  <a:srgbClr val="FFFF00"/>
                </a:solidFill>
              </a:rPr>
              <a:t>Phoneme</a:t>
            </a:r>
            <a:r>
              <a:rPr lang="en-GB" sz="2200" dirty="0" smtClean="0">
                <a:solidFill>
                  <a:srgbClr val="FFFF00"/>
                </a:solidFill>
              </a:rPr>
              <a:t> – basic units of sound from which language is built. (NOT the same as saying “letter”; different letters may represent the same phoneme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200" dirty="0" smtClean="0">
                <a:solidFill>
                  <a:srgbClr val="FFFF00"/>
                </a:solidFill>
              </a:rPr>
              <a:t> </a:t>
            </a:r>
            <a:r>
              <a:rPr lang="en-GB" sz="2200" b="1" u="sng" dirty="0" smtClean="0">
                <a:solidFill>
                  <a:srgbClr val="FFFF00"/>
                </a:solidFill>
              </a:rPr>
              <a:t>Alliteration</a:t>
            </a:r>
            <a:r>
              <a:rPr lang="en-GB" sz="2200" dirty="0" smtClean="0">
                <a:solidFill>
                  <a:srgbClr val="FFFF00"/>
                </a:solidFill>
              </a:rPr>
              <a:t> – deliberate use of words beginning with the same sound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200" dirty="0" smtClean="0">
                <a:solidFill>
                  <a:srgbClr val="FFFF00"/>
                </a:solidFill>
              </a:rPr>
              <a:t> </a:t>
            </a:r>
            <a:r>
              <a:rPr lang="en-GB" sz="2200" b="1" u="sng" dirty="0" smtClean="0">
                <a:solidFill>
                  <a:srgbClr val="FFFF00"/>
                </a:solidFill>
              </a:rPr>
              <a:t>Assonance</a:t>
            </a:r>
            <a:r>
              <a:rPr lang="en-GB" sz="2200" dirty="0" smtClean="0">
                <a:solidFill>
                  <a:srgbClr val="FFFF00"/>
                </a:solidFill>
              </a:rPr>
              <a:t> – repetition of vowel sounds for effect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200" b="1" dirty="0" smtClean="0">
                <a:solidFill>
                  <a:srgbClr val="FFFF00"/>
                </a:solidFill>
              </a:rPr>
              <a:t> </a:t>
            </a:r>
            <a:r>
              <a:rPr lang="en-GB" sz="2200" b="1" u="sng" dirty="0" smtClean="0">
                <a:solidFill>
                  <a:srgbClr val="FFFF00"/>
                </a:solidFill>
              </a:rPr>
              <a:t>Onomatopoeia</a:t>
            </a:r>
            <a:r>
              <a:rPr lang="en-GB" sz="2200" dirty="0" smtClean="0">
                <a:solidFill>
                  <a:srgbClr val="FFFF00"/>
                </a:solidFill>
              </a:rPr>
              <a:t> – the sound of the word itself resembles the sound/event described. (</a:t>
            </a:r>
            <a:r>
              <a:rPr lang="en-GB" sz="2200" b="1" u="sng" dirty="0" smtClean="0">
                <a:solidFill>
                  <a:srgbClr val="FFFF00"/>
                </a:solidFill>
              </a:rPr>
              <a:t>Lexical onomatopoeia</a:t>
            </a:r>
            <a:r>
              <a:rPr lang="en-GB" sz="2200" dirty="0" smtClean="0">
                <a:solidFill>
                  <a:srgbClr val="FFFF00"/>
                </a:solidFill>
              </a:rPr>
              <a:t> – meaningful onomatopoeic words [“bang,” “clatter”]; </a:t>
            </a:r>
            <a:r>
              <a:rPr lang="en-GB" sz="2200" b="1" u="sng" dirty="0" smtClean="0">
                <a:solidFill>
                  <a:srgbClr val="FFFF00"/>
                </a:solidFill>
              </a:rPr>
              <a:t>non-lexical </a:t>
            </a:r>
            <a:r>
              <a:rPr lang="en-GB" sz="2200" dirty="0" smtClean="0">
                <a:solidFill>
                  <a:srgbClr val="FFFF00"/>
                </a:solidFill>
              </a:rPr>
              <a:t>– e.g., “vroom”)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200" dirty="0" smtClean="0">
                <a:solidFill>
                  <a:srgbClr val="FFFF00"/>
                </a:solidFill>
              </a:rPr>
              <a:t> </a:t>
            </a:r>
            <a:r>
              <a:rPr lang="en-GB" sz="2200" b="1" u="sng" dirty="0" smtClean="0">
                <a:solidFill>
                  <a:srgbClr val="FFFF00"/>
                </a:solidFill>
              </a:rPr>
              <a:t>Rhyme</a:t>
            </a:r>
            <a:r>
              <a:rPr lang="en-GB" sz="2200" dirty="0" smtClean="0">
                <a:solidFill>
                  <a:srgbClr val="FFFF00"/>
                </a:solidFill>
              </a:rPr>
              <a:t> – repetition/correspondence of words’ final sounds (“behold,” “cold”)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GB" sz="2200" dirty="0" smtClean="0">
                <a:solidFill>
                  <a:srgbClr val="FFFF00"/>
                </a:solidFill>
              </a:rPr>
              <a:t> </a:t>
            </a:r>
            <a:r>
              <a:rPr lang="en-GB" sz="2200" b="1" u="sng" dirty="0" smtClean="0">
                <a:solidFill>
                  <a:srgbClr val="FFFF00"/>
                </a:solidFill>
              </a:rPr>
              <a:t>Rhythm</a:t>
            </a:r>
            <a:r>
              <a:rPr lang="en-GB" sz="2200" dirty="0" smtClean="0">
                <a:solidFill>
                  <a:srgbClr val="FFFF00"/>
                </a:solidFill>
              </a:rPr>
              <a:t> – pattern or flow created by the arrangement of stressed and unstressed syllables</a:t>
            </a:r>
          </a:p>
          <a:p>
            <a:pPr eaLnBrk="1" hangingPunct="1">
              <a:buFont typeface="Wingdings 2" pitchFamily="18" charset="2"/>
              <a:buNone/>
            </a:pPr>
            <a:endParaRPr lang="en-GB" sz="22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Graphology: Any layout/presentational features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Comment on how </a:t>
            </a:r>
            <a:r>
              <a:rPr lang="en-GB" dirty="0" err="1" smtClean="0">
                <a:solidFill>
                  <a:schemeClr val="bg1"/>
                </a:solidFill>
              </a:rPr>
              <a:t>graphological</a:t>
            </a:r>
            <a:r>
              <a:rPr lang="en-GB" dirty="0" smtClean="0">
                <a:solidFill>
                  <a:schemeClr val="bg1"/>
                </a:solidFill>
              </a:rPr>
              <a:t> features impact on/affect meaning.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Avoid saying: “This text has lots of graphology.” Instead: “This text has several significant/interesting </a:t>
            </a:r>
            <a:r>
              <a:rPr lang="en-GB" dirty="0" err="1" smtClean="0">
                <a:solidFill>
                  <a:schemeClr val="bg1"/>
                </a:solidFill>
              </a:rPr>
              <a:t>graphological</a:t>
            </a:r>
            <a:r>
              <a:rPr lang="en-GB" dirty="0" smtClean="0">
                <a:solidFill>
                  <a:schemeClr val="bg1"/>
                </a:solidFill>
              </a:rPr>
              <a:t> features...”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088" y="521216"/>
            <a:ext cx="7031037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600" b="1" u="sng" dirty="0" smtClean="0">
                <a:solidFill>
                  <a:schemeClr val="bg1"/>
                </a:solidFill>
              </a:rPr>
              <a:t>Lexis:</a:t>
            </a:r>
            <a:endParaRPr lang="en-GB" sz="2600" b="1" u="sng" dirty="0">
              <a:solidFill>
                <a:schemeClr val="bg1"/>
              </a:solidFill>
            </a:endParaRPr>
          </a:p>
          <a:p>
            <a:endParaRPr lang="en-GB" sz="2600" dirty="0" smtClean="0">
              <a:solidFill>
                <a:schemeClr val="bg1"/>
              </a:solidFill>
            </a:endParaRPr>
          </a:p>
          <a:p>
            <a:r>
              <a:rPr lang="en-GB" sz="2600" dirty="0" smtClean="0">
                <a:solidFill>
                  <a:schemeClr val="bg1"/>
                </a:solidFill>
              </a:rPr>
              <a:t>Once upon a time: </a:t>
            </a:r>
            <a:r>
              <a:rPr lang="en-GB" sz="2600" i="1" u="sng" dirty="0" smtClean="0">
                <a:solidFill>
                  <a:schemeClr val="bg1"/>
                </a:solidFill>
              </a:rPr>
              <a:t>vocabulary</a:t>
            </a:r>
            <a:r>
              <a:rPr lang="en-GB" sz="2600" dirty="0" smtClean="0">
                <a:solidFill>
                  <a:schemeClr val="bg1"/>
                </a:solidFill>
              </a:rPr>
              <a:t>.</a:t>
            </a:r>
          </a:p>
          <a:p>
            <a:endParaRPr lang="en-GB" sz="2600" dirty="0" smtClean="0">
              <a:solidFill>
                <a:schemeClr val="bg1"/>
              </a:solidFill>
            </a:endParaRPr>
          </a:p>
          <a:p>
            <a:r>
              <a:rPr lang="en-GB" sz="2600" dirty="0" smtClean="0">
                <a:solidFill>
                  <a:schemeClr val="bg1"/>
                </a:solidFill>
              </a:rPr>
              <a:t>Two advantages:</a:t>
            </a:r>
          </a:p>
          <a:p>
            <a:endParaRPr lang="en-GB" sz="2600" dirty="0" smtClean="0">
              <a:solidFill>
                <a:schemeClr val="bg1"/>
              </a:solidFill>
            </a:endParaRPr>
          </a:p>
          <a:p>
            <a:r>
              <a:rPr lang="en-GB" sz="2600" dirty="0" smtClean="0">
                <a:solidFill>
                  <a:schemeClr val="bg1"/>
                </a:solidFill>
              </a:rPr>
              <a:t>	</a:t>
            </a:r>
            <a:r>
              <a:rPr lang="en-GB" sz="2600" b="1" dirty="0" smtClean="0">
                <a:solidFill>
                  <a:schemeClr val="bg1"/>
                </a:solidFill>
              </a:rPr>
              <a:t>Adjectival form – lexical</a:t>
            </a:r>
            <a:r>
              <a:rPr lang="en-GB" sz="2600" dirty="0" smtClean="0">
                <a:solidFill>
                  <a:schemeClr val="bg1"/>
                </a:solidFill>
              </a:rPr>
              <a:t>.</a:t>
            </a:r>
          </a:p>
          <a:p>
            <a:endParaRPr lang="en-GB" sz="2600" dirty="0" smtClean="0">
              <a:solidFill>
                <a:schemeClr val="bg1"/>
              </a:solidFill>
            </a:endParaRPr>
          </a:p>
          <a:p>
            <a:r>
              <a:rPr lang="en-GB" sz="2600" dirty="0" smtClean="0">
                <a:solidFill>
                  <a:schemeClr val="bg1"/>
                </a:solidFill>
              </a:rPr>
              <a:t>	More specific meaning than 	“vocabulary.” </a:t>
            </a:r>
          </a:p>
          <a:p>
            <a:r>
              <a:rPr lang="en-GB" sz="2600" b="1" dirty="0">
                <a:solidFill>
                  <a:schemeClr val="bg1"/>
                </a:solidFill>
              </a:rPr>
              <a:t>	</a:t>
            </a:r>
            <a:r>
              <a:rPr lang="en-GB" sz="2600" b="1" dirty="0" smtClean="0">
                <a:solidFill>
                  <a:schemeClr val="bg1"/>
                </a:solidFill>
              </a:rPr>
              <a:t>Lexis refers to “meaning” words rather 	than grammatical – or “glue” – words. 	(E.g., “people,” “purple” are lexical; “in,” 	“might” are grammatical.)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1913"/>
            <a:ext cx="8153400" cy="990600"/>
          </a:xfrm>
        </p:spPr>
        <p:txBody>
          <a:bodyPr/>
          <a:lstStyle/>
          <a:p>
            <a:pPr eaLnBrk="1" hangingPunct="1"/>
            <a:r>
              <a:rPr lang="en-GB" sz="3200" smtClean="0">
                <a:solidFill>
                  <a:schemeClr val="bg1"/>
                </a:solidFill>
              </a:rPr>
              <a:t>Key words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925" y="765175"/>
            <a:ext cx="80645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Root/Base word: </a:t>
            </a:r>
            <a:r>
              <a:rPr lang="en-GB" sz="2000" smtClean="0">
                <a:solidFill>
                  <a:srgbClr val="FFFF00"/>
                </a:solidFill>
              </a:rPr>
              <a:t>what is left when all affixes are removed</a:t>
            </a:r>
          </a:p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Morpheme:</a:t>
            </a:r>
            <a:r>
              <a:rPr lang="en-GB" sz="2000" smtClean="0">
                <a:solidFill>
                  <a:srgbClr val="FFFF00"/>
                </a:solidFill>
              </a:rPr>
              <a:t> The smallest component of a word that carries meaning</a:t>
            </a:r>
          </a:p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Affix:</a:t>
            </a:r>
            <a:r>
              <a:rPr lang="en-GB" sz="2000" smtClean="0">
                <a:solidFill>
                  <a:srgbClr val="FFFF00"/>
                </a:solidFill>
              </a:rPr>
              <a:t> Morpheme attached before or after base word to change its meaning</a:t>
            </a:r>
          </a:p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Prefix:</a:t>
            </a:r>
            <a:r>
              <a:rPr lang="en-GB" sz="2000" smtClean="0">
                <a:solidFill>
                  <a:srgbClr val="FFFF00"/>
                </a:solidFill>
              </a:rPr>
              <a:t> Affix before a base word</a:t>
            </a:r>
          </a:p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Suffix:</a:t>
            </a:r>
            <a:r>
              <a:rPr lang="en-GB" sz="2000" smtClean="0">
                <a:solidFill>
                  <a:srgbClr val="FFFF00"/>
                </a:solidFill>
              </a:rPr>
              <a:t> Affix after a base word</a:t>
            </a:r>
          </a:p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Inflectional suffix:</a:t>
            </a:r>
            <a:r>
              <a:rPr lang="en-GB" sz="2000" smtClean="0">
                <a:solidFill>
                  <a:srgbClr val="FFFF00"/>
                </a:solidFill>
              </a:rPr>
              <a:t> Suffix that changes the grammar of a noun, verb, adjective</a:t>
            </a:r>
          </a:p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Derivational suffix:</a:t>
            </a:r>
            <a:r>
              <a:rPr lang="en-GB" sz="2000" smtClean="0">
                <a:solidFill>
                  <a:srgbClr val="FFFF00"/>
                </a:solidFill>
              </a:rPr>
              <a:t> Suffix that changes the changes the word class (e.g. adjective to noun: slow – slow</a:t>
            </a:r>
            <a:r>
              <a:rPr lang="en-GB" sz="2000" i="1" smtClean="0">
                <a:solidFill>
                  <a:srgbClr val="FFFF00"/>
                </a:solidFill>
              </a:rPr>
              <a:t>ness.</a:t>
            </a:r>
          </a:p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Derivational prefix:</a:t>
            </a:r>
            <a:r>
              <a:rPr lang="en-GB" sz="2000" smtClean="0">
                <a:solidFill>
                  <a:srgbClr val="FFFF00"/>
                </a:solidFill>
              </a:rPr>
              <a:t> Prefix that changes the meaning of a word – e.g. pick/</a:t>
            </a:r>
            <a:r>
              <a:rPr lang="en-GB" sz="2000" b="1" u="sng" smtClean="0">
                <a:solidFill>
                  <a:srgbClr val="FFFF00"/>
                </a:solidFill>
              </a:rPr>
              <a:t>un</a:t>
            </a:r>
            <a:r>
              <a:rPr lang="en-GB" sz="2000" smtClean="0">
                <a:solidFill>
                  <a:srgbClr val="FFFF00"/>
                </a:solidFill>
              </a:rPr>
              <a:t>pick</a:t>
            </a:r>
          </a:p>
          <a:p>
            <a:pPr eaLnBrk="1" hangingPunct="1"/>
            <a:r>
              <a:rPr lang="en-GB" sz="2000" b="1" smtClean="0">
                <a:solidFill>
                  <a:srgbClr val="FFFF00"/>
                </a:solidFill>
              </a:rPr>
              <a:t>Absolute/Comparative/Superlative:</a:t>
            </a:r>
            <a:r>
              <a:rPr lang="en-GB" sz="2000" smtClean="0">
                <a:solidFill>
                  <a:srgbClr val="FFFF00"/>
                </a:solidFill>
              </a:rPr>
              <a:t> Many adjectives have three forms.</a:t>
            </a:r>
          </a:p>
          <a:p>
            <a:pPr lvl="1" eaLnBrk="1" hangingPunct="1"/>
            <a:r>
              <a:rPr lang="en-GB" sz="1700" smtClean="0">
                <a:solidFill>
                  <a:srgbClr val="FFFF00"/>
                </a:solidFill>
              </a:rPr>
              <a:t>Tall (absolute)</a:t>
            </a:r>
          </a:p>
          <a:p>
            <a:pPr lvl="1" eaLnBrk="1" hangingPunct="1"/>
            <a:r>
              <a:rPr lang="en-GB" sz="1700" smtClean="0">
                <a:solidFill>
                  <a:srgbClr val="FFFF00"/>
                </a:solidFill>
              </a:rPr>
              <a:t>Taller (comparative – “taller than…”)</a:t>
            </a:r>
          </a:p>
          <a:p>
            <a:pPr lvl="1" eaLnBrk="1" hangingPunct="1"/>
            <a:r>
              <a:rPr lang="en-GB" sz="1700" smtClean="0">
                <a:solidFill>
                  <a:srgbClr val="FFFF00"/>
                </a:solidFill>
              </a:rPr>
              <a:t>Tallest (superlative – the most tall)</a:t>
            </a:r>
            <a:endParaRPr lang="en-GB" sz="800" smtClean="0">
              <a:solidFill>
                <a:srgbClr val="FFFF00"/>
              </a:solidFill>
            </a:endParaRPr>
          </a:p>
          <a:p>
            <a:pPr eaLnBrk="1" hangingPunct="1"/>
            <a:endParaRPr lang="en-GB" sz="2000" smtClean="0">
              <a:solidFill>
                <a:srgbClr val="FFFF00"/>
              </a:solidFill>
            </a:endParaRPr>
          </a:p>
          <a:p>
            <a:pPr eaLnBrk="1" hangingPunct="1"/>
            <a:endParaRPr lang="en-GB" sz="20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-36513" y="277813"/>
            <a:ext cx="8153401" cy="990600"/>
          </a:xfrm>
        </p:spPr>
        <p:txBody>
          <a:bodyPr/>
          <a:lstStyle/>
          <a:p>
            <a:pPr eaLnBrk="1" hangingPunct="1"/>
            <a:r>
              <a:rPr lang="en-GB" sz="2000" b="1" smtClean="0">
                <a:solidFill>
                  <a:srgbClr val="92D050"/>
                </a:solidFill>
              </a:rPr>
              <a:t>What could you say about the way the following words are ‘made’?</a:t>
            </a:r>
            <a:br>
              <a:rPr lang="en-GB" sz="2000" b="1" smtClean="0">
                <a:solidFill>
                  <a:srgbClr val="92D050"/>
                </a:solidFill>
              </a:rPr>
            </a:br>
            <a:endParaRPr lang="en-GB" sz="2000" b="1" smtClean="0">
              <a:solidFill>
                <a:srgbClr val="92D05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589088"/>
            <a:ext cx="3886200" cy="4572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Pick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Unpick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Unpicked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Pigs				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Barked	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Unlikely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Motherhood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Salty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2"/>
          </p:nvPr>
        </p:nvSpPr>
        <p:spPr>
          <a:xfrm>
            <a:off x="4859338" y="1520825"/>
            <a:ext cx="3886200" cy="45720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Cherry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Taller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Chairman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Hardship</a:t>
            </a:r>
          </a:p>
          <a:p>
            <a:pPr eaLnBrk="1" hangingPunct="1"/>
            <a:r>
              <a:rPr lang="en-GB" smtClean="0">
                <a:solidFill>
                  <a:schemeClr val="bg1"/>
                </a:solidFill>
              </a:rPr>
              <a:t>Player</a:t>
            </a:r>
          </a:p>
          <a:p>
            <a:pPr eaLnBrk="1" hangingPunct="1"/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051050" y="981075"/>
            <a:ext cx="2952750" cy="738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u="sng">
                <a:solidFill>
                  <a:schemeClr val="bg1"/>
                </a:solidFill>
              </a:rPr>
              <a:t>Root word</a:t>
            </a:r>
            <a:r>
              <a:rPr lang="en-GB" sz="1400">
                <a:solidFill>
                  <a:schemeClr val="bg1"/>
                </a:solidFill>
              </a:rPr>
              <a:t>: What is left when all prefixes and suffixes are removed. Also called the </a:t>
            </a:r>
            <a:r>
              <a:rPr lang="en-GB" sz="1400" b="1" u="sng">
                <a:solidFill>
                  <a:schemeClr val="bg1"/>
                </a:solidFill>
              </a:rPr>
              <a:t>base word.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2484438" y="1916113"/>
            <a:ext cx="2087562" cy="5222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u="sng">
                <a:solidFill>
                  <a:schemeClr val="bg1"/>
                </a:solidFill>
              </a:rPr>
              <a:t>Root/base word:</a:t>
            </a:r>
            <a:r>
              <a:rPr lang="en-GB" sz="1400">
                <a:solidFill>
                  <a:schemeClr val="bg1"/>
                </a:solidFill>
              </a:rPr>
              <a:t> pick</a:t>
            </a:r>
          </a:p>
          <a:p>
            <a:r>
              <a:rPr lang="en-GB" sz="1400" b="1" u="sng">
                <a:solidFill>
                  <a:schemeClr val="bg1"/>
                </a:solidFill>
              </a:rPr>
              <a:t>Prefix:</a:t>
            </a:r>
            <a:r>
              <a:rPr lang="en-GB" sz="1400">
                <a:solidFill>
                  <a:schemeClr val="bg1"/>
                </a:solidFill>
              </a:rPr>
              <a:t> Un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2916238" y="2636838"/>
            <a:ext cx="1943100" cy="739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u="sng">
                <a:solidFill>
                  <a:schemeClr val="bg1"/>
                </a:solidFill>
              </a:rPr>
              <a:t>Root/base word:</a:t>
            </a:r>
            <a:r>
              <a:rPr lang="en-GB" sz="1400">
                <a:solidFill>
                  <a:schemeClr val="bg1"/>
                </a:solidFill>
              </a:rPr>
              <a:t> pick</a:t>
            </a:r>
          </a:p>
          <a:p>
            <a:r>
              <a:rPr lang="en-GB" sz="1400" b="1" u="sng">
                <a:solidFill>
                  <a:schemeClr val="bg1"/>
                </a:solidFill>
              </a:rPr>
              <a:t>Prefix:</a:t>
            </a:r>
            <a:r>
              <a:rPr lang="en-GB" sz="1400">
                <a:solidFill>
                  <a:schemeClr val="bg1"/>
                </a:solidFill>
              </a:rPr>
              <a:t> Un-</a:t>
            </a:r>
          </a:p>
          <a:p>
            <a:r>
              <a:rPr lang="en-GB" sz="1400" b="1" u="sng">
                <a:solidFill>
                  <a:schemeClr val="bg1"/>
                </a:solidFill>
              </a:rPr>
              <a:t>Suffix</a:t>
            </a:r>
            <a:r>
              <a:rPr lang="en-GB" sz="1400" b="1">
                <a:solidFill>
                  <a:schemeClr val="bg1"/>
                </a:solidFill>
              </a:rPr>
              <a:t>:</a:t>
            </a:r>
            <a:r>
              <a:rPr lang="en-GB" sz="1400">
                <a:solidFill>
                  <a:schemeClr val="bg1"/>
                </a:solidFill>
              </a:rPr>
              <a:t> -ed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2843213" y="3573463"/>
            <a:ext cx="2016125" cy="523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u="sng">
                <a:solidFill>
                  <a:schemeClr val="bg1"/>
                </a:solidFill>
              </a:rPr>
              <a:t>Root/base word:</a:t>
            </a:r>
            <a:r>
              <a:rPr lang="en-GB" sz="1400">
                <a:solidFill>
                  <a:schemeClr val="bg1"/>
                </a:solidFill>
              </a:rPr>
              <a:t> pig</a:t>
            </a:r>
          </a:p>
          <a:p>
            <a:r>
              <a:rPr lang="en-GB" sz="1400" b="1" u="sng">
                <a:solidFill>
                  <a:schemeClr val="bg1"/>
                </a:solidFill>
              </a:rPr>
              <a:t>Suffix:</a:t>
            </a:r>
            <a:r>
              <a:rPr lang="en-GB" sz="1400">
                <a:solidFill>
                  <a:schemeClr val="bg1"/>
                </a:solidFill>
              </a:rPr>
              <a:t> s (pluralisation)</a:t>
            </a:r>
          </a:p>
        </p:txBody>
      </p: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7164388" y="3141663"/>
            <a:ext cx="1871662" cy="9540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 b="1" u="sng">
                <a:solidFill>
                  <a:schemeClr val="bg1"/>
                </a:solidFill>
              </a:rPr>
              <a:t>Compound word: word:</a:t>
            </a:r>
            <a:r>
              <a:rPr lang="en-GB" sz="1400">
                <a:solidFill>
                  <a:schemeClr val="bg1"/>
                </a:solidFill>
              </a:rPr>
              <a:t> chair; man</a:t>
            </a:r>
          </a:p>
          <a:p>
            <a:r>
              <a:rPr lang="en-GB" sz="1400">
                <a:solidFill>
                  <a:schemeClr val="bg1"/>
                </a:solidFill>
              </a:rPr>
              <a:t>Made up of 2 </a:t>
            </a:r>
            <a:r>
              <a:rPr lang="en-GB" sz="1400" b="1" i="1">
                <a:solidFill>
                  <a:schemeClr val="bg1"/>
                </a:solidFill>
              </a:rPr>
              <a:t>free morphemes</a:t>
            </a:r>
            <a:endParaRPr lang="en-GB" sz="140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>
            <a:stCxn id="14341" idx="1"/>
          </p:cNvCxnSpPr>
          <p:nvPr/>
        </p:nvCxnSpPr>
        <p:spPr>
          <a:xfrm rot="10800000" flipV="1">
            <a:off x="1187450" y="1349375"/>
            <a:ext cx="863600" cy="35083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4342" idx="1"/>
          </p:cNvCxnSpPr>
          <p:nvPr/>
        </p:nvCxnSpPr>
        <p:spPr>
          <a:xfrm rot="10800000" flipV="1">
            <a:off x="1619250" y="2178050"/>
            <a:ext cx="865188" cy="17145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343" idx="1"/>
          </p:cNvCxnSpPr>
          <p:nvPr/>
        </p:nvCxnSpPr>
        <p:spPr>
          <a:xfrm rot="10800000">
            <a:off x="1979613" y="2924175"/>
            <a:ext cx="936625" cy="82550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4344" idx="1"/>
          </p:cNvCxnSpPr>
          <p:nvPr/>
        </p:nvCxnSpPr>
        <p:spPr>
          <a:xfrm rot="10800000">
            <a:off x="1258888" y="3500438"/>
            <a:ext cx="1584325" cy="334962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345" idx="1"/>
          </p:cNvCxnSpPr>
          <p:nvPr/>
        </p:nvCxnSpPr>
        <p:spPr>
          <a:xfrm rot="10800000">
            <a:off x="6659563" y="2997200"/>
            <a:ext cx="504825" cy="620713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3" grpId="0" animBg="1"/>
      <p:bldP spid="14344" grpId="0" animBg="1"/>
      <p:bldP spid="143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Emerging meanings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>
                <a:solidFill>
                  <a:srgbClr val="92D050"/>
                </a:solidFill>
              </a:rPr>
              <a:t>Portmanteaus &amp; compounds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Portmanteau: blend of </a:t>
            </a:r>
            <a:r>
              <a:rPr lang="en-GB" b="1" dirty="0" smtClean="0">
                <a:solidFill>
                  <a:schemeClr val="bg1"/>
                </a:solidFill>
              </a:rPr>
              <a:t>parts</a:t>
            </a:r>
            <a:r>
              <a:rPr lang="en-GB" dirty="0" smtClean="0">
                <a:solidFill>
                  <a:schemeClr val="bg1"/>
                </a:solidFill>
              </a:rPr>
              <a:t> from two words (“</a:t>
            </a:r>
            <a:r>
              <a:rPr lang="en-GB" dirty="0" err="1" smtClean="0">
                <a:solidFill>
                  <a:schemeClr val="bg1"/>
                </a:solidFill>
              </a:rPr>
              <a:t>slithey</a:t>
            </a:r>
            <a:r>
              <a:rPr lang="en-GB" dirty="0" smtClean="0">
                <a:solidFill>
                  <a:schemeClr val="bg1"/>
                </a:solidFill>
              </a:rPr>
              <a:t>” = slimy + lithe)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Compound: two complete words joined to make a single word (chairman)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b="1" dirty="0" smtClean="0">
                <a:solidFill>
                  <a:srgbClr val="92D050"/>
                </a:solidFill>
              </a:rPr>
              <a:t>Neologisms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Also “coinages”: new words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b="1" smtClean="0">
                <a:solidFill>
                  <a:srgbClr val="92D050"/>
                </a:solidFill>
              </a:rPr>
              <a:t>Antonomasia</a:t>
            </a:r>
            <a:endParaRPr lang="en-GB" b="1" dirty="0" smtClean="0">
              <a:solidFill>
                <a:srgbClr val="92D050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Use of proper nouns in broad/generic/figurative sense (e.g., “Shakespeare” = writer; Hoover = any vacuum cleaner)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b="1" dirty="0" err="1" smtClean="0">
                <a:solidFill>
                  <a:srgbClr val="92D050"/>
                </a:solidFill>
              </a:rPr>
              <a:t>Polysemy</a:t>
            </a:r>
            <a:endParaRPr lang="en-GB" b="1" dirty="0" smtClean="0">
              <a:solidFill>
                <a:srgbClr val="92D050"/>
              </a:solidFill>
            </a:endParaRP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Multiple or many meanings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GB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Key words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solidFill>
                  <a:srgbClr val="FFFF00"/>
                </a:solidFill>
              </a:rPr>
              <a:t>Synonym</a:t>
            </a:r>
            <a:r>
              <a:rPr lang="en-GB" dirty="0" smtClean="0">
                <a:solidFill>
                  <a:srgbClr val="FFFF00"/>
                </a:solidFill>
              </a:rPr>
              <a:t> – two words which have the same meaning</a:t>
            </a:r>
          </a:p>
          <a:p>
            <a:pPr eaLnBrk="1" hangingPunct="1"/>
            <a:r>
              <a:rPr lang="en-GB" b="1" u="sng" dirty="0" smtClean="0">
                <a:solidFill>
                  <a:srgbClr val="FFFF00"/>
                </a:solidFill>
              </a:rPr>
              <a:t>Antonym</a:t>
            </a:r>
            <a:r>
              <a:rPr lang="en-GB" dirty="0" smtClean="0">
                <a:solidFill>
                  <a:srgbClr val="FFFF00"/>
                </a:solidFill>
              </a:rPr>
              <a:t> – the opposite to another word</a:t>
            </a:r>
          </a:p>
          <a:p>
            <a:pPr eaLnBrk="1" hangingPunct="1"/>
            <a:r>
              <a:rPr lang="en-GB" b="1" u="sng" dirty="0" err="1" smtClean="0">
                <a:solidFill>
                  <a:srgbClr val="FFFF00"/>
                </a:solidFill>
              </a:rPr>
              <a:t>Polyseme</a:t>
            </a:r>
            <a:r>
              <a:rPr lang="en-GB" dirty="0" smtClean="0">
                <a:solidFill>
                  <a:srgbClr val="FFFF00"/>
                </a:solidFill>
              </a:rPr>
              <a:t> – a word with more than one meaning.</a:t>
            </a:r>
          </a:p>
          <a:p>
            <a:pPr eaLnBrk="1" hangingPunct="1"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57232"/>
            <a:ext cx="822960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b="1" dirty="0" smtClean="0">
                <a:solidFill>
                  <a:schemeClr val="bg1"/>
                </a:solidFill>
              </a:rPr>
              <a:t>	</a:t>
            </a:r>
            <a:r>
              <a:rPr lang="en-GB" b="1" dirty="0" err="1" smtClean="0">
                <a:solidFill>
                  <a:schemeClr val="bg1"/>
                </a:solidFill>
              </a:rPr>
              <a:t>Polysemes</a:t>
            </a:r>
            <a:r>
              <a:rPr lang="en-GB" b="1" dirty="0" smtClean="0">
                <a:solidFill>
                  <a:schemeClr val="bg1"/>
                </a:solidFill>
              </a:rPr>
              <a:t> &amp; idioms can affect lexical/semantic clarity.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b="1" u="sng" dirty="0" smtClean="0">
                <a:solidFill>
                  <a:srgbClr val="FFFF00"/>
                </a:solidFill>
              </a:rPr>
              <a:t>Idiom</a:t>
            </a:r>
            <a:r>
              <a:rPr lang="en-GB" dirty="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>
                <a:solidFill>
                  <a:srgbClr val="FFFF00"/>
                </a:solidFill>
              </a:rPr>
              <a:t>	Phrase or sentence that cannot be understood by a literal, word-by-word definition/“translation”; often metaphorical; functions as complete lexical unit, or lexeme.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557242" y="1117616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400" b="1" u="sng" dirty="0" smtClean="0">
                <a:solidFill>
                  <a:srgbClr val="FFFF00"/>
                </a:solidFill>
              </a:rPr>
              <a:t>Semantic </a:t>
            </a:r>
            <a:r>
              <a:rPr lang="en-GB" sz="2400" b="1" u="sng" dirty="0" err="1" smtClean="0">
                <a:solidFill>
                  <a:srgbClr val="FFFF00"/>
                </a:solidFill>
              </a:rPr>
              <a:t>Field:</a:t>
            </a:r>
            <a:r>
              <a:rPr lang="en-GB" sz="2400" dirty="0" err="1" smtClean="0">
                <a:solidFill>
                  <a:srgbClr val="FFFF00"/>
                </a:solidFill>
              </a:rPr>
              <a:t>An</a:t>
            </a:r>
            <a:r>
              <a:rPr lang="en-GB" sz="2400" dirty="0" smtClean="0">
                <a:solidFill>
                  <a:srgbClr val="FFFF00"/>
                </a:solidFill>
              </a:rPr>
              <a:t> area, or </a:t>
            </a:r>
            <a:r>
              <a:rPr lang="en-GB" sz="2400" b="1" dirty="0" smtClean="0">
                <a:solidFill>
                  <a:srgbClr val="FFFF00"/>
                </a:solidFill>
              </a:rPr>
              <a:t>field</a:t>
            </a:r>
            <a:r>
              <a:rPr lang="en-GB" sz="2400" dirty="0" smtClean="0">
                <a:solidFill>
                  <a:srgbClr val="FFFF00"/>
                </a:solidFill>
              </a:rPr>
              <a:t>, of meaning, and the words associated with that field. Semantic fields contains words with related </a:t>
            </a:r>
            <a:r>
              <a:rPr lang="en-GB" sz="2400" b="1" u="sng" dirty="0" smtClean="0">
                <a:solidFill>
                  <a:srgbClr val="FFFF00"/>
                </a:solidFill>
              </a:rPr>
              <a:t>senses</a:t>
            </a:r>
            <a:r>
              <a:rPr lang="en-GB" sz="2400" dirty="0" smtClean="0">
                <a:solidFill>
                  <a:srgbClr val="FFFF00"/>
                </a:solidFill>
              </a:rPr>
              <a:t>. </a:t>
            </a:r>
          </a:p>
          <a:p>
            <a:pPr marL="292100" lvl="1" indent="-292100" eaLnBrk="1" hangingPunct="1">
              <a:spcBef>
                <a:spcPct val="0"/>
              </a:spcBef>
              <a:buClr>
                <a:schemeClr val="accent1"/>
              </a:buClr>
              <a:buSzPct val="70000"/>
              <a:buFont typeface="Wingdings 2" pitchFamily="18" charset="2"/>
              <a:buChar char=""/>
              <a:defRPr/>
            </a:pPr>
            <a:r>
              <a:rPr lang="en-GB" sz="2400" dirty="0" smtClean="0">
                <a:solidFill>
                  <a:srgbClr val="FFFF00"/>
                </a:solidFill>
              </a:rPr>
              <a:t>E.g. “</a:t>
            </a:r>
            <a:r>
              <a:rPr lang="en-GB" sz="2400" b="1" dirty="0" smtClean="0">
                <a:solidFill>
                  <a:srgbClr val="FF0000"/>
                </a:solidFill>
              </a:rPr>
              <a:t>Red</a:t>
            </a:r>
            <a:r>
              <a:rPr lang="en-GB" sz="2400" dirty="0" smtClean="0">
                <a:solidFill>
                  <a:srgbClr val="FFFF00"/>
                </a:solidFill>
              </a:rPr>
              <a:t>,” “</a:t>
            </a:r>
            <a:r>
              <a:rPr lang="en-GB" sz="2400" b="1" dirty="0" smtClean="0">
                <a:solidFill>
                  <a:srgbClr val="00B0F0"/>
                </a:solidFill>
              </a:rPr>
              <a:t>blue</a:t>
            </a:r>
            <a:r>
              <a:rPr lang="en-GB" sz="2400" dirty="0" smtClean="0">
                <a:solidFill>
                  <a:srgbClr val="FFFF00"/>
                </a:solidFill>
              </a:rPr>
              <a:t>,” “</a:t>
            </a:r>
            <a:r>
              <a:rPr lang="en-GB" sz="2400" b="1" dirty="0" smtClean="0">
                <a:solidFill>
                  <a:srgbClr val="7030A0"/>
                </a:solidFill>
              </a:rPr>
              <a:t>purple</a:t>
            </a:r>
            <a:r>
              <a:rPr lang="en-GB" sz="2400" dirty="0" smtClean="0">
                <a:solidFill>
                  <a:srgbClr val="FFFF00"/>
                </a:solidFill>
              </a:rPr>
              <a:t>” all belong to the semantic field of…</a:t>
            </a:r>
            <a:endParaRPr lang="en-GB" sz="24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GB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-36513" y="760425"/>
            <a:ext cx="9180513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000" b="1" u="sng" dirty="0" smtClean="0">
                <a:solidFill>
                  <a:srgbClr val="FFFF00"/>
                </a:solidFill>
              </a:rPr>
              <a:t>Hyponym (“hypo-” under):</a:t>
            </a:r>
            <a:r>
              <a:rPr lang="en-GB" sz="2000" dirty="0" smtClean="0">
                <a:solidFill>
                  <a:srgbClr val="FFFF00"/>
                </a:solidFill>
              </a:rPr>
              <a:t> A word whose sense/meaning is included in that of a broader, “umbrella” term. E.g., “daisy” is a hyponym of “flower.” The abstract noun form is “hyponymy.”</a:t>
            </a:r>
          </a:p>
          <a:p>
            <a:pPr eaLnBrk="1" hangingPunct="1">
              <a:defRPr/>
            </a:pPr>
            <a:endParaRPr lang="en-GB" sz="2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GB" sz="2000" b="1" u="sng" dirty="0" err="1" smtClean="0">
                <a:solidFill>
                  <a:srgbClr val="FFFF00"/>
                </a:solidFill>
              </a:rPr>
              <a:t>Hypernym</a:t>
            </a:r>
            <a:r>
              <a:rPr lang="en-GB" sz="2000" b="1" u="sng" dirty="0" smtClean="0">
                <a:solidFill>
                  <a:srgbClr val="FFFF00"/>
                </a:solidFill>
              </a:rPr>
              <a:t> (“hyper-” over):</a:t>
            </a:r>
            <a:r>
              <a:rPr lang="en-GB" sz="2000" dirty="0" smtClean="0">
                <a:solidFill>
                  <a:srgbClr val="FFFF00"/>
                </a:solidFill>
              </a:rPr>
              <a:t> A term that includes the senses/meanings of its hyponyms.</a:t>
            </a:r>
          </a:p>
          <a:p>
            <a:pPr eaLnBrk="1" hangingPunct="1">
              <a:defRPr/>
            </a:pPr>
            <a:endParaRPr lang="en-GB" sz="2000" b="1" u="sng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GB" sz="2000" b="1" u="sng" dirty="0" err="1" smtClean="0">
                <a:solidFill>
                  <a:srgbClr val="FFFF00"/>
                </a:solidFill>
              </a:rPr>
              <a:t>Meronym</a:t>
            </a:r>
            <a:r>
              <a:rPr lang="en-GB" sz="2000" b="1" u="sng" dirty="0" smtClean="0">
                <a:solidFill>
                  <a:srgbClr val="FFFF00"/>
                </a:solidFill>
              </a:rPr>
              <a:t>:</a:t>
            </a:r>
            <a:r>
              <a:rPr lang="en-GB" sz="2000" dirty="0" smtClean="0">
                <a:solidFill>
                  <a:srgbClr val="FFFF00"/>
                </a:solidFill>
              </a:rPr>
              <a:t> A term which is included in a larger, inclusive term, because the </a:t>
            </a:r>
            <a:r>
              <a:rPr lang="en-GB" sz="2000" dirty="0" err="1" smtClean="0">
                <a:solidFill>
                  <a:srgbClr val="FFFF00"/>
                </a:solidFill>
              </a:rPr>
              <a:t>meronym</a:t>
            </a:r>
            <a:r>
              <a:rPr lang="en-GB" sz="2000" dirty="0" smtClean="0">
                <a:solidFill>
                  <a:srgbClr val="FFFF00"/>
                </a:solidFill>
              </a:rPr>
              <a:t> is a part of the whole. E.g. “page,” “cover,” “spine” are </a:t>
            </a:r>
            <a:r>
              <a:rPr lang="en-GB" sz="2000" dirty="0" err="1" smtClean="0">
                <a:solidFill>
                  <a:srgbClr val="FFFF00"/>
                </a:solidFill>
              </a:rPr>
              <a:t>meronyms</a:t>
            </a:r>
            <a:r>
              <a:rPr lang="en-GB" sz="2000" dirty="0" smtClean="0">
                <a:solidFill>
                  <a:srgbClr val="FFFF00"/>
                </a:solidFill>
              </a:rPr>
              <a:t> of “book.” Abstract noun: </a:t>
            </a:r>
            <a:r>
              <a:rPr lang="en-GB" sz="2000" dirty="0" err="1" smtClean="0">
                <a:solidFill>
                  <a:srgbClr val="FFFF00"/>
                </a:solidFill>
              </a:rPr>
              <a:t>meronymy</a:t>
            </a:r>
            <a:r>
              <a:rPr lang="en-GB" sz="2000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670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Key words</vt:lpstr>
      <vt:lpstr>What could you say about the way the following words are ‘made’? </vt:lpstr>
      <vt:lpstr>Emerging meanings</vt:lpstr>
      <vt:lpstr>Key words</vt:lpstr>
      <vt:lpstr>PowerPoint Presentation</vt:lpstr>
      <vt:lpstr>PowerPoint Presentation</vt:lpstr>
      <vt:lpstr>PowerPoint Presentation</vt:lpstr>
      <vt:lpstr>PowerPoint Presentation</vt:lpstr>
      <vt:lpstr>Key Words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OliandSarah</dc:creator>
  <cp:lastModifiedBy>Belas</cp:lastModifiedBy>
  <cp:revision>11</cp:revision>
  <dcterms:created xsi:type="dcterms:W3CDTF">2012-05-04T05:14:52Z</dcterms:created>
  <dcterms:modified xsi:type="dcterms:W3CDTF">2012-10-22T15:02:41Z</dcterms:modified>
</cp:coreProperties>
</file>