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6"/>
  </p:notesMasterIdLst>
  <p:sldIdLst>
    <p:sldId id="284" r:id="rId2"/>
    <p:sldId id="281" r:id="rId3"/>
    <p:sldId id="256" r:id="rId4"/>
    <p:sldId id="280" r:id="rId5"/>
    <p:sldId id="282" r:id="rId6"/>
    <p:sldId id="283" r:id="rId7"/>
    <p:sldId id="257"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3" r:id="rId22"/>
    <p:sldId id="274" r:id="rId23"/>
    <p:sldId id="275" r:id="rId24"/>
    <p:sldId id="276" r:id="rId25"/>
    <p:sldId id="277" r:id="rId26"/>
    <p:sldId id="278" r:id="rId27"/>
    <p:sldId id="279" r:id="rId28"/>
    <p:sldId id="272" r:id="rId29"/>
    <p:sldId id="285" r:id="rId30"/>
    <p:sldId id="287" r:id="rId31"/>
    <p:sldId id="288" r:id="rId32"/>
    <p:sldId id="290" r:id="rId33"/>
    <p:sldId id="298" r:id="rId34"/>
    <p:sldId id="291" r:id="rId35"/>
    <p:sldId id="293" r:id="rId36"/>
    <p:sldId id="292" r:id="rId37"/>
    <p:sldId id="289" r:id="rId38"/>
    <p:sldId id="294" r:id="rId39"/>
    <p:sldId id="295" r:id="rId40"/>
    <p:sldId id="296" r:id="rId41"/>
    <p:sldId id="297" r:id="rId42"/>
    <p:sldId id="299" r:id="rId43"/>
    <p:sldId id="300" r:id="rId44"/>
    <p:sldId id="301" r:id="rId45"/>
    <p:sldId id="302" r:id="rId46"/>
    <p:sldId id="304" r:id="rId47"/>
    <p:sldId id="303" r:id="rId48"/>
    <p:sldId id="305" r:id="rId49"/>
    <p:sldId id="306" r:id="rId50"/>
    <p:sldId id="308" r:id="rId51"/>
    <p:sldId id="309" r:id="rId52"/>
    <p:sldId id="310" r:id="rId53"/>
    <p:sldId id="311" r:id="rId54"/>
    <p:sldId id="312" r:id="rId55"/>
    <p:sldId id="313" r:id="rId56"/>
    <p:sldId id="315" r:id="rId57"/>
    <p:sldId id="316" r:id="rId58"/>
    <p:sldId id="317" r:id="rId59"/>
    <p:sldId id="314" r:id="rId60"/>
    <p:sldId id="318" r:id="rId61"/>
    <p:sldId id="319" r:id="rId62"/>
    <p:sldId id="320" r:id="rId63"/>
    <p:sldId id="321" r:id="rId64"/>
    <p:sldId id="322" r:id="rId65"/>
    <p:sldId id="327" r:id="rId66"/>
    <p:sldId id="323" r:id="rId67"/>
    <p:sldId id="324" r:id="rId68"/>
    <p:sldId id="325" r:id="rId69"/>
    <p:sldId id="326" r:id="rId70"/>
    <p:sldId id="331" r:id="rId71"/>
    <p:sldId id="328" r:id="rId72"/>
    <p:sldId id="329" r:id="rId73"/>
    <p:sldId id="330" r:id="rId74"/>
    <p:sldId id="336" r:id="rId75"/>
    <p:sldId id="332" r:id="rId76"/>
    <p:sldId id="333" r:id="rId77"/>
    <p:sldId id="337" r:id="rId78"/>
    <p:sldId id="334" r:id="rId79"/>
    <p:sldId id="338" r:id="rId80"/>
    <p:sldId id="335" r:id="rId81"/>
    <p:sldId id="340" r:id="rId82"/>
    <p:sldId id="341" r:id="rId83"/>
    <p:sldId id="344" r:id="rId84"/>
    <p:sldId id="342" r:id="rId85"/>
    <p:sldId id="343" r:id="rId86"/>
    <p:sldId id="345" r:id="rId87"/>
    <p:sldId id="346" r:id="rId88"/>
    <p:sldId id="347" r:id="rId89"/>
    <p:sldId id="348" r:id="rId90"/>
    <p:sldId id="349" r:id="rId91"/>
    <p:sldId id="350" r:id="rId92"/>
    <p:sldId id="351" r:id="rId93"/>
    <p:sldId id="352" r:id="rId94"/>
    <p:sldId id="353" r:id="rId95"/>
    <p:sldId id="355" r:id="rId96"/>
    <p:sldId id="356" r:id="rId97"/>
    <p:sldId id="357" r:id="rId98"/>
    <p:sldId id="354" r:id="rId99"/>
    <p:sldId id="365" r:id="rId100"/>
    <p:sldId id="359" r:id="rId101"/>
    <p:sldId id="360" r:id="rId102"/>
    <p:sldId id="363" r:id="rId103"/>
    <p:sldId id="364" r:id="rId104"/>
    <p:sldId id="366" r:id="rId105"/>
    <p:sldId id="367" r:id="rId106"/>
    <p:sldId id="368" r:id="rId107"/>
    <p:sldId id="370" r:id="rId108"/>
    <p:sldId id="371" r:id="rId109"/>
    <p:sldId id="372" r:id="rId110"/>
    <p:sldId id="369" r:id="rId111"/>
    <p:sldId id="373" r:id="rId112"/>
    <p:sldId id="374" r:id="rId113"/>
    <p:sldId id="375" r:id="rId114"/>
    <p:sldId id="376" r:id="rId1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70" d="100"/>
          <a:sy n="70" d="100"/>
        </p:scale>
        <p:origin x="-137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slide" Target="slides/slide114.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5B12DFC-89DC-4000-B5F2-4C4FF9795ED1}" type="datetimeFigureOut">
              <a:rPr lang="en-GB" smtClean="0"/>
              <a:pPr/>
              <a:t>23/10/2013</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FBC1A5D-378D-41E2-8120-8F5ED65893C1}" type="slidenum">
              <a:rPr lang="en-GB" smtClean="0"/>
              <a:pPr/>
              <a:t>‹#›</a:t>
            </a:fld>
            <a:endParaRPr lang="en-GB"/>
          </a:p>
        </p:txBody>
      </p:sp>
    </p:spTree>
    <p:extLst>
      <p:ext uri="{BB962C8B-B14F-4D97-AF65-F5344CB8AC3E}">
        <p14:creationId xmlns="" xmlns:p14="http://schemas.microsoft.com/office/powerpoint/2010/main" val="913611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08A4DB6-05C8-4C0F-9EEF-8B4079575F64}" type="datetimeFigureOut">
              <a:rPr lang="en-GB" smtClean="0"/>
              <a:pPr/>
              <a:t>23/10/2013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50F52A-B5D4-4752-AF75-7B7CF2BD9C6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8A4DB6-05C8-4C0F-9EEF-8B4079575F64}" type="datetimeFigureOut">
              <a:rPr lang="en-GB" smtClean="0"/>
              <a:pPr/>
              <a:t>23/10/2013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50F52A-B5D4-4752-AF75-7B7CF2BD9C6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8A4DB6-05C8-4C0F-9EEF-8B4079575F64}" type="datetimeFigureOut">
              <a:rPr lang="en-GB" smtClean="0"/>
              <a:pPr/>
              <a:t>23/10/2013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50F52A-B5D4-4752-AF75-7B7CF2BD9C6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8A4DB6-05C8-4C0F-9EEF-8B4079575F64}" type="datetimeFigureOut">
              <a:rPr lang="en-GB" smtClean="0"/>
              <a:pPr/>
              <a:t>23/10/2013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50F52A-B5D4-4752-AF75-7B7CF2BD9C6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8A4DB6-05C8-4C0F-9EEF-8B4079575F64}" type="datetimeFigureOut">
              <a:rPr lang="en-GB" smtClean="0"/>
              <a:pPr/>
              <a:t>23/10/2013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50F52A-B5D4-4752-AF75-7B7CF2BD9C6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08A4DB6-05C8-4C0F-9EEF-8B4079575F64}" type="datetimeFigureOut">
              <a:rPr lang="en-GB" smtClean="0"/>
              <a:pPr/>
              <a:t>23/10/2013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50F52A-B5D4-4752-AF75-7B7CF2BD9C6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08A4DB6-05C8-4C0F-9EEF-8B4079575F64}" type="datetimeFigureOut">
              <a:rPr lang="en-GB" smtClean="0"/>
              <a:pPr/>
              <a:t>23/10/2013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050F52A-B5D4-4752-AF75-7B7CF2BD9C6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08A4DB6-05C8-4C0F-9EEF-8B4079575F64}" type="datetimeFigureOut">
              <a:rPr lang="en-GB" smtClean="0"/>
              <a:pPr/>
              <a:t>23/10/2013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050F52A-B5D4-4752-AF75-7B7CF2BD9C6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A4DB6-05C8-4C0F-9EEF-8B4079575F64}" type="datetimeFigureOut">
              <a:rPr lang="en-GB" smtClean="0"/>
              <a:pPr/>
              <a:t>23/10/2013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050F52A-B5D4-4752-AF75-7B7CF2BD9C6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8A4DB6-05C8-4C0F-9EEF-8B4079575F64}" type="datetimeFigureOut">
              <a:rPr lang="en-GB" smtClean="0"/>
              <a:pPr/>
              <a:t>23/10/2013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50F52A-B5D4-4752-AF75-7B7CF2BD9C6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8A4DB6-05C8-4C0F-9EEF-8B4079575F64}" type="datetimeFigureOut">
              <a:rPr lang="en-GB" smtClean="0"/>
              <a:pPr/>
              <a:t>23/10/2013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50F52A-B5D4-4752-AF75-7B7CF2BD9C6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8A4DB6-05C8-4C0F-9EEF-8B4079575F64}" type="datetimeFigureOut">
              <a:rPr lang="en-GB" smtClean="0"/>
              <a:pPr/>
              <a:t>23/10/2013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50F52A-B5D4-4752-AF75-7B7CF2BD9C6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upload.wikimedia.org/wikipedia/commons/e/ea/Thomas_B._Read_(American,_1822-1872)_-_Portraits_of_Elizabeth_Barrett_Browning_and_Robert_Browning.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1</a:t>
            </a:r>
            <a:endParaRPr lang="en-GB" dirty="0"/>
          </a:p>
        </p:txBody>
      </p:sp>
      <p:sp>
        <p:nvSpPr>
          <p:cNvPr id="3" name="Content Placeholder 2"/>
          <p:cNvSpPr>
            <a:spLocks noGrp="1"/>
          </p:cNvSpPr>
          <p:nvPr>
            <p:ph idx="1"/>
          </p:nvPr>
        </p:nvSpPr>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Playwright</a:t>
            </a:r>
            <a:endParaRPr lang="en-GB" b="1" dirty="0"/>
          </a:p>
        </p:txBody>
      </p:sp>
      <p:sp>
        <p:nvSpPr>
          <p:cNvPr id="3" name="Content Placeholder 2"/>
          <p:cNvSpPr>
            <a:spLocks noGrp="1"/>
          </p:cNvSpPr>
          <p:nvPr>
            <p:ph idx="1"/>
          </p:nvPr>
        </p:nvSpPr>
        <p:spPr>
          <a:xfrm>
            <a:off x="457200" y="1412776"/>
            <a:ext cx="8229600" cy="4713387"/>
          </a:xfrm>
        </p:spPr>
        <p:txBody>
          <a:bodyPr>
            <a:normAutofit fontScale="55000" lnSpcReduction="20000"/>
          </a:bodyPr>
          <a:lstStyle/>
          <a:p>
            <a:r>
              <a:rPr lang="en-GB" dirty="0" smtClean="0"/>
              <a:t>Shakespeare was prolific, with records of his first plays beginning to appear in 1594, from which time he produced roughly two a year until around 1611. His hard work quickly paid off, with signs that he was beginning to prosper emerging soon after the publication of his first plays. By 1596 Shakespeare’s father, John had been granted a coat of arms and it’s probable that Shakespeare had commissioned them, paying the fees himself. A year later he bought New Place, a large house in Stratford.</a:t>
            </a:r>
          </a:p>
          <a:p>
            <a:r>
              <a:rPr lang="en-GB" dirty="0" smtClean="0"/>
              <a:t>His earlier plays were mainly </a:t>
            </a:r>
            <a:r>
              <a:rPr lang="en-GB" b="1" dirty="0" smtClean="0"/>
              <a:t>histories</a:t>
            </a:r>
            <a:r>
              <a:rPr lang="en-GB" dirty="0" smtClean="0"/>
              <a:t> and </a:t>
            </a:r>
            <a:r>
              <a:rPr lang="en-GB" b="1" dirty="0" smtClean="0"/>
              <a:t>comedies</a:t>
            </a:r>
            <a:r>
              <a:rPr lang="en-GB" dirty="0" smtClean="0"/>
              <a:t> such as 'Henry VI', 'Titus Andronicus', 'A Midsummer Night's Dream', 'The Merchant of Venice' and 'Richard II'. The </a:t>
            </a:r>
            <a:r>
              <a:rPr lang="en-GB" b="1" dirty="0" smtClean="0"/>
              <a:t>tragedy</a:t>
            </a:r>
            <a:r>
              <a:rPr lang="en-GB" dirty="0" smtClean="0"/>
              <a:t>, 'Romeo and Juliet', was also published in this period. By the last years of Elizabeth I's reign Shakespeare was well established as a famous poet and playwright and was called upon to perform several of his plays before the Queen at court. In 1598 the author Francis </a:t>
            </a:r>
            <a:r>
              <a:rPr lang="en-GB" dirty="0" err="1" smtClean="0"/>
              <a:t>Meres</a:t>
            </a:r>
            <a:r>
              <a:rPr lang="en-GB" dirty="0" smtClean="0"/>
              <a:t> described Shakespeare as England’s greatest writer in comedy and tragedy. Some of Shakespeare’s plays that do not fit neatly into either comedy or tragedy have been called “the problem plays” by critics.</a:t>
            </a:r>
          </a:p>
          <a:p>
            <a:r>
              <a:rPr lang="en-GB" dirty="0" smtClean="0"/>
              <a:t>In 1602 Shakespeare's continuing success enabled him to move to upmarket Silver Street, near where the Barbican is now situated, and he was living here when he wrote some of his greatest tragedies such as 'Hamlet', 'Othello', 'King Lear' and 'Macbeth'. </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2281979420"/>
              </p:ext>
            </p:extLst>
          </p:nvPr>
        </p:nvGraphicFramePr>
        <p:xfrm>
          <a:off x="0" y="0"/>
          <a:ext cx="9144000" cy="7235949"/>
        </p:xfrm>
        <a:graphic>
          <a:graphicData uri="http://schemas.openxmlformats.org/drawingml/2006/table">
            <a:tbl>
              <a:tblPr firstRow="1" bandRow="1">
                <a:tableStyleId>{073A0DAA-6AF3-43AB-8588-CEC1D06C72B9}</a:tableStyleId>
              </a:tblPr>
              <a:tblGrid>
                <a:gridCol w="2627784"/>
                <a:gridCol w="2808312"/>
                <a:gridCol w="3707904"/>
              </a:tblGrid>
              <a:tr h="654412">
                <a:tc>
                  <a:txBody>
                    <a:bodyPr/>
                    <a:lstStyle/>
                    <a:p>
                      <a:r>
                        <a:rPr lang="en-GB" dirty="0" smtClean="0"/>
                        <a:t>Poem: “My Last Duchess”</a:t>
                      </a:r>
                      <a:endParaRPr lang="en-GB" dirty="0"/>
                    </a:p>
                  </a:txBody>
                  <a:tcPr/>
                </a:tc>
                <a:tc>
                  <a:txBody>
                    <a:bodyPr/>
                    <a:lstStyle/>
                    <a:p>
                      <a:r>
                        <a:rPr lang="en-GB" dirty="0" smtClean="0"/>
                        <a:t>Link to </a:t>
                      </a:r>
                      <a:r>
                        <a:rPr lang="en-GB" i="1" dirty="0" smtClean="0"/>
                        <a:t>Othello</a:t>
                      </a:r>
                      <a:endParaRPr lang="en-GB" i="1" dirty="0"/>
                    </a:p>
                  </a:txBody>
                  <a:tcPr/>
                </a:tc>
                <a:tc>
                  <a:txBody>
                    <a:bodyPr/>
                    <a:lstStyle/>
                    <a:p>
                      <a:r>
                        <a:rPr lang="en-GB" dirty="0" smtClean="0"/>
                        <a:t>Link to human weakness</a:t>
                      </a:r>
                      <a:endParaRPr lang="en-GB" dirty="0"/>
                    </a:p>
                  </a:txBody>
                  <a:tcPr/>
                </a:tc>
              </a:tr>
              <a:tr h="1910492">
                <a:tc>
                  <a:txBody>
                    <a:bodyPr/>
                    <a:lstStyle/>
                    <a:p>
                      <a:r>
                        <a:rPr lang="en-GB" sz="1600" dirty="0" smtClean="0"/>
                        <a:t>“I said ‘</a:t>
                      </a:r>
                      <a:r>
                        <a:rPr lang="en-GB" sz="1600" dirty="0" err="1" smtClean="0"/>
                        <a:t>Fra</a:t>
                      </a:r>
                      <a:r>
                        <a:rPr lang="en-GB" sz="1600" dirty="0" smtClean="0"/>
                        <a:t> </a:t>
                      </a:r>
                      <a:r>
                        <a:rPr lang="en-GB" sz="1600" dirty="0" err="1" smtClean="0"/>
                        <a:t>Pandolf</a:t>
                      </a:r>
                      <a:r>
                        <a:rPr lang="en-GB" sz="1600" dirty="0" smtClean="0"/>
                        <a:t>’ by design”: named the artist deliberately (“by design”). The name</a:t>
                      </a:r>
                      <a:r>
                        <a:rPr lang="en-GB" sz="1600" baseline="0" dirty="0" smtClean="0"/>
                        <a:t> of the painter is significant; makes the art object more valuable, a little like a “brand name”.</a:t>
                      </a:r>
                      <a:endParaRPr lang="en-GB" sz="1600" dirty="0"/>
                    </a:p>
                  </a:txBody>
                  <a:tcPr/>
                </a:tc>
                <a:tc>
                  <a:txBody>
                    <a:bodyPr/>
                    <a:lstStyle/>
                    <a:p>
                      <a:r>
                        <a:rPr lang="en-GB" sz="1600" dirty="0" smtClean="0"/>
                        <a:t>Objectification of women</a:t>
                      </a:r>
                      <a:r>
                        <a:rPr lang="en-GB" sz="1600" baseline="0" dirty="0" smtClean="0"/>
                        <a:t> by Othello (“won” Desdemona), </a:t>
                      </a:r>
                      <a:r>
                        <a:rPr lang="en-GB" sz="1600" baseline="0" dirty="0" err="1" smtClean="0"/>
                        <a:t>Brabantio</a:t>
                      </a:r>
                      <a:r>
                        <a:rPr lang="en-GB" sz="1600" baseline="0" dirty="0" smtClean="0"/>
                        <a:t> (Othello “stole” his daughter) and especially </a:t>
                      </a:r>
                      <a:r>
                        <a:rPr lang="en-GB" sz="1600" baseline="0" dirty="0" err="1" smtClean="0"/>
                        <a:t>Iago</a:t>
                      </a:r>
                      <a:r>
                        <a:rPr lang="en-GB" sz="1600" baseline="0" dirty="0" smtClean="0"/>
                        <a:t> (Desdemona is a “land carrack” – a vessel concealing/carrying valuable treasure)</a:t>
                      </a:r>
                      <a:endParaRPr lang="en-GB" sz="1600" dirty="0"/>
                    </a:p>
                  </a:txBody>
                  <a:tcPr/>
                </a:tc>
                <a:tc>
                  <a:txBody>
                    <a:bodyPr/>
                    <a:lstStyle/>
                    <a:p>
                      <a:r>
                        <a:rPr lang="en-GB" sz="1600" dirty="0" smtClean="0"/>
                        <a:t>To see women as, or turn them into, objects is to fail to recognise</a:t>
                      </a:r>
                      <a:r>
                        <a:rPr lang="en-GB" sz="1600" baseline="0" dirty="0" smtClean="0"/>
                        <a:t> them as unique individuals. Audiences today will likely see this as a moral flaw or weakness in these characters; Shakespeare and Browning seem to view these character traits as weaknesses too.</a:t>
                      </a:r>
                      <a:endParaRPr lang="en-GB" sz="1600" dirty="0"/>
                    </a:p>
                  </a:txBody>
                  <a:tcPr/>
                </a:tc>
              </a:tr>
              <a:tr h="1557015">
                <a:tc>
                  <a:txBody>
                    <a:bodyPr/>
                    <a:lstStyle/>
                    <a:p>
                      <a:r>
                        <a:rPr lang="en-GB" dirty="0" smtClean="0"/>
                        <a:t>“Even had you skill in speech – (which I have not) –”</a:t>
                      </a:r>
                      <a:endParaRPr lang="en-GB" dirty="0"/>
                    </a:p>
                  </a:txBody>
                  <a:tcPr/>
                </a:tc>
                <a:tc>
                  <a:txBody>
                    <a:bodyPr/>
                    <a:lstStyle/>
                    <a:p>
                      <a:r>
                        <a:rPr lang="en-GB" dirty="0" smtClean="0"/>
                        <a:t>“Rude am I in speech”</a:t>
                      </a:r>
                      <a:endParaRPr lang="en-GB" dirty="0"/>
                    </a:p>
                  </a:txBody>
                  <a:tcPr/>
                </a:tc>
                <a:tc>
                  <a:txBody>
                    <a:bodyPr/>
                    <a:lstStyle/>
                    <a:p>
                      <a:endParaRPr lang="en-GB" dirty="0"/>
                    </a:p>
                  </a:txBody>
                  <a:tcPr/>
                </a:tc>
              </a:tr>
              <a:tr h="1557015">
                <a:tc>
                  <a:txBody>
                    <a:bodyPr/>
                    <a:lstStyle/>
                    <a:p>
                      <a:r>
                        <a:rPr lang="en-GB" dirty="0" smtClean="0"/>
                        <a:t>“Her looks went everywhere”</a:t>
                      </a:r>
                      <a:endParaRPr lang="en-GB" dirty="0"/>
                    </a:p>
                  </a:txBody>
                  <a:tcPr/>
                </a:tc>
                <a:tc>
                  <a:txBody>
                    <a:bodyPr/>
                    <a:lstStyle/>
                    <a:p>
                      <a:r>
                        <a:rPr lang="en-GB" dirty="0" smtClean="0"/>
                        <a:t>“____”</a:t>
                      </a:r>
                      <a:endParaRPr lang="en-GB" dirty="0"/>
                    </a:p>
                  </a:txBody>
                  <a:tcPr/>
                </a:tc>
                <a:tc>
                  <a:txBody>
                    <a:bodyPr/>
                    <a:lstStyle/>
                    <a:p>
                      <a:endParaRPr lang="en-GB" dirty="0"/>
                    </a:p>
                  </a:txBody>
                  <a:tcPr/>
                </a:tc>
              </a:tr>
              <a:tr h="1557015">
                <a:tc>
                  <a:txBody>
                    <a:bodyPr/>
                    <a:lstStyle/>
                    <a:p>
                      <a:r>
                        <a:rPr lang="en-GB" sz="1600" b="1" dirty="0" smtClean="0"/>
                        <a:t>Symbolism:</a:t>
                      </a:r>
                      <a:r>
                        <a:rPr lang="en-GB" sz="1600" b="1" baseline="0" dirty="0" smtClean="0"/>
                        <a:t> the painting an objective correlative for the Duke’s rage? Reminder of all his suspicions of her looks going “everywhere”</a:t>
                      </a:r>
                      <a:endParaRPr lang="en-GB" sz="1600" b="1" dirty="0"/>
                    </a:p>
                  </a:txBody>
                  <a:tcPr/>
                </a:tc>
                <a:tc>
                  <a:txBody>
                    <a:bodyPr/>
                    <a:lstStyle/>
                    <a:p>
                      <a:r>
                        <a:rPr lang="en-GB" dirty="0" smtClean="0"/>
                        <a:t>White handkerchief.</a:t>
                      </a:r>
                      <a:endParaRPr lang="en-GB" dirty="0"/>
                    </a:p>
                  </a:txBody>
                  <a:tcPr/>
                </a:tc>
                <a:tc>
                  <a:txBody>
                    <a:bodyPr/>
                    <a:lstStyle/>
                    <a:p>
                      <a:endParaRPr lang="en-GB" dirty="0"/>
                    </a:p>
                  </a:txBody>
                  <a:tcPr/>
                </a:tc>
              </a:tr>
            </a:tbl>
          </a:graphicData>
        </a:graphic>
      </p:graphicFrame>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0"/>
          <a:ext cx="9144000" cy="4023066"/>
        </p:xfrm>
        <a:graphic>
          <a:graphicData uri="http://schemas.openxmlformats.org/drawingml/2006/table">
            <a:tbl>
              <a:tblPr firstRow="1" bandRow="1">
                <a:tableStyleId>{073A0DAA-6AF3-43AB-8588-CEC1D06C72B9}</a:tableStyleId>
              </a:tblPr>
              <a:tblGrid>
                <a:gridCol w="2267744"/>
                <a:gridCol w="2448272"/>
                <a:gridCol w="4427984"/>
              </a:tblGrid>
              <a:tr h="620688">
                <a:tc>
                  <a:txBody>
                    <a:bodyPr/>
                    <a:lstStyle/>
                    <a:p>
                      <a:r>
                        <a:rPr lang="en-GB" dirty="0" smtClean="0"/>
                        <a:t>Poem:</a:t>
                      </a:r>
                      <a:endParaRPr lang="en-GB" dirty="0"/>
                    </a:p>
                  </a:txBody>
                  <a:tcPr/>
                </a:tc>
                <a:tc>
                  <a:txBody>
                    <a:bodyPr/>
                    <a:lstStyle/>
                    <a:p>
                      <a:r>
                        <a:rPr lang="en-GB" dirty="0" smtClean="0"/>
                        <a:t>Link to </a:t>
                      </a:r>
                      <a:r>
                        <a:rPr lang="en-GB" i="1" dirty="0" smtClean="0"/>
                        <a:t>Othello</a:t>
                      </a:r>
                      <a:endParaRPr lang="en-GB" i="1" dirty="0"/>
                    </a:p>
                  </a:txBody>
                  <a:tcPr/>
                </a:tc>
                <a:tc>
                  <a:txBody>
                    <a:bodyPr/>
                    <a:lstStyle/>
                    <a:p>
                      <a:r>
                        <a:rPr lang="en-GB" dirty="0" smtClean="0"/>
                        <a:t>Link to human weakness</a:t>
                      </a:r>
                      <a:endParaRPr lang="en-GB" dirty="0"/>
                    </a:p>
                  </a:txBody>
                  <a:tcPr/>
                </a:tc>
              </a:tr>
              <a:tr h="1134126">
                <a:tc>
                  <a:txBody>
                    <a:bodyPr/>
                    <a:lstStyle/>
                    <a:p>
                      <a:endParaRPr lang="en-GB"/>
                    </a:p>
                  </a:txBody>
                  <a:tcPr/>
                </a:tc>
                <a:tc>
                  <a:txBody>
                    <a:bodyPr/>
                    <a:lstStyle/>
                    <a:p>
                      <a:endParaRPr lang="en-GB"/>
                    </a:p>
                  </a:txBody>
                  <a:tcPr/>
                </a:tc>
                <a:tc>
                  <a:txBody>
                    <a:bodyPr/>
                    <a:lstStyle/>
                    <a:p>
                      <a:endParaRPr lang="en-GB"/>
                    </a:p>
                  </a:txBody>
                  <a:tcPr/>
                </a:tc>
              </a:tr>
              <a:tr h="1134126">
                <a:tc>
                  <a:txBody>
                    <a:bodyPr/>
                    <a:lstStyle/>
                    <a:p>
                      <a:endParaRPr lang="en-GB"/>
                    </a:p>
                  </a:txBody>
                  <a:tcPr/>
                </a:tc>
                <a:tc>
                  <a:txBody>
                    <a:bodyPr/>
                    <a:lstStyle/>
                    <a:p>
                      <a:endParaRPr lang="en-GB" dirty="0"/>
                    </a:p>
                  </a:txBody>
                  <a:tcPr/>
                </a:tc>
                <a:tc>
                  <a:txBody>
                    <a:bodyPr/>
                    <a:lstStyle/>
                    <a:p>
                      <a:endParaRPr lang="en-GB"/>
                    </a:p>
                  </a:txBody>
                  <a:tcPr/>
                </a:tc>
              </a:tr>
              <a:tr h="1134126">
                <a:tc>
                  <a:txBody>
                    <a:bodyPr/>
                    <a:lstStyle/>
                    <a:p>
                      <a:endParaRPr lang="en-GB"/>
                    </a:p>
                  </a:txBody>
                  <a:tcPr/>
                </a:tc>
                <a:tc>
                  <a:txBody>
                    <a:bodyPr/>
                    <a:lstStyle/>
                    <a:p>
                      <a:endParaRPr lang="en-GB"/>
                    </a:p>
                  </a:txBody>
                  <a:tcPr/>
                </a:tc>
                <a:tc>
                  <a:txBody>
                    <a:bodyPr/>
                    <a:lstStyle/>
                    <a:p>
                      <a:endParaRPr lang="en-GB" dirty="0"/>
                    </a:p>
                  </a:txBody>
                  <a:tcPr/>
                </a:tc>
              </a:tr>
            </a:tbl>
          </a:graphicData>
        </a:graphic>
      </p:graphicFrame>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0"/>
          <a:ext cx="9144000" cy="4023066"/>
        </p:xfrm>
        <a:graphic>
          <a:graphicData uri="http://schemas.openxmlformats.org/drawingml/2006/table">
            <a:tbl>
              <a:tblPr firstRow="1" bandRow="1">
                <a:tableStyleId>{073A0DAA-6AF3-43AB-8588-CEC1D06C72B9}</a:tableStyleId>
              </a:tblPr>
              <a:tblGrid>
                <a:gridCol w="2267744"/>
                <a:gridCol w="2448272"/>
                <a:gridCol w="4427984"/>
              </a:tblGrid>
              <a:tr h="620688">
                <a:tc>
                  <a:txBody>
                    <a:bodyPr/>
                    <a:lstStyle/>
                    <a:p>
                      <a:r>
                        <a:rPr lang="en-GB" dirty="0" smtClean="0"/>
                        <a:t>Poem:</a:t>
                      </a:r>
                      <a:endParaRPr lang="en-GB" dirty="0"/>
                    </a:p>
                  </a:txBody>
                  <a:tcPr/>
                </a:tc>
                <a:tc>
                  <a:txBody>
                    <a:bodyPr/>
                    <a:lstStyle/>
                    <a:p>
                      <a:r>
                        <a:rPr lang="en-GB" dirty="0" smtClean="0"/>
                        <a:t>Link to </a:t>
                      </a:r>
                      <a:r>
                        <a:rPr lang="en-GB" i="1" dirty="0" smtClean="0"/>
                        <a:t>Othello</a:t>
                      </a:r>
                      <a:endParaRPr lang="en-GB" i="1" dirty="0"/>
                    </a:p>
                  </a:txBody>
                  <a:tcPr/>
                </a:tc>
                <a:tc>
                  <a:txBody>
                    <a:bodyPr/>
                    <a:lstStyle/>
                    <a:p>
                      <a:r>
                        <a:rPr lang="en-GB" dirty="0" smtClean="0"/>
                        <a:t>Link to human weakness</a:t>
                      </a:r>
                      <a:endParaRPr lang="en-GB" dirty="0"/>
                    </a:p>
                  </a:txBody>
                  <a:tcPr/>
                </a:tc>
              </a:tr>
              <a:tr h="1134126">
                <a:tc>
                  <a:txBody>
                    <a:bodyPr/>
                    <a:lstStyle/>
                    <a:p>
                      <a:endParaRPr lang="en-GB"/>
                    </a:p>
                  </a:txBody>
                  <a:tcPr/>
                </a:tc>
                <a:tc>
                  <a:txBody>
                    <a:bodyPr/>
                    <a:lstStyle/>
                    <a:p>
                      <a:endParaRPr lang="en-GB"/>
                    </a:p>
                  </a:txBody>
                  <a:tcPr/>
                </a:tc>
                <a:tc>
                  <a:txBody>
                    <a:bodyPr/>
                    <a:lstStyle/>
                    <a:p>
                      <a:endParaRPr lang="en-GB"/>
                    </a:p>
                  </a:txBody>
                  <a:tcPr/>
                </a:tc>
              </a:tr>
              <a:tr h="1134126">
                <a:tc>
                  <a:txBody>
                    <a:bodyPr/>
                    <a:lstStyle/>
                    <a:p>
                      <a:endParaRPr lang="en-GB"/>
                    </a:p>
                  </a:txBody>
                  <a:tcPr/>
                </a:tc>
                <a:tc>
                  <a:txBody>
                    <a:bodyPr/>
                    <a:lstStyle/>
                    <a:p>
                      <a:endParaRPr lang="en-GB" dirty="0"/>
                    </a:p>
                  </a:txBody>
                  <a:tcPr/>
                </a:tc>
                <a:tc>
                  <a:txBody>
                    <a:bodyPr/>
                    <a:lstStyle/>
                    <a:p>
                      <a:endParaRPr lang="en-GB"/>
                    </a:p>
                  </a:txBody>
                  <a:tcPr/>
                </a:tc>
              </a:tr>
              <a:tr h="1134126">
                <a:tc>
                  <a:txBody>
                    <a:bodyPr/>
                    <a:lstStyle/>
                    <a:p>
                      <a:endParaRPr lang="en-GB"/>
                    </a:p>
                  </a:txBody>
                  <a:tcPr/>
                </a:tc>
                <a:tc>
                  <a:txBody>
                    <a:bodyPr/>
                    <a:lstStyle/>
                    <a:p>
                      <a:endParaRPr lang="en-GB"/>
                    </a:p>
                  </a:txBody>
                  <a:tcPr/>
                </a:tc>
                <a:tc>
                  <a:txBody>
                    <a:bodyPr/>
                    <a:lstStyle/>
                    <a:p>
                      <a:endParaRPr lang="en-GB" dirty="0"/>
                    </a:p>
                  </a:txBody>
                  <a:tcPr/>
                </a:tc>
              </a:tr>
            </a:tbl>
          </a:graphicData>
        </a:graphic>
      </p:graphicFrame>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0"/>
          <a:ext cx="9144000" cy="4023066"/>
        </p:xfrm>
        <a:graphic>
          <a:graphicData uri="http://schemas.openxmlformats.org/drawingml/2006/table">
            <a:tbl>
              <a:tblPr firstRow="1" bandRow="1">
                <a:tableStyleId>{073A0DAA-6AF3-43AB-8588-CEC1D06C72B9}</a:tableStyleId>
              </a:tblPr>
              <a:tblGrid>
                <a:gridCol w="2267744"/>
                <a:gridCol w="2448272"/>
                <a:gridCol w="4427984"/>
              </a:tblGrid>
              <a:tr h="620688">
                <a:tc>
                  <a:txBody>
                    <a:bodyPr/>
                    <a:lstStyle/>
                    <a:p>
                      <a:r>
                        <a:rPr lang="en-GB" dirty="0" smtClean="0"/>
                        <a:t>Poem:</a:t>
                      </a:r>
                      <a:endParaRPr lang="en-GB" dirty="0"/>
                    </a:p>
                  </a:txBody>
                  <a:tcPr/>
                </a:tc>
                <a:tc>
                  <a:txBody>
                    <a:bodyPr/>
                    <a:lstStyle/>
                    <a:p>
                      <a:r>
                        <a:rPr lang="en-GB" dirty="0" smtClean="0"/>
                        <a:t>Link to </a:t>
                      </a:r>
                      <a:r>
                        <a:rPr lang="en-GB" i="1" dirty="0" smtClean="0"/>
                        <a:t>Othello</a:t>
                      </a:r>
                      <a:endParaRPr lang="en-GB" i="1" dirty="0"/>
                    </a:p>
                  </a:txBody>
                  <a:tcPr/>
                </a:tc>
                <a:tc>
                  <a:txBody>
                    <a:bodyPr/>
                    <a:lstStyle/>
                    <a:p>
                      <a:r>
                        <a:rPr lang="en-GB" dirty="0" smtClean="0"/>
                        <a:t>Link to human weakness</a:t>
                      </a:r>
                      <a:endParaRPr lang="en-GB" dirty="0"/>
                    </a:p>
                  </a:txBody>
                  <a:tcPr/>
                </a:tc>
              </a:tr>
              <a:tr h="1134126">
                <a:tc>
                  <a:txBody>
                    <a:bodyPr/>
                    <a:lstStyle/>
                    <a:p>
                      <a:endParaRPr lang="en-GB"/>
                    </a:p>
                  </a:txBody>
                  <a:tcPr/>
                </a:tc>
                <a:tc>
                  <a:txBody>
                    <a:bodyPr/>
                    <a:lstStyle/>
                    <a:p>
                      <a:endParaRPr lang="en-GB"/>
                    </a:p>
                  </a:txBody>
                  <a:tcPr/>
                </a:tc>
                <a:tc>
                  <a:txBody>
                    <a:bodyPr/>
                    <a:lstStyle/>
                    <a:p>
                      <a:endParaRPr lang="en-GB"/>
                    </a:p>
                  </a:txBody>
                  <a:tcPr/>
                </a:tc>
              </a:tr>
              <a:tr h="1134126">
                <a:tc>
                  <a:txBody>
                    <a:bodyPr/>
                    <a:lstStyle/>
                    <a:p>
                      <a:endParaRPr lang="en-GB"/>
                    </a:p>
                  </a:txBody>
                  <a:tcPr/>
                </a:tc>
                <a:tc>
                  <a:txBody>
                    <a:bodyPr/>
                    <a:lstStyle/>
                    <a:p>
                      <a:endParaRPr lang="en-GB" dirty="0"/>
                    </a:p>
                  </a:txBody>
                  <a:tcPr/>
                </a:tc>
                <a:tc>
                  <a:txBody>
                    <a:bodyPr/>
                    <a:lstStyle/>
                    <a:p>
                      <a:endParaRPr lang="en-GB"/>
                    </a:p>
                  </a:txBody>
                  <a:tcPr/>
                </a:tc>
              </a:tr>
              <a:tr h="1134126">
                <a:tc>
                  <a:txBody>
                    <a:bodyPr/>
                    <a:lstStyle/>
                    <a:p>
                      <a:endParaRPr lang="en-GB"/>
                    </a:p>
                  </a:txBody>
                  <a:tcPr/>
                </a:tc>
                <a:tc>
                  <a:txBody>
                    <a:bodyPr/>
                    <a:lstStyle/>
                    <a:p>
                      <a:endParaRPr lang="en-GB"/>
                    </a:p>
                  </a:txBody>
                  <a:tcPr/>
                </a:tc>
                <a:tc>
                  <a:txBody>
                    <a:bodyPr/>
                    <a:lstStyle/>
                    <a:p>
                      <a:endParaRPr lang="en-GB" dirty="0"/>
                    </a:p>
                  </a:txBody>
                  <a:tcPr/>
                </a:tc>
              </a:tr>
            </a:tbl>
          </a:graphicData>
        </a:graphic>
      </p:graphicFrame>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solidFill>
            <a:srgbClr val="FFFF00"/>
          </a:solidFill>
        </p:spPr>
        <p:txBody>
          <a:bodyPr/>
          <a:lstStyle/>
          <a:p>
            <a:r>
              <a:rPr lang="en-GB" b="1" dirty="0" smtClean="0"/>
              <a:t>H/W: Complete grids for at least 3 poems. For Friday.</a:t>
            </a:r>
            <a:endParaRPr lang="en-GB" b="1" dirty="0"/>
          </a:p>
        </p:txBody>
      </p:sp>
      <p:sp>
        <p:nvSpPr>
          <p:cNvPr id="5" name="Subtitle 4"/>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20</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 xmlns:p14="http://schemas.microsoft.com/office/powerpoint/2010/main" val="302090758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pPr algn="l"/>
            <a:r>
              <a:rPr lang="en-GB" b="1" dirty="0" smtClean="0"/>
              <a:t>Analysing Shakespeare and Browning</a:t>
            </a:r>
            <a:endParaRPr lang="en-GB" b="1" dirty="0"/>
          </a:p>
        </p:txBody>
      </p:sp>
      <p:sp>
        <p:nvSpPr>
          <p:cNvPr id="3" name="Content Placeholder 2"/>
          <p:cNvSpPr>
            <a:spLocks noGrp="1"/>
          </p:cNvSpPr>
          <p:nvPr>
            <p:ph idx="1"/>
          </p:nvPr>
        </p:nvSpPr>
        <p:spPr>
          <a:solidFill>
            <a:srgbClr val="92D050"/>
          </a:solidFill>
        </p:spPr>
        <p:txBody>
          <a:bodyPr/>
          <a:lstStyle/>
          <a:p>
            <a:r>
              <a:rPr lang="en-GB" b="1" dirty="0" smtClean="0"/>
              <a:t>Look at your planning grid.</a:t>
            </a:r>
          </a:p>
          <a:p>
            <a:r>
              <a:rPr lang="en-GB" b="1" dirty="0" smtClean="0"/>
              <a:t>Pick what you think is the most interesting row (or the one you think you’ll be able to turn into the best paragraphs).</a:t>
            </a:r>
          </a:p>
          <a:p>
            <a:endParaRPr lang="en-GB" b="1" dirty="0"/>
          </a:p>
          <a:p>
            <a:r>
              <a:rPr lang="en-GB" b="1" dirty="0" smtClean="0"/>
              <a:t>A quick reminder…</a:t>
            </a:r>
            <a:endParaRPr lang="en-GB" b="1" dirty="0"/>
          </a:p>
        </p:txBody>
      </p:sp>
    </p:spTree>
    <p:extLst>
      <p:ext uri="{BB962C8B-B14F-4D97-AF65-F5344CB8AC3E}">
        <p14:creationId xmlns="" xmlns:p14="http://schemas.microsoft.com/office/powerpoint/2010/main" val="88884367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pPr algn="l"/>
            <a:r>
              <a:rPr lang="en-GB" sz="3200" b="1" u="sng" dirty="0" smtClean="0"/>
              <a:t>Making</a:t>
            </a:r>
            <a:r>
              <a:rPr lang="en-GB" sz="3200" b="1" dirty="0" smtClean="0"/>
              <a:t> links: What are the “dos” and “don’ts” of linking Shakespeare and Browning?</a:t>
            </a:r>
            <a:endParaRPr lang="en-GB" sz="3200" b="1" dirty="0"/>
          </a:p>
        </p:txBody>
      </p:sp>
      <p:sp>
        <p:nvSpPr>
          <p:cNvPr id="3" name="Content Placeholder 2"/>
          <p:cNvSpPr>
            <a:spLocks noGrp="1"/>
          </p:cNvSpPr>
          <p:nvPr>
            <p:ph idx="1"/>
          </p:nvPr>
        </p:nvSpPr>
        <p:spPr>
          <a:solidFill>
            <a:srgbClr val="92D050"/>
          </a:solidFill>
        </p:spPr>
        <p:txBody>
          <a:bodyPr>
            <a:normAutofit/>
          </a:bodyPr>
          <a:lstStyle/>
          <a:p>
            <a:r>
              <a:rPr lang="en-GB" dirty="0" smtClean="0"/>
              <a:t>You do not need to look for aspects of the poems and the play that seem to be the “same” as one another; more useful, and more interesting, are </a:t>
            </a:r>
            <a:r>
              <a:rPr lang="en-GB" b="1" dirty="0" smtClean="0"/>
              <a:t>similarities with differences</a:t>
            </a:r>
            <a:r>
              <a:rPr lang="en-GB" dirty="0" smtClean="0"/>
              <a:t>.</a:t>
            </a:r>
          </a:p>
          <a:p>
            <a:r>
              <a:rPr lang="en-GB" dirty="0" smtClean="0"/>
              <a:t>You can also draw comparisons between more than one poem and a similar (but different) idea in the play.</a:t>
            </a:r>
          </a:p>
        </p:txBody>
      </p:sp>
    </p:spTree>
    <p:extLst>
      <p:ext uri="{BB962C8B-B14F-4D97-AF65-F5344CB8AC3E}">
        <p14:creationId xmlns="" xmlns:p14="http://schemas.microsoft.com/office/powerpoint/2010/main" val="4229481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1" nodeType="clickEffect">
                                  <p:stCondLst>
                                    <p:cond delay="0"/>
                                  </p:stCondLst>
                                  <p:childTnLst>
                                    <p:set>
                                      <p:cBhvr>
                                        <p:cTn id="27" dur="1" fill="hold">
                                          <p:stCondLst>
                                            <p:cond delay="0"/>
                                          </p:stCondLst>
                                        </p:cTn>
                                        <p:tgtEl>
                                          <p:spTgt spid="3">
                                            <p:bg/>
                                          </p:spTgt>
                                        </p:tgtEl>
                                        <p:attrNameLst>
                                          <p:attrName>style.visibility</p:attrName>
                                        </p:attrNameLst>
                                      </p:cBhvr>
                                      <p:to>
                                        <p:strVal val="visible"/>
                                      </p:to>
                                    </p:set>
                                    <p:anim calcmode="lin" valueType="num">
                                      <p:cBhvr>
                                        <p:cTn id="28" dur="500" fill="hold"/>
                                        <p:tgtEl>
                                          <p:spTgt spid="3">
                                            <p:bg/>
                                          </p:spTgt>
                                        </p:tgtEl>
                                        <p:attrNameLst>
                                          <p:attrName>ppt_w</p:attrName>
                                        </p:attrNameLst>
                                      </p:cBhvr>
                                      <p:tavLst>
                                        <p:tav tm="0">
                                          <p:val>
                                            <p:fltVal val="0"/>
                                          </p:val>
                                        </p:tav>
                                        <p:tav tm="100000">
                                          <p:val>
                                            <p:strVal val="#ppt_w"/>
                                          </p:val>
                                        </p:tav>
                                      </p:tavLst>
                                    </p:anim>
                                    <p:anim calcmode="lin" valueType="num">
                                      <p:cBhvr>
                                        <p:cTn id="29" dur="500" fill="hold"/>
                                        <p:tgtEl>
                                          <p:spTgt spid="3">
                                            <p:bg/>
                                          </p:spTgt>
                                        </p:tgtEl>
                                        <p:attrNameLst>
                                          <p:attrName>ppt_h</p:attrName>
                                        </p:attrNameLst>
                                      </p:cBhvr>
                                      <p:tavLst>
                                        <p:tav tm="0">
                                          <p:val>
                                            <p:fltVal val="0"/>
                                          </p:val>
                                        </p:tav>
                                        <p:tav tm="100000">
                                          <p:val>
                                            <p:strVal val="#ppt_h"/>
                                          </p:val>
                                        </p:tav>
                                      </p:tavLst>
                                    </p:anim>
                                    <p:animEffect transition="in" filter="fade">
                                      <p:cBhvr>
                                        <p:cTn id="30" dur="500"/>
                                        <p:tgtEl>
                                          <p:spTgt spid="3">
                                            <p:bg/>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1"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anim calcmode="lin" valueType="num">
                                      <p:cBhvr>
                                        <p:cTn id="3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37" dur="500"/>
                                        <p:tgtEl>
                                          <p:spTgt spid="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1"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 calcmode="lin" valueType="num">
                                      <p:cBhvr>
                                        <p:cTn id="4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4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3" grpId="1" build="p" animBg="1"/>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fontScale="90000"/>
          </a:bodyPr>
          <a:lstStyle/>
          <a:p>
            <a:pPr algn="l"/>
            <a:r>
              <a:rPr lang="en-GB" b="1" u="sng" dirty="0" smtClean="0"/>
              <a:t>Writing</a:t>
            </a:r>
            <a:r>
              <a:rPr lang="en-GB" b="1" dirty="0" smtClean="0"/>
              <a:t> Links – What was the advice on how to structure the essay?</a:t>
            </a:r>
            <a:endParaRPr lang="en-GB" b="1" dirty="0"/>
          </a:p>
        </p:txBody>
      </p:sp>
      <p:sp>
        <p:nvSpPr>
          <p:cNvPr id="3" name="Content Placeholder 2"/>
          <p:cNvSpPr>
            <a:spLocks noGrp="1"/>
          </p:cNvSpPr>
          <p:nvPr>
            <p:ph idx="1"/>
          </p:nvPr>
        </p:nvSpPr>
        <p:spPr>
          <a:solidFill>
            <a:srgbClr val="92D050"/>
          </a:solidFill>
        </p:spPr>
        <p:txBody>
          <a:bodyPr>
            <a:normAutofit fontScale="62500" lnSpcReduction="20000"/>
          </a:bodyPr>
          <a:lstStyle/>
          <a:p>
            <a:r>
              <a:rPr lang="en-GB" dirty="0" smtClean="0"/>
              <a:t>Links can be broad and general. All they need to do is to help you move back and forth between Shakespeare and Browning in a more or less organized way:</a:t>
            </a:r>
          </a:p>
          <a:p>
            <a:pPr marL="0" indent="0">
              <a:buNone/>
            </a:pPr>
            <a:endParaRPr lang="en-GB" i="1" dirty="0"/>
          </a:p>
          <a:p>
            <a:pPr marL="0" indent="0">
              <a:buNone/>
            </a:pPr>
            <a:r>
              <a:rPr lang="en-GB" i="1" dirty="0" smtClean="0"/>
              <a:t>Both Shakespeare and Browning make significant use of symbolism. Two interesting examples are the white handkerchief in Othello and the painting of the Duchess in “My Last Duchess.”</a:t>
            </a:r>
          </a:p>
          <a:p>
            <a:pPr marL="0" indent="0">
              <a:buNone/>
            </a:pPr>
            <a:endParaRPr lang="en-GB" i="1" dirty="0"/>
          </a:p>
          <a:p>
            <a:pPr marL="0" indent="0">
              <a:buNone/>
            </a:pPr>
            <a:r>
              <a:rPr lang="en-GB" b="1" dirty="0" smtClean="0"/>
              <a:t>				Or:</a:t>
            </a:r>
          </a:p>
          <a:p>
            <a:pPr marL="0" indent="0">
              <a:buNone/>
            </a:pPr>
            <a:endParaRPr lang="en-GB" b="1" dirty="0"/>
          </a:p>
          <a:p>
            <a:pPr marL="0" indent="0">
              <a:buNone/>
            </a:pPr>
            <a:r>
              <a:rPr lang="en-GB" i="1" dirty="0" smtClean="0"/>
              <a:t>With Desdemona’s white handkerchief, Shakespeare makes significant use of symbolism.</a:t>
            </a:r>
            <a:r>
              <a:rPr lang="en-GB" b="1" dirty="0" smtClean="0"/>
              <a:t> [Analysis of white handkerchief]</a:t>
            </a:r>
          </a:p>
          <a:p>
            <a:pPr marL="0" indent="0">
              <a:buNone/>
            </a:pPr>
            <a:endParaRPr lang="en-GB" b="1" dirty="0"/>
          </a:p>
          <a:p>
            <a:pPr marL="0" indent="0">
              <a:buNone/>
            </a:pPr>
            <a:r>
              <a:rPr lang="en-GB" i="1" dirty="0" smtClean="0"/>
              <a:t>Browning also uses symbolism to explore human weakness. An interesting example is the painting in “My Last Duchess.”</a:t>
            </a:r>
            <a:r>
              <a:rPr lang="en-GB" b="1" dirty="0" smtClean="0"/>
              <a:t> [Analysis of “Duchess”]</a:t>
            </a:r>
            <a:endParaRPr lang="en-GB" b="1" dirty="0"/>
          </a:p>
        </p:txBody>
      </p:sp>
    </p:spTree>
    <p:extLst>
      <p:ext uri="{BB962C8B-B14F-4D97-AF65-F5344CB8AC3E}">
        <p14:creationId xmlns="" xmlns:p14="http://schemas.microsoft.com/office/powerpoint/2010/main" val="1642045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p:cTn id="42"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4788024" y="44624"/>
            <a:ext cx="4254624" cy="2160240"/>
          </a:xfrm>
          <a:ln>
            <a:solidFill>
              <a:srgbClr val="002060"/>
            </a:solidFill>
          </a:ln>
        </p:spPr>
        <p:txBody>
          <a:bodyPr>
            <a:normAutofit fontScale="92500"/>
          </a:bodyPr>
          <a:lstStyle/>
          <a:p>
            <a:r>
              <a:rPr lang="en-GB" sz="2200" dirty="0" smtClean="0"/>
              <a:t>Orange = theme/idea of the section</a:t>
            </a:r>
          </a:p>
          <a:p>
            <a:r>
              <a:rPr lang="en-GB" sz="2200" dirty="0" smtClean="0"/>
              <a:t>Green = Who/what examples you’d write about in each of the texts.</a:t>
            </a:r>
          </a:p>
          <a:p>
            <a:r>
              <a:rPr lang="en-GB" sz="2200" b="1" dirty="0" smtClean="0"/>
              <a:t>Note: </a:t>
            </a:r>
            <a:r>
              <a:rPr lang="en-GB" sz="2200" dirty="0" smtClean="0"/>
              <a:t>This diagram does have the links to human weakness on it. Can you think of any?</a:t>
            </a:r>
            <a:endParaRPr lang="en-GB" sz="2200" b="1" dirty="0"/>
          </a:p>
        </p:txBody>
      </p:sp>
      <p:sp>
        <p:nvSpPr>
          <p:cNvPr id="7" name="Isosceles Triangle 6"/>
          <p:cNvSpPr/>
          <p:nvPr/>
        </p:nvSpPr>
        <p:spPr>
          <a:xfrm>
            <a:off x="1547664" y="0"/>
            <a:ext cx="1368152" cy="84239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t>Intro.</a:t>
            </a:r>
            <a:endParaRPr lang="en-GB" sz="1400" b="1" dirty="0"/>
          </a:p>
        </p:txBody>
      </p:sp>
      <p:cxnSp>
        <p:nvCxnSpPr>
          <p:cNvPr id="9" name="Straight Connector 8"/>
          <p:cNvCxnSpPr>
            <a:stCxn id="7" idx="3"/>
            <a:endCxn id="17" idx="0"/>
          </p:cNvCxnSpPr>
          <p:nvPr/>
        </p:nvCxnSpPr>
        <p:spPr>
          <a:xfrm flipH="1">
            <a:off x="2225547" y="842392"/>
            <a:ext cx="6193" cy="510688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259632" y="836712"/>
            <a:ext cx="2016224" cy="369332"/>
          </a:xfrm>
          <a:prstGeom prst="rect">
            <a:avLst/>
          </a:prstGeom>
          <a:solidFill>
            <a:srgbClr val="FFC000"/>
          </a:solidFill>
        </p:spPr>
        <p:txBody>
          <a:bodyPr wrap="square" rtlCol="0">
            <a:spAutoFit/>
          </a:bodyPr>
          <a:lstStyle/>
          <a:p>
            <a:pPr algn="ctr"/>
            <a:r>
              <a:rPr lang="en-GB" b="1" u="sng" dirty="0" smtClean="0"/>
              <a:t>Jealousy/Madness</a:t>
            </a:r>
            <a:endParaRPr lang="en-GB" b="1" u="sng" dirty="0"/>
          </a:p>
        </p:txBody>
      </p:sp>
      <p:sp>
        <p:nvSpPr>
          <p:cNvPr id="14" name="TextBox 13"/>
          <p:cNvSpPr txBox="1"/>
          <p:nvPr/>
        </p:nvSpPr>
        <p:spPr>
          <a:xfrm>
            <a:off x="251520" y="1953707"/>
            <a:ext cx="3960440" cy="323165"/>
          </a:xfrm>
          <a:prstGeom prst="rect">
            <a:avLst/>
          </a:prstGeom>
          <a:solidFill>
            <a:srgbClr val="FFC000"/>
          </a:solidFill>
        </p:spPr>
        <p:txBody>
          <a:bodyPr wrap="square" rtlCol="0">
            <a:spAutoFit/>
          </a:bodyPr>
          <a:lstStyle/>
          <a:p>
            <a:pPr algn="ctr"/>
            <a:r>
              <a:rPr lang="en-GB" sz="1500" b="1" dirty="0" smtClean="0"/>
              <a:t>Objectification of people &amp; especially women</a:t>
            </a:r>
            <a:endParaRPr lang="en-GB" sz="1500" b="1" dirty="0"/>
          </a:p>
        </p:txBody>
      </p:sp>
      <p:sp>
        <p:nvSpPr>
          <p:cNvPr id="15" name="TextBox 14"/>
          <p:cNvSpPr txBox="1"/>
          <p:nvPr/>
        </p:nvSpPr>
        <p:spPr>
          <a:xfrm>
            <a:off x="1259632" y="3789040"/>
            <a:ext cx="2016224" cy="369332"/>
          </a:xfrm>
          <a:prstGeom prst="rect">
            <a:avLst/>
          </a:prstGeom>
          <a:solidFill>
            <a:srgbClr val="FFC000"/>
          </a:solidFill>
          <a:ln>
            <a:solidFill>
              <a:srgbClr val="FFC000"/>
            </a:solidFill>
          </a:ln>
        </p:spPr>
        <p:txBody>
          <a:bodyPr wrap="square" rtlCol="0">
            <a:spAutoFit/>
          </a:bodyPr>
          <a:lstStyle/>
          <a:p>
            <a:pPr algn="ctr"/>
            <a:r>
              <a:rPr lang="en-GB" b="1" dirty="0" smtClean="0"/>
              <a:t>Symbolism</a:t>
            </a:r>
            <a:endParaRPr lang="en-GB" b="1" dirty="0"/>
          </a:p>
        </p:txBody>
      </p:sp>
      <p:sp>
        <p:nvSpPr>
          <p:cNvPr id="17" name="Isosceles Triangle 16"/>
          <p:cNvSpPr/>
          <p:nvPr/>
        </p:nvSpPr>
        <p:spPr>
          <a:xfrm>
            <a:off x="1547664" y="5949280"/>
            <a:ext cx="1440160" cy="792088"/>
          </a:xfrm>
          <a:prstGeom prst="triangle">
            <a:avLst>
              <a:gd name="adj" fmla="val 470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Conc.</a:t>
            </a:r>
            <a:endParaRPr lang="en-GB" b="1" dirty="0"/>
          </a:p>
        </p:txBody>
      </p:sp>
      <p:sp>
        <p:nvSpPr>
          <p:cNvPr id="19" name="TextBox 18"/>
          <p:cNvSpPr txBox="1"/>
          <p:nvPr/>
        </p:nvSpPr>
        <p:spPr>
          <a:xfrm>
            <a:off x="926819" y="1249015"/>
            <a:ext cx="2606739" cy="307777"/>
          </a:xfrm>
          <a:prstGeom prst="rect">
            <a:avLst/>
          </a:prstGeom>
          <a:solidFill>
            <a:srgbClr val="92D050"/>
          </a:solidFill>
        </p:spPr>
        <p:txBody>
          <a:bodyPr wrap="none" rtlCol="0">
            <a:spAutoFit/>
          </a:bodyPr>
          <a:lstStyle/>
          <a:p>
            <a:pPr algn="ctr"/>
            <a:r>
              <a:rPr lang="en-GB" sz="1400" b="1" dirty="0" err="1" smtClean="0"/>
              <a:t>Iago</a:t>
            </a:r>
            <a:r>
              <a:rPr lang="en-GB" sz="1400" b="1" dirty="0" smtClean="0"/>
              <a:t> &amp; Othello (3-4 paragraphs?)</a:t>
            </a:r>
            <a:endParaRPr lang="en-GB" sz="1400" b="1" dirty="0"/>
          </a:p>
        </p:txBody>
      </p:sp>
      <p:sp>
        <p:nvSpPr>
          <p:cNvPr id="20" name="TextBox 19"/>
          <p:cNvSpPr txBox="1"/>
          <p:nvPr/>
        </p:nvSpPr>
        <p:spPr>
          <a:xfrm>
            <a:off x="72008" y="1624444"/>
            <a:ext cx="4572000" cy="292388"/>
          </a:xfrm>
          <a:prstGeom prst="rect">
            <a:avLst/>
          </a:prstGeom>
          <a:solidFill>
            <a:srgbClr val="92D050"/>
          </a:solidFill>
        </p:spPr>
        <p:txBody>
          <a:bodyPr wrap="square" rtlCol="0">
            <a:spAutoFit/>
          </a:bodyPr>
          <a:lstStyle/>
          <a:p>
            <a:pPr algn="ctr"/>
            <a:r>
              <a:rPr lang="en-GB" sz="1300" b="1" dirty="0" smtClean="0"/>
              <a:t>“My Last Duchess” &amp; “</a:t>
            </a:r>
            <a:r>
              <a:rPr lang="en-GB" sz="1300" b="1" dirty="0" err="1" smtClean="0"/>
              <a:t>Porphyria’s</a:t>
            </a:r>
            <a:r>
              <a:rPr lang="en-GB" sz="1300" b="1" dirty="0" smtClean="0"/>
              <a:t> Lover” (3-4 paragraphs?)</a:t>
            </a:r>
            <a:endParaRPr lang="en-GB" sz="1300" b="1" dirty="0"/>
          </a:p>
        </p:txBody>
      </p:sp>
      <p:sp>
        <p:nvSpPr>
          <p:cNvPr id="21" name="TextBox 20"/>
          <p:cNvSpPr txBox="1"/>
          <p:nvPr/>
        </p:nvSpPr>
        <p:spPr>
          <a:xfrm>
            <a:off x="0" y="2304455"/>
            <a:ext cx="4644008" cy="692497"/>
          </a:xfrm>
          <a:prstGeom prst="rect">
            <a:avLst/>
          </a:prstGeom>
          <a:solidFill>
            <a:srgbClr val="92D050"/>
          </a:solidFill>
        </p:spPr>
        <p:txBody>
          <a:bodyPr wrap="square" rtlCol="0">
            <a:spAutoFit/>
          </a:bodyPr>
          <a:lstStyle/>
          <a:p>
            <a:pPr algn="ctr"/>
            <a:r>
              <a:rPr lang="en-GB" sz="1300" b="1" dirty="0" err="1" smtClean="0"/>
              <a:t>Iago’s</a:t>
            </a:r>
            <a:r>
              <a:rPr lang="en-GB" sz="1300" b="1" dirty="0" smtClean="0"/>
              <a:t> language of money &amp; references to Desdemona (e.g., “land carrack”); </a:t>
            </a:r>
            <a:r>
              <a:rPr lang="en-GB" sz="1300" b="1" dirty="0" err="1" smtClean="0"/>
              <a:t>Brabantio’s</a:t>
            </a:r>
            <a:r>
              <a:rPr lang="en-GB" sz="1300" b="1" dirty="0" smtClean="0"/>
              <a:t> and Othello’s attitudes – D something to be stolen/won</a:t>
            </a:r>
            <a:endParaRPr lang="en-GB" sz="1300" b="1" dirty="0"/>
          </a:p>
        </p:txBody>
      </p:sp>
      <p:sp>
        <p:nvSpPr>
          <p:cNvPr id="25" name="TextBox 24"/>
          <p:cNvSpPr txBox="1"/>
          <p:nvPr/>
        </p:nvSpPr>
        <p:spPr>
          <a:xfrm>
            <a:off x="0" y="3068960"/>
            <a:ext cx="4572000" cy="692497"/>
          </a:xfrm>
          <a:prstGeom prst="rect">
            <a:avLst/>
          </a:prstGeom>
          <a:solidFill>
            <a:srgbClr val="92D050"/>
          </a:solidFill>
        </p:spPr>
        <p:txBody>
          <a:bodyPr wrap="square" rtlCol="0">
            <a:spAutoFit/>
          </a:bodyPr>
          <a:lstStyle/>
          <a:p>
            <a:pPr algn="ctr"/>
            <a:r>
              <a:rPr lang="en-GB" sz="1300" b="1" dirty="0" smtClean="0"/>
              <a:t>Duke (in “Duchess”): Duchess only exists now as precious art object</a:t>
            </a:r>
          </a:p>
          <a:p>
            <a:pPr algn="ctr"/>
            <a:r>
              <a:rPr lang="en-GB" sz="1300" b="1" dirty="0" err="1" smtClean="0"/>
              <a:t>Porphyria</a:t>
            </a:r>
            <a:r>
              <a:rPr lang="en-GB" sz="1300" b="1" dirty="0" smtClean="0"/>
              <a:t> killed and turned into a </a:t>
            </a:r>
            <a:r>
              <a:rPr lang="en-GB" sz="1300" b="1" dirty="0" err="1" smtClean="0"/>
              <a:t>sempiternal</a:t>
            </a:r>
            <a:r>
              <a:rPr lang="en-GB" sz="1300" b="1" dirty="0" smtClean="0"/>
              <a:t> work of art </a:t>
            </a:r>
            <a:endParaRPr lang="en-GB" sz="1300" b="1" dirty="0"/>
          </a:p>
        </p:txBody>
      </p:sp>
      <p:sp>
        <p:nvSpPr>
          <p:cNvPr id="26" name="TextBox 25"/>
          <p:cNvSpPr txBox="1"/>
          <p:nvPr/>
        </p:nvSpPr>
        <p:spPr>
          <a:xfrm>
            <a:off x="179512" y="4221088"/>
            <a:ext cx="4176464" cy="492443"/>
          </a:xfrm>
          <a:prstGeom prst="rect">
            <a:avLst/>
          </a:prstGeom>
          <a:solidFill>
            <a:srgbClr val="92D050"/>
          </a:solidFill>
        </p:spPr>
        <p:txBody>
          <a:bodyPr wrap="square" rtlCol="0">
            <a:spAutoFit/>
          </a:bodyPr>
          <a:lstStyle/>
          <a:p>
            <a:pPr algn="ctr"/>
            <a:r>
              <a:rPr lang="en-GB" sz="1300" b="1" i="1" dirty="0" smtClean="0"/>
              <a:t>Othello</a:t>
            </a:r>
            <a:r>
              <a:rPr lang="en-GB" sz="1300" b="1" dirty="0" smtClean="0"/>
              <a:t>: The white handkerchief (</a:t>
            </a:r>
            <a:r>
              <a:rPr lang="en-GB" sz="1300" b="1" u="sng" dirty="0" smtClean="0"/>
              <a:t>at least 4</a:t>
            </a:r>
            <a:r>
              <a:rPr lang="en-GB" sz="1300" b="1" dirty="0" smtClean="0"/>
              <a:t> detailed interpretations)</a:t>
            </a:r>
            <a:endParaRPr lang="en-GB" sz="1300" b="1" dirty="0"/>
          </a:p>
        </p:txBody>
      </p:sp>
      <p:sp>
        <p:nvSpPr>
          <p:cNvPr id="29" name="TextBox 28"/>
          <p:cNvSpPr txBox="1"/>
          <p:nvPr/>
        </p:nvSpPr>
        <p:spPr>
          <a:xfrm>
            <a:off x="35496" y="4797152"/>
            <a:ext cx="4608512" cy="1092607"/>
          </a:xfrm>
          <a:prstGeom prst="rect">
            <a:avLst/>
          </a:prstGeom>
          <a:solidFill>
            <a:srgbClr val="92D050"/>
          </a:solidFill>
        </p:spPr>
        <p:txBody>
          <a:bodyPr wrap="square" rtlCol="0">
            <a:spAutoFit/>
          </a:bodyPr>
          <a:lstStyle/>
          <a:p>
            <a:pPr algn="ctr"/>
            <a:r>
              <a:rPr lang="en-GB" sz="1300" b="1" dirty="0" smtClean="0"/>
              <a:t>“The Laboratory”: laboratory as symbol of hell/wickedness, or where jealousy and revenge are concocted (a symbol for mental weakness?)</a:t>
            </a:r>
          </a:p>
          <a:p>
            <a:pPr algn="ctr"/>
            <a:r>
              <a:rPr lang="en-GB" sz="1300" b="1" dirty="0" smtClean="0"/>
              <a:t>“The Patriot”: symbolism of the burning church spires (alternative interpretation)</a:t>
            </a:r>
            <a:endParaRPr lang="en-GB" sz="1300" b="1" dirty="0"/>
          </a:p>
        </p:txBody>
      </p:sp>
      <p:sp>
        <p:nvSpPr>
          <p:cNvPr id="31" name="TextBox 30"/>
          <p:cNvSpPr txBox="1"/>
          <p:nvPr/>
        </p:nvSpPr>
        <p:spPr>
          <a:xfrm>
            <a:off x="4788024" y="2276872"/>
            <a:ext cx="4355976" cy="4247317"/>
          </a:xfrm>
          <a:prstGeom prst="rect">
            <a:avLst/>
          </a:prstGeom>
          <a:solidFill>
            <a:srgbClr val="FFFF00"/>
          </a:solidFill>
        </p:spPr>
        <p:txBody>
          <a:bodyPr wrap="square" rtlCol="0">
            <a:spAutoFit/>
          </a:bodyPr>
          <a:lstStyle/>
          <a:p>
            <a:r>
              <a:rPr lang="en-GB" b="1" u="sng" dirty="0" smtClean="0"/>
              <a:t>Example of linking phrase/sentence:</a:t>
            </a:r>
          </a:p>
          <a:p>
            <a:endParaRPr lang="en-GB" dirty="0" smtClean="0"/>
          </a:p>
          <a:p>
            <a:r>
              <a:rPr lang="en-GB" i="1" dirty="0" smtClean="0"/>
              <a:t>A significant human weakness in many of the male characters in </a:t>
            </a:r>
            <a:r>
              <a:rPr lang="en-GB" dirty="0" smtClean="0"/>
              <a:t>Othello </a:t>
            </a:r>
            <a:r>
              <a:rPr lang="en-GB" i="1" dirty="0" smtClean="0"/>
              <a:t>is their objectification of others, especially women. ... [Analysis of </a:t>
            </a:r>
            <a:r>
              <a:rPr lang="en-GB" i="1" dirty="0" err="1" smtClean="0"/>
              <a:t>Iago</a:t>
            </a:r>
            <a:r>
              <a:rPr lang="en-GB" i="1" dirty="0" smtClean="0"/>
              <a:t>, </a:t>
            </a:r>
            <a:r>
              <a:rPr lang="en-GB" i="1" dirty="0" err="1" smtClean="0"/>
              <a:t>Brabantio</a:t>
            </a:r>
            <a:r>
              <a:rPr lang="en-GB" i="1" dirty="0" smtClean="0"/>
              <a:t>, Othello]</a:t>
            </a:r>
          </a:p>
          <a:p>
            <a:endParaRPr lang="en-GB" i="1" dirty="0" smtClean="0"/>
          </a:p>
          <a:p>
            <a:r>
              <a:rPr lang="en-GB" i="1" dirty="0" err="1" smtClean="0"/>
              <a:t>Browning’s</a:t>
            </a:r>
            <a:r>
              <a:rPr lang="en-GB" i="1" dirty="0" smtClean="0"/>
              <a:t> poems also feature characters whose major weakness is their objectification of others. Two examples are the speakers in “My Last Duchess” and “</a:t>
            </a:r>
            <a:r>
              <a:rPr lang="en-GB" i="1" dirty="0" err="1" smtClean="0"/>
              <a:t>Porphyria’s</a:t>
            </a:r>
            <a:r>
              <a:rPr lang="en-GB" i="1" dirty="0" smtClean="0"/>
              <a:t> Lover.” Although they both objectify their wife or lover, they do this in very different ways and for very different reasons. ... [Analysis of poems]</a:t>
            </a:r>
            <a:endParaRPr lang="en-GB" i="1" dirty="0"/>
          </a:p>
        </p:txBody>
      </p:sp>
    </p:spTree>
    <p:extLst>
      <p:ext uri="{BB962C8B-B14F-4D97-AF65-F5344CB8AC3E}">
        <p14:creationId xmlns="" xmlns:p14="http://schemas.microsoft.com/office/powerpoint/2010/main" val="1251684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ppt_w</p:attrName>
                                        </p:attrNameLst>
                                      </p:cBhvr>
                                      <p:tavLst>
                                        <p:tav tm="0">
                                          <p:val>
                                            <p:fltVal val="0"/>
                                          </p:val>
                                        </p:tav>
                                        <p:tav tm="100000">
                                          <p:val>
                                            <p:strVal val="#ppt_w"/>
                                          </p:val>
                                        </p:tav>
                                      </p:tavLst>
                                    </p:anim>
                                    <p:anim calcmode="lin" valueType="num">
                                      <p:cBhvr>
                                        <p:cTn id="8" dur="500" fill="hold"/>
                                        <p:tgtEl>
                                          <p:spTgt spid="3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Final Years</a:t>
            </a:r>
            <a:endParaRPr lang="en-GB" b="1" dirty="0"/>
          </a:p>
        </p:txBody>
      </p:sp>
      <p:sp>
        <p:nvSpPr>
          <p:cNvPr id="3" name="Content Placeholder 2"/>
          <p:cNvSpPr>
            <a:spLocks noGrp="1"/>
          </p:cNvSpPr>
          <p:nvPr>
            <p:ph idx="1"/>
          </p:nvPr>
        </p:nvSpPr>
        <p:spPr/>
        <p:txBody>
          <a:bodyPr>
            <a:normAutofit fontScale="77500" lnSpcReduction="20000"/>
          </a:bodyPr>
          <a:lstStyle/>
          <a:p>
            <a:r>
              <a:rPr lang="en-GB" dirty="0" smtClean="0"/>
              <a:t>Shakespeare spent the last five years of his life in New Place in Stratford. He died on 23 April 1616 at the age of 52 and was buried in Holy Trinity Church in Stratford. He left his property to the male heirs of his eldest daughter, Susanna. He also bequeathed his 'second-best bed' to his wife. It is not known what significance this gesture had, although the couple had lived primarily apart for 20 years of their marriage. </a:t>
            </a:r>
          </a:p>
          <a:p>
            <a:r>
              <a:rPr lang="en-GB" dirty="0" smtClean="0"/>
              <a:t>The first collected edition of his works was published in 1623 and is known as “the First Folio”; many of his plays were published individually before 1623 in “quarto” format. “Quarto” and “folio” refer to the size of the pages (folio format is large and tall; quarto is about the half the size of folio).</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32648"/>
          </a:xfrm>
          <a:solidFill>
            <a:srgbClr val="FFC000"/>
          </a:solidFill>
        </p:spPr>
        <p:txBody>
          <a:bodyPr>
            <a:normAutofit fontScale="85000" lnSpcReduction="10000"/>
          </a:bodyPr>
          <a:lstStyle/>
          <a:p>
            <a:r>
              <a:rPr lang="en-GB" dirty="0" smtClean="0"/>
              <a:t>Write 2 paragraphs (of a </a:t>
            </a:r>
            <a:r>
              <a:rPr lang="en-GB" b="1" dirty="0" smtClean="0"/>
              <a:t>decent</a:t>
            </a:r>
            <a:r>
              <a:rPr lang="en-GB" dirty="0" smtClean="0"/>
              <a:t> length).</a:t>
            </a:r>
          </a:p>
          <a:p>
            <a:r>
              <a:rPr lang="en-GB" dirty="0" smtClean="0"/>
              <a:t>Begin with </a:t>
            </a:r>
            <a:r>
              <a:rPr lang="en-GB" i="1" dirty="0" smtClean="0"/>
              <a:t>Othello</a:t>
            </a:r>
            <a:r>
              <a:rPr lang="en-GB" dirty="0" smtClean="0"/>
              <a:t>; use your best writing on </a:t>
            </a:r>
            <a:r>
              <a:rPr lang="en-GB" i="1" dirty="0" smtClean="0"/>
              <a:t>Othello </a:t>
            </a:r>
            <a:r>
              <a:rPr lang="en-GB" dirty="0" smtClean="0"/>
              <a:t>as a basis, but try to improve it according to targets you’ve been given.</a:t>
            </a:r>
          </a:p>
          <a:p>
            <a:r>
              <a:rPr lang="en-GB" dirty="0" smtClean="0"/>
              <a:t>Make a link to </a:t>
            </a:r>
            <a:r>
              <a:rPr lang="en-GB" b="1" dirty="0" smtClean="0"/>
              <a:t>one aspect of one Browning</a:t>
            </a:r>
            <a:r>
              <a:rPr lang="en-GB" dirty="0" smtClean="0"/>
              <a:t> </a:t>
            </a:r>
            <a:r>
              <a:rPr lang="en-GB" b="1" dirty="0" smtClean="0"/>
              <a:t>poem</a:t>
            </a:r>
            <a:r>
              <a:rPr lang="en-GB" dirty="0" smtClean="0"/>
              <a:t>.</a:t>
            </a:r>
          </a:p>
          <a:p>
            <a:r>
              <a:rPr lang="en-GB" dirty="0" smtClean="0"/>
              <a:t>Remember, you are trying to apply the same skills to Browning as you did to </a:t>
            </a:r>
            <a:r>
              <a:rPr lang="en-GB" i="1" dirty="0" smtClean="0"/>
              <a:t>Othello</a:t>
            </a:r>
            <a:r>
              <a:rPr lang="en-GB" dirty="0" smtClean="0"/>
              <a:t>:</a:t>
            </a:r>
          </a:p>
          <a:p>
            <a:pPr lvl="1"/>
            <a:r>
              <a:rPr lang="en-GB" dirty="0" smtClean="0"/>
              <a:t>word-/phrase level analysis;</a:t>
            </a:r>
          </a:p>
          <a:p>
            <a:pPr lvl="1"/>
            <a:r>
              <a:rPr lang="en-GB" dirty="0" smtClean="0"/>
              <a:t>knowledge of context if relevant;</a:t>
            </a:r>
          </a:p>
          <a:p>
            <a:pPr lvl="1"/>
            <a:r>
              <a:rPr lang="en-GB" dirty="0" smtClean="0"/>
              <a:t>extended/alternative interpretations.</a:t>
            </a:r>
          </a:p>
          <a:p>
            <a:pPr marL="457200" lvl="1" indent="0">
              <a:buNone/>
            </a:pPr>
            <a:endParaRPr lang="en-GB" dirty="0" smtClean="0"/>
          </a:p>
          <a:p>
            <a:pPr marL="0" indent="0" algn="ctr">
              <a:buNone/>
            </a:pPr>
            <a:r>
              <a:rPr lang="en-GB" sz="4100" b="1" i="1" dirty="0" smtClean="0"/>
              <a:t>To be done by the end of the lesson, when I will be taking books in.</a:t>
            </a:r>
            <a:endParaRPr lang="en-GB" sz="4100" b="1" i="1" dirty="0"/>
          </a:p>
        </p:txBody>
      </p:sp>
    </p:spTree>
    <p:extLst>
      <p:ext uri="{BB962C8B-B14F-4D97-AF65-F5344CB8AC3E}">
        <p14:creationId xmlns="" xmlns:p14="http://schemas.microsoft.com/office/powerpoint/2010/main" val="320268921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21</a:t>
            </a:r>
            <a:endParaRPr lang="en-GB" dirty="0"/>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pPr algn="l"/>
            <a:r>
              <a:rPr lang="en-GB" b="1" dirty="0" smtClean="0"/>
              <a:t>Do I understand, and can I use, the marking criteria?</a:t>
            </a:r>
            <a:endParaRPr lang="en-GB" b="1" dirty="0"/>
          </a:p>
        </p:txBody>
      </p:sp>
      <p:sp>
        <p:nvSpPr>
          <p:cNvPr id="3" name="Content Placeholder 2"/>
          <p:cNvSpPr>
            <a:spLocks noGrp="1"/>
          </p:cNvSpPr>
          <p:nvPr>
            <p:ph idx="1"/>
          </p:nvPr>
        </p:nvSpPr>
        <p:spPr>
          <a:solidFill>
            <a:srgbClr val="92D050"/>
          </a:solidFill>
        </p:spPr>
        <p:txBody>
          <a:bodyPr>
            <a:normAutofit/>
          </a:bodyPr>
          <a:lstStyle/>
          <a:p>
            <a:r>
              <a:rPr lang="en-GB" b="1" dirty="0" smtClean="0"/>
              <a:t>Look at the examiners’ marking criteria for B5. </a:t>
            </a:r>
          </a:p>
          <a:p>
            <a:r>
              <a:rPr lang="en-GB" b="1" dirty="0" smtClean="0"/>
              <a:t>In groups of 3-4, re-write the Assessment Objectives (AOs) and the criteria in your words, words that make sense to you. </a:t>
            </a:r>
            <a:r>
              <a:rPr lang="en-GB" b="1" u="sng" dirty="0" smtClean="0"/>
              <a:t>Everyone</a:t>
            </a:r>
            <a:r>
              <a:rPr lang="en-GB" b="1" dirty="0" smtClean="0"/>
              <a:t> must write the criteria in their book. Be ready to read your version out.</a:t>
            </a:r>
            <a:endParaRPr lang="en-GB" b="1"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l="7467" t="28172" r="49918" b="11782"/>
          <a:stretch>
            <a:fillRect/>
          </a:stretch>
        </p:blipFill>
        <p:spPr bwMode="auto">
          <a:xfrm>
            <a:off x="611560" y="44623"/>
            <a:ext cx="7920880" cy="627498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57200" y="260648"/>
            <a:ext cx="8229600" cy="6048672"/>
          </a:xfrm>
          <a:solidFill>
            <a:srgbClr val="92D050"/>
          </a:solidFill>
        </p:spPr>
        <p:txBody>
          <a:bodyPr>
            <a:normAutofit lnSpcReduction="10000"/>
          </a:bodyPr>
          <a:lstStyle/>
          <a:p>
            <a:r>
              <a:rPr lang="en-GB" b="1" u="sng" dirty="0" smtClean="0"/>
              <a:t>Individually:</a:t>
            </a:r>
            <a:r>
              <a:rPr lang="en-GB" dirty="0" smtClean="0"/>
              <a:t> read the paragraphs you wrote on Monday (and continued yesterday).</a:t>
            </a:r>
          </a:p>
          <a:p>
            <a:pPr lvl="1"/>
            <a:r>
              <a:rPr lang="en-GB" dirty="0" smtClean="0"/>
              <a:t>Look at the band you’ve been given, the ticks, the question marks, the underlines, the circles,</a:t>
            </a:r>
          </a:p>
          <a:p>
            <a:pPr lvl="1">
              <a:buNone/>
            </a:pPr>
            <a:r>
              <a:rPr lang="en-GB" dirty="0" smtClean="0"/>
              <a:t>	the        . What do you think you’ve done well; what could you improve?</a:t>
            </a:r>
          </a:p>
          <a:p>
            <a:r>
              <a:rPr lang="en-GB" b="1" u="sng" dirty="0" smtClean="0"/>
              <a:t>In pairs:</a:t>
            </a:r>
            <a:r>
              <a:rPr lang="en-GB" dirty="0" smtClean="0"/>
              <a:t> Swap books; offer one another advice on how you could move your work up to B5, or to the very top of B5. Fill in the feedback spaces left for you.</a:t>
            </a:r>
          </a:p>
          <a:p>
            <a:endParaRPr lang="en-GB" b="1" u="sng" dirty="0" smtClean="0"/>
          </a:p>
          <a:p>
            <a:r>
              <a:rPr lang="en-GB" b="1" u="sng" dirty="0" smtClean="0"/>
              <a:t>Individually:</a:t>
            </a:r>
            <a:r>
              <a:rPr lang="en-GB" dirty="0" smtClean="0"/>
              <a:t> Add to/edit </a:t>
            </a:r>
            <a:r>
              <a:rPr lang="en-GB" smtClean="0"/>
              <a:t>your work, </a:t>
            </a:r>
            <a:r>
              <a:rPr lang="en-GB" dirty="0" smtClean="0"/>
              <a:t>to meet </a:t>
            </a:r>
            <a:r>
              <a:rPr lang="en-GB" smtClean="0"/>
              <a:t>your targets.</a:t>
            </a:r>
            <a:endParaRPr lang="en-GB" b="1" u="sng" dirty="0" smtClean="0"/>
          </a:p>
          <a:p>
            <a:endParaRPr lang="en-GB" dirty="0"/>
          </a:p>
        </p:txBody>
      </p:sp>
      <p:sp>
        <p:nvSpPr>
          <p:cNvPr id="4" name="Oval 3"/>
          <p:cNvSpPr/>
          <p:nvPr/>
        </p:nvSpPr>
        <p:spPr>
          <a:xfrm>
            <a:off x="1835696" y="2010544"/>
            <a:ext cx="576064" cy="4823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T</a:t>
            </a:r>
            <a:endParaRPr lang="en-GB" sz="3200" b="1"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b="1" dirty="0" smtClean="0"/>
              <a:t>QUIZ</a:t>
            </a:r>
            <a:endParaRPr lang="en-GB" b="1" dirty="0"/>
          </a:p>
        </p:txBody>
      </p:sp>
      <p:sp>
        <p:nvSpPr>
          <p:cNvPr id="5" name="Subtitle 4"/>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smtClean="0"/>
              <a:t>1) Shakespeare lived during the reigns of which </a:t>
            </a:r>
            <a:r>
              <a:rPr lang="en-GB" b="1" dirty="0" smtClean="0"/>
              <a:t>two</a:t>
            </a:r>
            <a:r>
              <a:rPr lang="en-GB" dirty="0" smtClean="0"/>
              <a:t> monarchs?</a:t>
            </a:r>
            <a:endParaRPr lang="en-GB" dirty="0"/>
          </a:p>
        </p:txBody>
      </p:sp>
      <p:sp>
        <p:nvSpPr>
          <p:cNvPr id="3" name="Content Placeholder 2"/>
          <p:cNvSpPr>
            <a:spLocks noGrp="1"/>
          </p:cNvSpPr>
          <p:nvPr>
            <p:ph idx="1"/>
          </p:nvPr>
        </p:nvSpPr>
        <p:spPr/>
        <p:txBody>
          <a:bodyPr/>
          <a:lstStyle/>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2) Where was Shakespeare born?</a:t>
            </a:r>
            <a:endParaRPr lang="en-GB" dirty="0"/>
          </a:p>
        </p:txBody>
      </p:sp>
      <p:sp>
        <p:nvSpPr>
          <p:cNvPr id="3" name="Content Placeholder 2"/>
          <p:cNvSpPr>
            <a:spLocks noGrp="1"/>
          </p:cNvSpPr>
          <p:nvPr>
            <p:ph idx="1"/>
          </p:nvPr>
        </p:nvSpPr>
        <p:spPr/>
        <p:txBody>
          <a:bodyPr/>
          <a:lstStyle/>
          <a:p>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smtClean="0"/>
              <a:t>3) Shakespeare’s marriage</a:t>
            </a:r>
            <a:endParaRPr lang="en-GB" b="1"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lphaLcPeriod"/>
            </a:pPr>
            <a:r>
              <a:rPr lang="en-GB" dirty="0" smtClean="0"/>
              <a:t>How old was Shakespeare when he married?</a:t>
            </a:r>
          </a:p>
          <a:p>
            <a:pPr marL="514350" indent="-514350">
              <a:buFont typeface="+mj-lt"/>
              <a:buAutoNum type="alphaLcPeriod"/>
            </a:pPr>
            <a:endParaRPr lang="en-GB" dirty="0"/>
          </a:p>
          <a:p>
            <a:pPr marL="514350" indent="-514350">
              <a:buFont typeface="+mj-lt"/>
              <a:buAutoNum type="alphaLcPeriod"/>
            </a:pPr>
            <a:r>
              <a:rPr lang="en-GB" dirty="0" smtClean="0"/>
              <a:t>What was the age difference between him and his wife?</a:t>
            </a:r>
          </a:p>
          <a:p>
            <a:pPr marL="514350" indent="-514350">
              <a:buFont typeface="+mj-lt"/>
              <a:buAutoNum type="alphaLcPeriod"/>
            </a:pPr>
            <a:endParaRPr lang="en-GB" dirty="0"/>
          </a:p>
          <a:p>
            <a:pPr marL="514350" indent="-514350">
              <a:buFont typeface="+mj-lt"/>
              <a:buAutoNum type="alphaLcPeriod"/>
            </a:pPr>
            <a:r>
              <a:rPr lang="en-GB" dirty="0" smtClean="0"/>
              <a:t>What was his wife’s name?</a:t>
            </a:r>
          </a:p>
          <a:p>
            <a:pPr marL="514350" indent="-514350">
              <a:buFont typeface="+mj-lt"/>
              <a:buAutoNum type="alphaLcPeriod"/>
            </a:pPr>
            <a:endParaRPr lang="en-GB" dirty="0"/>
          </a:p>
          <a:p>
            <a:pPr marL="514350" indent="-514350">
              <a:buFont typeface="+mj-lt"/>
              <a:buAutoNum type="alphaLcPeriod"/>
            </a:pPr>
            <a:r>
              <a:rPr lang="en-GB" dirty="0" smtClean="0"/>
              <a:t>How many children did they have?</a:t>
            </a:r>
          </a:p>
          <a:p>
            <a:pPr marL="514350" indent="-514350">
              <a:buFont typeface="+mj-lt"/>
              <a:buAutoNum type="alphaLcPeriod"/>
            </a:pPr>
            <a:endParaRPr lang="en-GB" dirty="0"/>
          </a:p>
          <a:p>
            <a:pPr marL="514350" indent="-514350">
              <a:buFont typeface="+mj-lt"/>
              <a:buAutoNum type="alphaLcPeriod"/>
            </a:pPr>
            <a:r>
              <a:rPr lang="en-GB" dirty="0" smtClean="0"/>
              <a:t>How many of Shakespeare’s children survived childhood?</a:t>
            </a:r>
          </a:p>
          <a:p>
            <a:pPr marL="514350" indent="-514350">
              <a:buFont typeface="+mj-lt"/>
              <a:buAutoNum type="alphaLcPeriod"/>
            </a:pPr>
            <a:endParaRPr lang="en-GB" dirty="0"/>
          </a:p>
          <a:p>
            <a:pPr marL="514350" indent="-514350">
              <a:buFont typeface="+mj-lt"/>
              <a:buAutoNum type="alphaLcPeriod"/>
            </a:pP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b="1" dirty="0" smtClean="0"/>
              <a:t>4) To where did Shakespeare move from Stratford-upon-Avon?</a:t>
            </a:r>
            <a:endParaRPr lang="en-GB" b="1" dirty="0"/>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smtClean="0"/>
              <a:t>5) Shakespeare the writer</a:t>
            </a:r>
            <a:endParaRPr lang="en-GB" b="1" dirty="0"/>
          </a:p>
        </p:txBody>
      </p:sp>
      <p:sp>
        <p:nvSpPr>
          <p:cNvPr id="3" name="Content Placeholder 2"/>
          <p:cNvSpPr>
            <a:spLocks noGrp="1"/>
          </p:cNvSpPr>
          <p:nvPr>
            <p:ph idx="1"/>
          </p:nvPr>
        </p:nvSpPr>
        <p:spPr/>
        <p:txBody>
          <a:bodyPr/>
          <a:lstStyle/>
          <a:p>
            <a:pPr marL="514350" indent="-514350">
              <a:buFont typeface="+mj-lt"/>
              <a:buAutoNum type="alphaLcPeriod"/>
            </a:pPr>
            <a:r>
              <a:rPr lang="en-GB" dirty="0" smtClean="0"/>
              <a:t>As well as a writer, what else was Shakespeare?</a:t>
            </a:r>
          </a:p>
          <a:p>
            <a:pPr marL="514350" indent="-514350">
              <a:buFont typeface="+mj-lt"/>
              <a:buAutoNum type="alphaLcPeriod"/>
            </a:pPr>
            <a:r>
              <a:rPr lang="en-GB" dirty="0" smtClean="0"/>
              <a:t>What was the name of the theatre company Shakespeare worked with, and what was it renamed after James I came to power?</a:t>
            </a:r>
          </a:p>
          <a:p>
            <a:pPr marL="514350" indent="-514350">
              <a:buFont typeface="+mj-lt"/>
              <a:buAutoNum type="alphaLcPeriod"/>
            </a:pPr>
            <a:r>
              <a:rPr lang="en-GB" dirty="0" smtClean="0"/>
              <a:t>What were the names of Shakespeare’s first published poems?</a:t>
            </a:r>
          </a:p>
          <a:p>
            <a:pPr marL="514350" indent="-514350">
              <a:buFont typeface="+mj-lt"/>
              <a:buAutoNum type="alphaLcPeriod"/>
            </a:pPr>
            <a:r>
              <a:rPr lang="en-GB" dirty="0" smtClean="0"/>
              <a:t>When were these poems published?</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b="1" dirty="0" smtClean="0"/>
              <a:t>6) Shakespeare’s plays</a:t>
            </a:r>
            <a:endParaRPr lang="en-GB" b="1" dirty="0"/>
          </a:p>
        </p:txBody>
      </p:sp>
      <p:sp>
        <p:nvSpPr>
          <p:cNvPr id="3" name="Content Placeholder 2"/>
          <p:cNvSpPr>
            <a:spLocks noGrp="1"/>
          </p:cNvSpPr>
          <p:nvPr>
            <p:ph idx="1"/>
          </p:nvPr>
        </p:nvSpPr>
        <p:spPr/>
        <p:txBody>
          <a:bodyPr/>
          <a:lstStyle/>
          <a:p>
            <a:pPr marL="514350" indent="-514350">
              <a:buFont typeface="+mj-lt"/>
              <a:buAutoNum type="alphaLcPeriod"/>
            </a:pPr>
            <a:r>
              <a:rPr lang="en-GB" dirty="0" smtClean="0"/>
              <a:t>What three types of drama did Shakespeare mainly write?</a:t>
            </a:r>
          </a:p>
          <a:p>
            <a:pPr marL="514350" indent="-514350">
              <a:buFont typeface="+mj-lt"/>
              <a:buAutoNum type="alphaLcPeriod"/>
            </a:pPr>
            <a:r>
              <a:rPr lang="en-GB" dirty="0" smtClean="0"/>
              <a:t>What do some critics call the plays that do not follow our expectations of either comedy or tragedy?</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smtClean="0"/>
              <a:t>7) And finally...</a:t>
            </a:r>
            <a:endParaRPr lang="en-GB" b="1" dirty="0"/>
          </a:p>
        </p:txBody>
      </p:sp>
      <p:sp>
        <p:nvSpPr>
          <p:cNvPr id="3" name="Content Placeholder 2"/>
          <p:cNvSpPr>
            <a:spLocks noGrp="1"/>
          </p:cNvSpPr>
          <p:nvPr>
            <p:ph idx="1"/>
          </p:nvPr>
        </p:nvSpPr>
        <p:spPr/>
        <p:txBody>
          <a:bodyPr/>
          <a:lstStyle/>
          <a:p>
            <a:pPr marL="514350" indent="-514350">
              <a:buFont typeface="+mj-lt"/>
              <a:buAutoNum type="alphaLcPeriod"/>
            </a:pPr>
            <a:r>
              <a:rPr lang="en-GB" dirty="0" smtClean="0"/>
              <a:t>In his will, what, famously, did Shakespeare leave to his wife?</a:t>
            </a:r>
          </a:p>
          <a:p>
            <a:pPr marL="514350" indent="-514350">
              <a:buFont typeface="+mj-lt"/>
              <a:buAutoNum type="alphaLcPeriod"/>
            </a:pPr>
            <a:r>
              <a:rPr lang="en-GB" dirty="0" smtClean="0"/>
              <a:t>The first </a:t>
            </a:r>
            <a:r>
              <a:rPr lang="en-GB" b="1" dirty="0" smtClean="0"/>
              <a:t>collected</a:t>
            </a:r>
            <a:r>
              <a:rPr lang="en-GB" dirty="0" smtClean="0"/>
              <a:t> edition of Shakespeare’s work commonly goes by what name?</a:t>
            </a:r>
          </a:p>
          <a:p>
            <a:pPr marL="514350" indent="-514350">
              <a:buFont typeface="+mj-lt"/>
              <a:buAutoNum type="alphaLcPeriod"/>
            </a:pPr>
            <a:r>
              <a:rPr lang="en-GB" dirty="0" smtClean="0"/>
              <a:t>Why is the edition called this?</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pPr algn="l"/>
            <a:r>
              <a:rPr lang="en-GB" b="1" dirty="0" smtClean="0"/>
              <a:t>Classroom Expectations</a:t>
            </a:r>
            <a:endParaRPr lang="en-GB" b="1" dirty="0"/>
          </a:p>
        </p:txBody>
      </p:sp>
      <p:sp>
        <p:nvSpPr>
          <p:cNvPr id="3" name="Content Placeholder 2"/>
          <p:cNvSpPr>
            <a:spLocks noGrp="1"/>
          </p:cNvSpPr>
          <p:nvPr>
            <p:ph idx="1"/>
          </p:nvPr>
        </p:nvSpPr>
        <p:spPr>
          <a:solidFill>
            <a:srgbClr val="FFFF00"/>
          </a:solidFill>
        </p:spPr>
        <p:txBody>
          <a:bodyPr>
            <a:normAutofit fontScale="70000" lnSpcReduction="20000"/>
          </a:bodyPr>
          <a:lstStyle/>
          <a:p>
            <a:pPr marL="609600" indent="-609600">
              <a:buFont typeface="Wingdings" pitchFamily="2" charset="2"/>
              <a:buAutoNum type="arabicPeriod"/>
            </a:pPr>
            <a:r>
              <a:rPr lang="en-GB" b="1" dirty="0" smtClean="0"/>
              <a:t>Arrive on time.</a:t>
            </a:r>
          </a:p>
          <a:p>
            <a:pPr marL="609600" indent="-609600">
              <a:buFont typeface="Wingdings" pitchFamily="2" charset="2"/>
              <a:buAutoNum type="arabicPeriod"/>
            </a:pPr>
            <a:r>
              <a:rPr lang="en-GB" b="1" dirty="0" smtClean="0"/>
              <a:t>Bring the necessary equipment to all lessons: exercise book; any required reading materials; pens, pencils, </a:t>
            </a:r>
            <a:r>
              <a:rPr lang="en-GB" b="1" u="sng" dirty="0" smtClean="0"/>
              <a:t>highlighters</a:t>
            </a:r>
            <a:r>
              <a:rPr lang="en-GB" b="1" dirty="0" smtClean="0"/>
              <a:t>; planner.</a:t>
            </a:r>
            <a:endParaRPr lang="en-GB" b="1" u="sng" dirty="0" smtClean="0"/>
          </a:p>
          <a:p>
            <a:pPr marL="609600" indent="-609600">
              <a:buFont typeface="Wingdings" pitchFamily="2" charset="2"/>
              <a:buAutoNum type="arabicPeriod"/>
            </a:pPr>
            <a:r>
              <a:rPr lang="en-GB" b="1" dirty="0" smtClean="0"/>
              <a:t>When invited, enter the classroom calmly and begin unpacking your equipment.</a:t>
            </a:r>
          </a:p>
          <a:p>
            <a:pPr marL="609600" indent="-609600">
              <a:buFont typeface="Wingdings" pitchFamily="2" charset="2"/>
              <a:buAutoNum type="arabicPeriod"/>
            </a:pPr>
            <a:r>
              <a:rPr lang="en-GB" b="1" dirty="0" smtClean="0"/>
              <a:t>Hand in your HW on time; failure to do so will result in a departmental detention.</a:t>
            </a:r>
          </a:p>
          <a:p>
            <a:pPr marL="609600" indent="-609600">
              <a:buFont typeface="Wingdings" pitchFamily="2" charset="2"/>
              <a:buAutoNum type="arabicPeriod"/>
            </a:pPr>
            <a:r>
              <a:rPr lang="en-GB" b="1" dirty="0" smtClean="0"/>
              <a:t>If you miss a lesson, see me or a friend about the class-work and/or home-work you have missed; do NOT leave things and then say, “I didn’t know; I wasn’t here.”</a:t>
            </a:r>
          </a:p>
          <a:p>
            <a:pPr marL="609600" indent="-609600">
              <a:buFont typeface="Wingdings" pitchFamily="2" charset="2"/>
              <a:buAutoNum type="arabicPeriod"/>
            </a:pPr>
            <a:r>
              <a:rPr lang="en-GB" b="1" dirty="0" smtClean="0"/>
              <a:t>Be polite and courteous at all times.</a:t>
            </a:r>
          </a:p>
          <a:p>
            <a:pPr marL="609600" indent="-609600">
              <a:buNone/>
            </a:pPr>
            <a:endParaRPr lang="en-GB" b="1" dirty="0" smtClean="0"/>
          </a:p>
          <a:p>
            <a:pPr marL="609600" indent="-609600">
              <a:buNone/>
            </a:pPr>
            <a:r>
              <a:rPr lang="en-GB" dirty="0" smtClean="0"/>
              <a:t>**	(If the writing on the board is yellow or in a yellow box, copy it into your book.)</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b="1" dirty="0" smtClean="0"/>
              <a:t>Answers (swap books)</a:t>
            </a:r>
            <a:endParaRPr lang="en-GB" b="1" dirty="0"/>
          </a:p>
        </p:txBody>
      </p:sp>
      <p:sp>
        <p:nvSpPr>
          <p:cNvPr id="5" name="Subtitle 4"/>
          <p:cNvSpPr>
            <a:spLocks noGrp="1"/>
          </p:cNvSpPr>
          <p:nvPr>
            <p:ph type="subTitle" idx="1"/>
          </p:nvPr>
        </p:nvSpPr>
        <p:spPr/>
        <p:txBody>
          <a:bodyPr/>
          <a:lstStyle/>
          <a:p>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smtClean="0"/>
              <a:t>1) Shakespeare lived during the reigns of which </a:t>
            </a:r>
            <a:r>
              <a:rPr lang="en-GB" b="1" dirty="0" smtClean="0"/>
              <a:t>two</a:t>
            </a:r>
            <a:r>
              <a:rPr lang="en-GB" dirty="0" smtClean="0"/>
              <a:t> monarchs?</a:t>
            </a:r>
            <a:endParaRPr lang="en-GB" dirty="0"/>
          </a:p>
        </p:txBody>
      </p:sp>
      <p:sp>
        <p:nvSpPr>
          <p:cNvPr id="3" name="Content Placeholder 2"/>
          <p:cNvSpPr>
            <a:spLocks noGrp="1"/>
          </p:cNvSpPr>
          <p:nvPr>
            <p:ph idx="1"/>
          </p:nvPr>
        </p:nvSpPr>
        <p:spPr/>
        <p:txBody>
          <a:bodyPr/>
          <a:lstStyle/>
          <a:p>
            <a:r>
              <a:rPr lang="en-GB" dirty="0" smtClean="0"/>
              <a:t>Elizabeth I</a:t>
            </a:r>
          </a:p>
          <a:p>
            <a:r>
              <a:rPr lang="en-GB" dirty="0" smtClean="0"/>
              <a:t>James VI (of Scotland)/I of England</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2) Where was Shakespeare born?</a:t>
            </a:r>
            <a:endParaRPr lang="en-GB" dirty="0"/>
          </a:p>
        </p:txBody>
      </p:sp>
      <p:sp>
        <p:nvSpPr>
          <p:cNvPr id="3" name="Content Placeholder 2"/>
          <p:cNvSpPr>
            <a:spLocks noGrp="1"/>
          </p:cNvSpPr>
          <p:nvPr>
            <p:ph idx="1"/>
          </p:nvPr>
        </p:nvSpPr>
        <p:spPr/>
        <p:txBody>
          <a:bodyPr/>
          <a:lstStyle/>
          <a:p>
            <a:r>
              <a:rPr lang="en-GB" dirty="0" smtClean="0"/>
              <a:t>Stratford-upon-Avon</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smtClean="0"/>
              <a:t>3) Shakespeare’s marriage</a:t>
            </a:r>
            <a:endParaRPr lang="en-GB" b="1"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lphaLcPeriod"/>
            </a:pPr>
            <a:r>
              <a:rPr lang="en-GB" dirty="0" smtClean="0"/>
              <a:t>How old was Shakespeare when he married?</a:t>
            </a:r>
          </a:p>
          <a:p>
            <a:pPr marL="914400" lvl="1" indent="-514350">
              <a:buFont typeface="+mj-lt"/>
              <a:buAutoNum type="alphaLcPeriod"/>
            </a:pPr>
            <a:r>
              <a:rPr lang="en-GB" dirty="0" smtClean="0"/>
              <a:t>18</a:t>
            </a:r>
          </a:p>
          <a:p>
            <a:pPr marL="514350" indent="-514350">
              <a:buFont typeface="+mj-lt"/>
              <a:buAutoNum type="alphaLcPeriod"/>
            </a:pPr>
            <a:r>
              <a:rPr lang="en-GB" dirty="0" smtClean="0"/>
              <a:t>What was the age difference between him and his wife?</a:t>
            </a:r>
          </a:p>
          <a:p>
            <a:pPr marL="914400" lvl="1" indent="-514350">
              <a:buFont typeface="+mj-lt"/>
              <a:buAutoNum type="alphaLcPeriod"/>
            </a:pPr>
            <a:r>
              <a:rPr lang="en-GB" dirty="0" smtClean="0"/>
              <a:t>She was 8 years older than him</a:t>
            </a:r>
          </a:p>
          <a:p>
            <a:pPr marL="514350" indent="-514350">
              <a:buFont typeface="+mj-lt"/>
              <a:buAutoNum type="alphaLcPeriod"/>
            </a:pPr>
            <a:r>
              <a:rPr lang="en-GB" dirty="0" smtClean="0"/>
              <a:t>What was his wife’s name?</a:t>
            </a:r>
          </a:p>
          <a:p>
            <a:pPr marL="914400" lvl="1" indent="-514350">
              <a:buFont typeface="+mj-lt"/>
              <a:buAutoNum type="alphaLcPeriod"/>
            </a:pPr>
            <a:r>
              <a:rPr lang="en-GB" dirty="0" smtClean="0"/>
              <a:t>Anne Hathaway</a:t>
            </a:r>
            <a:endParaRPr lang="en-GB" dirty="0"/>
          </a:p>
          <a:p>
            <a:pPr marL="514350" indent="-514350">
              <a:buFont typeface="+mj-lt"/>
              <a:buAutoNum type="alphaLcPeriod"/>
            </a:pPr>
            <a:r>
              <a:rPr lang="en-GB" dirty="0" smtClean="0"/>
              <a:t>How many children did they have?</a:t>
            </a:r>
          </a:p>
          <a:p>
            <a:pPr marL="914400" lvl="1" indent="-514350">
              <a:buFont typeface="+mj-lt"/>
              <a:buAutoNum type="alphaLcPeriod"/>
            </a:pPr>
            <a:r>
              <a:rPr lang="en-GB" dirty="0" smtClean="0"/>
              <a:t>3</a:t>
            </a:r>
            <a:endParaRPr lang="en-GB" dirty="0"/>
          </a:p>
          <a:p>
            <a:pPr marL="514350" indent="-514350">
              <a:buFont typeface="+mj-lt"/>
              <a:buAutoNum type="alphaLcPeriod"/>
            </a:pPr>
            <a:r>
              <a:rPr lang="en-GB" dirty="0" smtClean="0"/>
              <a:t>How many of Shakespeare’s children survived childhood?</a:t>
            </a:r>
          </a:p>
          <a:p>
            <a:pPr marL="914400" lvl="1" indent="-514350">
              <a:buFont typeface="+mj-lt"/>
              <a:buAutoNum type="alphaLcPeriod"/>
            </a:pPr>
            <a:r>
              <a:rPr lang="en-GB" dirty="0" smtClean="0"/>
              <a:t>2 (one of the twins, </a:t>
            </a:r>
            <a:r>
              <a:rPr lang="en-GB" dirty="0" err="1" smtClean="0"/>
              <a:t>Hamnet</a:t>
            </a:r>
            <a:r>
              <a:rPr lang="en-GB" dirty="0" smtClean="0"/>
              <a:t>, dies aged 11)</a:t>
            </a:r>
            <a:endParaRPr lang="en-GB" dirty="0"/>
          </a:p>
          <a:p>
            <a:pPr marL="514350" indent="-514350">
              <a:buFont typeface="+mj-lt"/>
              <a:buAutoNum type="alphaLcPeriod"/>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5" dur="500"/>
                                        <p:tgtEl>
                                          <p:spTgt spid="3">
                                            <p:txEl>
                                              <p:pRg st="6" end="6"/>
                                            </p:txEl>
                                          </p:spTgt>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 calcmode="lin" valueType="num">
                                      <p:cBhvr>
                                        <p:cTn id="48"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0" dur="500"/>
                                        <p:tgtEl>
                                          <p:spTgt spid="3">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7" dur="500"/>
                                        <p:tgtEl>
                                          <p:spTgt spid="3">
                                            <p:txEl>
                                              <p:pRg st="8" end="8"/>
                                            </p:txEl>
                                          </p:spTgt>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 calcmode="lin" valueType="num">
                                      <p:cBhvr>
                                        <p:cTn id="60"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1"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b="1" dirty="0" smtClean="0"/>
              <a:t>4) To where did Shakespeare move from Stratford-upon-Avon?</a:t>
            </a:r>
            <a:endParaRPr lang="en-GB" b="1" dirty="0"/>
          </a:p>
        </p:txBody>
      </p:sp>
      <p:sp>
        <p:nvSpPr>
          <p:cNvPr id="3" name="Content Placeholder 2"/>
          <p:cNvSpPr>
            <a:spLocks noGrp="1"/>
          </p:cNvSpPr>
          <p:nvPr>
            <p:ph idx="1"/>
          </p:nvPr>
        </p:nvSpPr>
        <p:spPr/>
        <p:txBody>
          <a:bodyPr/>
          <a:lstStyle/>
          <a:p>
            <a:r>
              <a:rPr lang="en-GB" dirty="0" smtClean="0"/>
              <a:t>London</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smtClean="0"/>
              <a:t>5) Shakespeare the writer</a:t>
            </a:r>
            <a:endParaRPr lang="en-GB" b="1"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lphaLcPeriod"/>
            </a:pPr>
            <a:r>
              <a:rPr lang="en-GB" dirty="0" smtClean="0"/>
              <a:t>As well as a writer, what else was Shakespeare?</a:t>
            </a:r>
          </a:p>
          <a:p>
            <a:pPr marL="914400" lvl="1" indent="-514350">
              <a:buFont typeface="+mj-lt"/>
              <a:buAutoNum type="alphaLcPeriod"/>
            </a:pPr>
            <a:r>
              <a:rPr lang="en-GB" dirty="0" smtClean="0"/>
              <a:t>An actor</a:t>
            </a:r>
          </a:p>
          <a:p>
            <a:pPr marL="514350" indent="-514350">
              <a:buFont typeface="+mj-lt"/>
              <a:buAutoNum type="alphaLcPeriod"/>
            </a:pPr>
            <a:r>
              <a:rPr lang="en-GB" dirty="0" smtClean="0"/>
              <a:t>What was the name of the theatre company Shakespeare worked with, and what was it renamed after James I came to power?</a:t>
            </a:r>
          </a:p>
          <a:p>
            <a:pPr marL="914400" lvl="1" indent="-514350">
              <a:buFont typeface="+mj-lt"/>
              <a:buAutoNum type="alphaLcPeriod"/>
            </a:pPr>
            <a:r>
              <a:rPr lang="en-GB" dirty="0" smtClean="0"/>
              <a:t>Lord Chamberlain’s men; renamed the King’s Men</a:t>
            </a:r>
          </a:p>
          <a:p>
            <a:pPr marL="514350" indent="-514350">
              <a:buFont typeface="+mj-lt"/>
              <a:buAutoNum type="alphaLcPeriod"/>
            </a:pPr>
            <a:r>
              <a:rPr lang="en-GB" dirty="0" smtClean="0"/>
              <a:t>What were the names of Shakespeare’s first published poems?</a:t>
            </a:r>
          </a:p>
          <a:p>
            <a:pPr marL="914400" lvl="1" indent="-514350">
              <a:buFont typeface="+mj-lt"/>
              <a:buAutoNum type="alphaLcPeriod"/>
            </a:pPr>
            <a:r>
              <a:rPr lang="en-GB" i="1" dirty="0" smtClean="0"/>
              <a:t>Venus and Adonis</a:t>
            </a:r>
            <a:r>
              <a:rPr lang="en-GB" dirty="0" smtClean="0"/>
              <a:t>; </a:t>
            </a:r>
            <a:r>
              <a:rPr lang="en-GB" i="1" dirty="0" smtClean="0"/>
              <a:t>The Rape of </a:t>
            </a:r>
            <a:r>
              <a:rPr lang="en-GB" i="1" dirty="0" err="1" smtClean="0"/>
              <a:t>Lucrece</a:t>
            </a:r>
            <a:endParaRPr lang="en-GB" i="1" dirty="0" smtClean="0"/>
          </a:p>
          <a:p>
            <a:pPr marL="514350" indent="-514350">
              <a:buFont typeface="+mj-lt"/>
              <a:buAutoNum type="alphaLcPeriod"/>
            </a:pPr>
            <a:r>
              <a:rPr lang="en-GB" dirty="0" smtClean="0"/>
              <a:t>When were these poems published?</a:t>
            </a:r>
          </a:p>
          <a:p>
            <a:pPr marL="914400" lvl="1" indent="-514350">
              <a:buFont typeface="+mj-lt"/>
              <a:buAutoNum type="alphaLcPeriod"/>
            </a:pPr>
            <a:r>
              <a:rPr lang="en-GB" dirty="0" smtClean="0"/>
              <a:t>1593; 1594</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5" dur="500"/>
                                        <p:tgtEl>
                                          <p:spTgt spid="3">
                                            <p:txEl>
                                              <p:pRg st="6" end="6"/>
                                            </p:txEl>
                                          </p:spTgt>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 calcmode="lin" valueType="num">
                                      <p:cBhvr>
                                        <p:cTn id="48"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b="1" dirty="0" smtClean="0"/>
              <a:t>6) Shakespeare’s plays</a:t>
            </a:r>
            <a:endParaRPr lang="en-GB" b="1" dirty="0"/>
          </a:p>
        </p:txBody>
      </p:sp>
      <p:sp>
        <p:nvSpPr>
          <p:cNvPr id="3" name="Content Placeholder 2"/>
          <p:cNvSpPr>
            <a:spLocks noGrp="1"/>
          </p:cNvSpPr>
          <p:nvPr>
            <p:ph idx="1"/>
          </p:nvPr>
        </p:nvSpPr>
        <p:spPr/>
        <p:txBody>
          <a:bodyPr/>
          <a:lstStyle/>
          <a:p>
            <a:pPr marL="514350" indent="-514350">
              <a:buFont typeface="+mj-lt"/>
              <a:buAutoNum type="alphaLcPeriod"/>
            </a:pPr>
            <a:r>
              <a:rPr lang="en-GB" dirty="0" smtClean="0"/>
              <a:t>What three types of drama did Shakespeare mainly write?</a:t>
            </a:r>
          </a:p>
          <a:p>
            <a:pPr marL="914400" lvl="1" indent="-514350">
              <a:buFont typeface="+mj-lt"/>
              <a:buAutoNum type="alphaLcPeriod"/>
            </a:pPr>
            <a:r>
              <a:rPr lang="en-GB" dirty="0" smtClean="0"/>
              <a:t>Histories, comedies, tragedies</a:t>
            </a:r>
          </a:p>
          <a:p>
            <a:pPr marL="514350" indent="-514350">
              <a:buFont typeface="+mj-lt"/>
              <a:buAutoNum type="alphaLcPeriod"/>
            </a:pPr>
            <a:r>
              <a:rPr lang="en-GB" dirty="0" smtClean="0"/>
              <a:t>What do some critics call the plays that do not follow our expectations of either comedy or tragedy?</a:t>
            </a:r>
          </a:p>
          <a:p>
            <a:pPr marL="914400" lvl="1" indent="-514350">
              <a:buFont typeface="+mj-lt"/>
              <a:buAutoNum type="alphaLcPeriod"/>
            </a:pPr>
            <a:r>
              <a:rPr lang="en-GB" dirty="0" smtClean="0"/>
              <a:t>The “problem plays”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smtClean="0"/>
              <a:t>7) And finally...</a:t>
            </a:r>
            <a:endParaRPr lang="en-GB" b="1" dirty="0"/>
          </a:p>
        </p:txBody>
      </p:sp>
      <p:sp>
        <p:nvSpPr>
          <p:cNvPr id="3" name="Content Placeholder 2"/>
          <p:cNvSpPr>
            <a:spLocks noGrp="1"/>
          </p:cNvSpPr>
          <p:nvPr>
            <p:ph idx="1"/>
          </p:nvPr>
        </p:nvSpPr>
        <p:spPr/>
        <p:txBody>
          <a:bodyPr/>
          <a:lstStyle/>
          <a:p>
            <a:pPr marL="514350" indent="-514350">
              <a:buFont typeface="+mj-lt"/>
              <a:buAutoNum type="alphaLcPeriod"/>
            </a:pPr>
            <a:r>
              <a:rPr lang="en-GB" dirty="0" smtClean="0"/>
              <a:t>In his will, what, famously, did Shakespeare leave to his wife?</a:t>
            </a:r>
          </a:p>
          <a:p>
            <a:pPr marL="914400" lvl="1" indent="-514350">
              <a:buFont typeface="+mj-lt"/>
              <a:buAutoNum type="alphaLcPeriod"/>
            </a:pPr>
            <a:r>
              <a:rPr lang="en-GB" dirty="0" smtClean="0"/>
              <a:t>His “second best bed”</a:t>
            </a:r>
          </a:p>
          <a:p>
            <a:pPr marL="514350" indent="-514350">
              <a:buFont typeface="+mj-lt"/>
              <a:buAutoNum type="alphaLcPeriod"/>
            </a:pPr>
            <a:r>
              <a:rPr lang="en-GB" dirty="0" smtClean="0"/>
              <a:t>The first </a:t>
            </a:r>
            <a:r>
              <a:rPr lang="en-GB" b="1" dirty="0" smtClean="0"/>
              <a:t>collected</a:t>
            </a:r>
            <a:r>
              <a:rPr lang="en-GB" dirty="0" smtClean="0"/>
              <a:t> edition of Shakespeare’s work commonly goes by what name?</a:t>
            </a:r>
          </a:p>
          <a:p>
            <a:pPr marL="914400" lvl="1" indent="-514350">
              <a:buFont typeface="+mj-lt"/>
              <a:buAutoNum type="alphaLcPeriod"/>
            </a:pPr>
            <a:r>
              <a:rPr lang="en-GB" dirty="0" smtClean="0"/>
              <a:t>The First Folio</a:t>
            </a:r>
          </a:p>
          <a:p>
            <a:pPr marL="514350" indent="-514350">
              <a:buFont typeface="+mj-lt"/>
              <a:buAutoNum type="alphaLcPeriod"/>
            </a:pPr>
            <a:r>
              <a:rPr lang="en-GB" dirty="0" smtClean="0"/>
              <a:t>Why is the edition called this?</a:t>
            </a:r>
          </a:p>
          <a:p>
            <a:pPr marL="914400" lvl="1" indent="-514350">
              <a:buFont typeface="+mj-lt"/>
              <a:buAutoNum type="alphaLcPeriod"/>
            </a:pPr>
            <a:r>
              <a:rPr lang="en-GB" dirty="0" smtClean="0"/>
              <a:t>Folio refers to the format/size of the pages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2</a:t>
            </a:r>
            <a:endParaRPr lang="en-GB" dirty="0"/>
          </a:p>
        </p:txBody>
      </p:sp>
      <p:sp>
        <p:nvSpPr>
          <p:cNvPr id="3" name="Content Placeholder 2"/>
          <p:cNvSpPr>
            <a:spLocks noGrp="1"/>
          </p:cNvSpPr>
          <p:nvPr>
            <p:ph idx="1"/>
          </p:nvPr>
        </p:nvSpPr>
        <p:spPr/>
        <p:txBody>
          <a:bodyPr/>
          <a:lstStyle/>
          <a:p>
            <a:r>
              <a:rPr lang="en-GB" dirty="0" smtClean="0"/>
              <a:t>Recap Shakespeare bio; recap task/title; introduce history/theory of tragedy, and </a:t>
            </a:r>
            <a:r>
              <a:rPr lang="en-GB" smtClean="0"/>
              <a:t>interest “Renaissance</a:t>
            </a:r>
            <a:r>
              <a:rPr lang="en-GB" dirty="0" smtClean="0"/>
              <a:t> Men” had in </a:t>
            </a:r>
            <a:r>
              <a:rPr lang="en-GB" b="1" dirty="0" smtClean="0"/>
              <a:t>antiquity</a:t>
            </a:r>
            <a:r>
              <a:rPr lang="en-GB" dirty="0" smtClean="0"/>
              <a:t>; watch Shakespeare animated (?)/read short story version/summary (?); map to Aristotelian tragedy and tragic terms.</a:t>
            </a:r>
          </a:p>
          <a:p>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GB" b="1" dirty="0" smtClean="0"/>
              <a:t>Shakespeare/Browning Controlled Assessment (Lesson 2)</a:t>
            </a:r>
            <a:endParaRPr lang="en-GB" b="1" dirty="0"/>
          </a:p>
        </p:txBody>
      </p:sp>
      <p:sp>
        <p:nvSpPr>
          <p:cNvPr id="4" name="Content Placeholder 3"/>
          <p:cNvSpPr>
            <a:spLocks noGrp="1"/>
          </p:cNvSpPr>
          <p:nvPr>
            <p:ph idx="1"/>
          </p:nvPr>
        </p:nvSpPr>
        <p:spPr>
          <a:xfrm>
            <a:off x="457200" y="1600201"/>
            <a:ext cx="8229600" cy="1828800"/>
          </a:xfrm>
          <a:solidFill>
            <a:srgbClr val="FFFF00"/>
          </a:solidFill>
        </p:spPr>
        <p:txBody>
          <a:bodyPr>
            <a:normAutofit fontScale="92500" lnSpcReduction="10000"/>
          </a:bodyPr>
          <a:lstStyle/>
          <a:p>
            <a:r>
              <a:rPr lang="en-GB" dirty="0" smtClean="0"/>
              <a:t>My controlled assessment task: </a:t>
            </a:r>
            <a:r>
              <a:rPr lang="en-GB" b="1" i="1" dirty="0" smtClean="0"/>
              <a:t>Explore the presentation of human weakness in Shakespeare’s play Othello and the poetry of Robert Browning.</a:t>
            </a:r>
            <a:endParaRPr lang="en-GB" b="1" i="1" dirty="0"/>
          </a:p>
        </p:txBody>
      </p:sp>
      <p:sp>
        <p:nvSpPr>
          <p:cNvPr id="5" name="Content Placeholder 3"/>
          <p:cNvSpPr txBox="1">
            <a:spLocks/>
          </p:cNvSpPr>
          <p:nvPr/>
        </p:nvSpPr>
        <p:spPr>
          <a:xfrm>
            <a:off x="467544" y="3544416"/>
            <a:ext cx="8229600" cy="1828800"/>
          </a:xfrm>
          <a:prstGeom prst="rect">
            <a:avLst/>
          </a:prstGeom>
          <a:solidFill>
            <a:srgbClr val="92D050"/>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smtClean="0"/>
              <a:t>What can you remember about Shakespeare and his life?</a:t>
            </a:r>
            <a:endParaRPr lang="en-GB" b="1"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3493"/>
            <a:ext cx="7772400" cy="1827635"/>
          </a:xfrm>
          <a:solidFill>
            <a:srgbClr val="FFFF00"/>
          </a:solidFill>
        </p:spPr>
        <p:txBody>
          <a:bodyPr>
            <a:normAutofit fontScale="90000"/>
          </a:bodyPr>
          <a:lstStyle/>
          <a:p>
            <a:pPr algn="l"/>
            <a:r>
              <a:rPr lang="en-GB" b="1" dirty="0" smtClean="0"/>
              <a:t>Explore human weakness in Shakespeare’s play </a:t>
            </a:r>
            <a:r>
              <a:rPr lang="en-GB" b="1" i="1" dirty="0" smtClean="0"/>
              <a:t>Othello</a:t>
            </a:r>
            <a:r>
              <a:rPr lang="en-GB" b="1" dirty="0" smtClean="0"/>
              <a:t> and the poetry of Robert Browning.</a:t>
            </a:r>
            <a:endParaRPr lang="en-GB" b="1" dirty="0"/>
          </a:p>
        </p:txBody>
      </p:sp>
      <p:sp>
        <p:nvSpPr>
          <p:cNvPr id="3" name="Subtitle 2"/>
          <p:cNvSpPr>
            <a:spLocks noGrp="1"/>
          </p:cNvSpPr>
          <p:nvPr>
            <p:ph type="subTitle" idx="1"/>
          </p:nvPr>
        </p:nvSpPr>
        <p:spPr>
          <a:xfrm>
            <a:off x="1371600" y="4772744"/>
            <a:ext cx="6400800" cy="1752600"/>
          </a:xfrm>
          <a:solidFill>
            <a:srgbClr val="92D050"/>
          </a:solidFill>
        </p:spPr>
        <p:txBody>
          <a:bodyPr>
            <a:normAutofit fontScale="92500" lnSpcReduction="10000"/>
          </a:bodyPr>
          <a:lstStyle/>
          <a:p>
            <a:pPr algn="l"/>
            <a:r>
              <a:rPr lang="en-GB" b="1" dirty="0" smtClean="0">
                <a:solidFill>
                  <a:schemeClr val="tx1"/>
                </a:solidFill>
              </a:rPr>
              <a:t>Please copy the above into your exercise book and highlight/“box”/mark it out in some obvious way.</a:t>
            </a:r>
            <a:r>
              <a:rPr lang="en-GB" b="1" dirty="0" smtClean="0"/>
              <a:t> </a:t>
            </a:r>
            <a:endParaRPr lang="en-GB" b="1" dirty="0"/>
          </a:p>
        </p:txBody>
      </p:sp>
      <p:pic>
        <p:nvPicPr>
          <p:cNvPr id="25602" name="Picture 2" descr="http://static.bbc.co.uk/history/img/ic/640/images/resources/people/william_shakespeare.jpg"/>
          <p:cNvPicPr>
            <a:picLocks noChangeAspect="1" noChangeArrowheads="1"/>
          </p:cNvPicPr>
          <p:nvPr/>
        </p:nvPicPr>
        <p:blipFill>
          <a:blip r:embed="rId2" cstate="print"/>
          <a:srcRect l="21262" r="14951"/>
          <a:stretch>
            <a:fillRect/>
          </a:stretch>
        </p:blipFill>
        <p:spPr bwMode="auto">
          <a:xfrm>
            <a:off x="0" y="0"/>
            <a:ext cx="2952328" cy="2603501"/>
          </a:xfrm>
          <a:prstGeom prst="rect">
            <a:avLst/>
          </a:prstGeom>
          <a:noFill/>
        </p:spPr>
      </p:pic>
      <p:sp>
        <p:nvSpPr>
          <p:cNvPr id="25604" name="AutoShape 4" descr="data:image/jpeg;base64,/9j/4AAQSkZJRgABAQAAAQABAAD/2wCEAAkGBhQSERUUExQVFRQWGBcWFBgXFxcYHBwYGhwcGhgYGhgXHCYfGBokGxcXHy8gJCcpLCwsFx4xNTAqNSYsLCkBCQoKBQUFDQUFDSkYEhgpKSkpKSkpKSkpKSkpKSkpKSkpKSkpKSkpKSkpKSkpKSkpKSkpKSkpKSkpKSkpKSkpKf/AABEIARAAuQMBIgACEQEDEQH/xAAcAAACAwEBAQEAAAAAAAAAAAACAwEEBQYABwj/xAA8EAABAwIDBAgDBwQBBQAAAAABAAIRAyEEEjEFQVFhBhMicYGRofAyscEHFEJS0eHxFSNicjMWU6Ky0v/EABQBAQAAAAAAAAAAAAAAAAAAAAD/xAAUEQEAAAAAAAAAAAAAAAAAAAAA/9oADAMBAAIRAxEAPwDnmajxCmoI1U0xv39ymoJQA8JYfx3FG4wku4IGMdOnP90l7vfooDyh6zS6AxUgRZQT5IIXmlBD1GZeejbhnO0jiZMIEFyFbOH2ES0EsqXMSBI33nQ6C2t+SqVMAxj8tY1W7/8AjyyOTnGCOeiCnKWQjrUi03a5okxm/XQoA5AIKLKhR5rIPRChupRASjay6CApaVDgvMCCxTRNKU03RtdZAxt16FIcN/JT4eqBlFwumOd/KBqklAFRyU5xTKglV3ncglJKY1u5JcUBgm6KlTL3BotNr2HeSgpMJ5E8VZFXI18ROXK6xmSMpLXGB2SQSBPBAWAosc8XLwLDK3MOBzXEC58vBdBgXUeqMNyNcJgFxeC0x8ejpEGBos7C7LbRY/4Bfs5Zc7QgT+RxieO5bgrBzxUL3mjZgotDCwuLbmSZDibyBfiZQZJ2Qww3NULRDqfxcZIeBaSyTEzc8gqo2bXxAHUVMjwAH5qpfRtPacSCKLzMZTERvm3ZYHpBREMNMdkXgyRECXMYLWvJHotHHBlVjWtdkkzm7Ba8RuL2kN49kDvQcqehNZrA8Q5jw3rGU/7sGDIytMQCIz2nMuWqbNBzdU7NkBJaQbgfFlJHai1tV9AqdCnOLXnGYtxBBaA5hy3mzhlJbbSE3bGwTiKeV/8AcqQQ15HbDot2u+BEoPlPFHKiq0hxEReCDxFj6gqWmyAg3uRsN0kDmmM3IDLlO7nKFyJoHvig8CjQBG0oHZvlKLrUDb/qjye7IGm3s+CmbL0+/wCEL96BVR/mkh29E4peZAxkKGsJuBpx0566r1KN8wn08MXuAtADgRwIEx3O/NyIQW9s0TQwhdTa0PgzUFyBIEgyQ033C06rP6MbPNWiZLn5iYZIu4dreNTBJg6hVsXtVxz0jmLYphwiZDARAIuG9nQAytalXpUqDGwTUyuc+CW3cJvpHZFtIcCgPD4ai3M2nnz1AXEOhtmhznZYObKdOcAW3r2TWfWljGiTZzwDbQ5GtFg3QWvqjpdGn1coc4PrVh2YnK2RmMkRMAEa63vv+hbB2KygwMbo0RJi5tJnnqg4ml0IxDnB7MtJwM5qZLSOYJ1PIrptk7ExNORVqNqjcQxoeD3iG6dy6htUCOG6Z9yiaZkAfT1QVMPhHgQBlFt/0CvUMIBvkr0iFLKuvv8AhBw32h9Gw4dcwAGZqQN9u2RHfPgV84ZovvOOAcwi8i4jWRe3PVfJ9r7OYXVSIZUpv/ujRpDrsqsG5pBE27J5IMIBG23sJdWWmCIIRNcgNGwIMyIBBJXgL+7oQdyMBA6jdWbcAq1AQnX9/wAIGTvQO3+7KXe/5S3FAl2vv3CANkheOvJMYz1QTRdLi2Wi0yY3d/yXq+NzNlha1xIDm1BlLYs4gk2Ek6cuKp45g+Iktc0EAjnaD+s25rJdtN05g4kzHaE8pm3y3INhmFcX9bUdYgExYQ0Q45xuBO7u3qdpEX7UBwqRoIJAFN+smYOu9yo1abxhete4xVe5rT+GaOUlsAwBJnnlCyq20nOkEiBAjjA3ga77IPofRKqyrVYQCHU29jTskSDfWTwIXfUqs9/vcvm/QjZlRrA+5L7xPkZK7Og97TB14E3n2EHS0rj6fynEARb56rF/rrGWc6+4XKxulfTDEYdjX02MLTrncGnlAmSg7YEX05IXFoNoXzLY3TfFYmo1mRrCdTBPjC0el/SV+C6l0l5e12tpc0gg8rE35IO8qAkSLFchjMEx+IIFIOcBUYXOLstiM9O1muykOANiAY3rE6O/aDVq1P79ehTDrMpw8En/AGLYHiVdp7fdS2nUpkEtqupV7T+KkAT3TPmg5bpdh6TMRko/CwNHxZgDElubfB+cblltFkytTaC9o3VKjp4y7huAEeqWCgNEGpQcmNCCYTQ2QlqzTFkE0aaJTT5psDj6IBd++9IeFYLbKu/mg8ADyQuCJpXnGyBFSmDIOhEG8SCsOrschwg5mtOfQ6NuRHGB6rdcEDhOs8oMQeMoMvGbSmgygcvVtqPewgXGexB3SAqNPZxmbZQbyRuE6bxzXsbs3qntkzTcYk7uMjdEzK1Nn7FNPFMbWJbSlpe7NYscNZjSY80H0rYYZTo0mzMtBJsRLhcFW8dh3Pb2I0tLTm/cRaVyxY9sDtNgNAkzIFg4HnbzW7sHbABh0yJnhCDAxmwMbcRTH+h7ZB1yl1gfVKp9DGFtXNSrnM1oBqlgI7QPZf2pdaDG7cvpdDHMeIgH378ldDWN7RAkaTc89ZjwQc1sPo02h1bmyDDbW035ufktnpVsFmLotBALmk5JO8gakXGncqB2k+qXPp0i+i1zm58zRJaYcWtmS0Gb8l0Daual2bmCWjSTuF+Jsg4Wn0MZijU67KHPblc5rHBwc2IIDiWh0jUaieKx+m2CGHx9F7XQWYWm1t7ktc8A90AewvpmE2g2owObYwJBEEHeCNxBtC+YfaNiM2N7qTB6uJ+fqg5h58N6Mn370QuPmpCAqQTQlMKaEBNT6Zsq0JjAgfmUZl6JUdV7sgYXWSqhTz4pLjqgCLKXaLxNlAKAHjRKcE96U9qCvjMMKlNzbXHZnju981tdFsSx9I08XlqOphrA14Aml+EghwJ/LO6FklIxmFbVblcBP4XR8P7Heg7bAUgaLgHBwpvhpaZaGuE5Rf8ACBHFLq4B1J5mMpEA6XO6+9T9l+Dy4eq0gEdZdpuJADbDnEyr/SvDvyh0WbEXix4CdZN98AoJ2Zjy2QbEG2l+OnC6sbX2k6qBSpOAe85c2uUC7nEboA9Vi4DEMBYCBYuzEyRxAAGm43PK63MRtnC4YvFw8NGYuuRJ0aALyQZ4WQYu08Zj8GBSw2R2HaMtOaZc6TLiw31Em41sqfRLpbj6zsgAyyM7sk5ATBeQCOyFZ2z00pFjajXlrzDmxMgjM0QOOYNBmNVUwnTMNqF1OkDftGnTquET2gIEAbxJ4oO3wrXUsTWa52Zrz11N0ASHfEIFrPBt/kFy3TrZTS77w2TLWteLCIJDSAdWne4aRG9aWx+krMVUfkmGEtcCNNwIBOtpIskdKtl5qQe0dqmxzHXAHbdM3EnS8GEHAymNj5JQ0T6SDzQmB/BKn5owgYUYKU1ESgssuEWVKop2ZB55Vdzk9wEJTmIABUyoCGEEuKBxlFCFyACll1xGpLQBzcQAPVHVqACSQO+yyqu1w2tRe2C2nUZUPPK4GO6Ag+rbIwtShjsbTLQ1ra8tbA/4nD+2Z0yxp3Kxt7D5g5sghzfhMwXDUybDWJGsLpNrYUOd94Y01HFrWOa0SX0s2ZjhxLcxPNpPALGq1c4Dx8IiARPhfwI7wgyNi7LDadQdkkExcugSMwi1puNNFyu32da4FxOUZw4ABs5TA1jOCTZ06zK6l+LmpUsHFzLkw2W25zlEcZkBIo7MbWNR7nAWYCG5i3Uw9znSSTMmNMqDM2R0fGRlRpdTc4OyhsAwLZouZkWOmkrrejlAuD81atUe2ReqQO/KIB4eKVicAWUhDYazI12USSyJkEXsTPAp+Dpuzmq2GOqRUDQczcxAzAOG4xw1QVm7FDKpcaZucrg5urSSBpwJEH/biq3T8hmHs4gkZInUEi50mzfFdNjZJaHDszrwO7TjouX+0DCOfQLhdjIdMmWkagiYyu1BixaeKD50zRNYUtgRscgki6Y0pbnohUQNavCUOZECgNibmS2vuj63kgY5KcjqaoX6IFuKGVM2QudAug8Aq+NxzWa3PAe7KpjccSSGmB81m1nWlAvEYh1R/aOm7cEp4RYZvqf2RVm7uFj3oPqn2S9NJAwVdxLr/dnOvaL0uRbEt5SOC7/amCBBdEEi5GpvMkaG95X5qZblFxE2O4gjRdxtr7SK1fZ1GmHPbiW1P7lRsjM1gORwcD8RkZh/jzQdjtLZznHMHvytd2g1oMmdZOlud5vos3D42C4vLmR2OsZduZk6A3Dm5iCYkzeYXHbH+0GuwgV6mdm/OzMbHS0XPEro6G2jUqNeKmWmJc9gBcdDcE663vuQde2oW5YMNcQBpdrjE2NhMHwWjhxmhzW9kCNI0JmwvY6Bcc3FMqsdABboXOAFTswZA0dJBgytrY+LIpjO58lzgBNx2fxWEHQ2kIN2pXkEkgQJtJtO/wByvnfTPb0h9Jrw7M9s5RbKw3a+d5Lm2/xWr0t6XCgOraf7rhN4udYdBgSQPNfPqHbquBJOcuGus5o13yQgqYap1bshktN2zuOhCvsbcc1RxVGQCJtorGEqZhG8BA1wupYUbHTIOqI0o0uPVAICaEI0RtcgY1qb1SWwpkoPVdUufRHUVerXgoIrVgBJWXiaxcQnVx2r6FUsaY8vnA+qAapuq2K4BWi2J5Aeg/VVazLT4oPMpy2OSN7ZAJ1Iv3ix9R6ogLJT8wMtcW8RuPgbIGYGgHPDXODQd5MeAJ3rVxuCMRJIGgt9FiCoXghwbIBMxHmNClVOsIy5nZdwkwEE4jDnQAk8pPpvWoMHjMEKdapQqsZqx72ECDwcRAngVR2NjamGrMrUnZajHBw58Wu5EWPev0f0U6U0sfQ6yiS2+Wqw6tfE5SDZ3I7wEHwHD9J3Oe0vc69nPMTNiDliA0EDQrtMD0rb1YzVGzpAJacmjpAtE3AnSZIsui6ffZxgalCtiA37vUpse8upABriAT2qekkwJaR3L4mwEtDZtvG6d9kGztbabsVUz5BPwjKHXO6ZsTEDuARYfFhhBYJe2DmJhgI4N1fHEkBZ+FEGR+G7eFvpuVvE0ctQ8LEdzgHD5+iBpEt38UNEH9Pe9TSd+69QdBgoGxIzDXQ/wi+9fCeJI+oSXOggjxQ4kdkHg5p9+CC7Sr5nOB3EQeZTC2PfyWbgzJne5w8gtSo8WG8lAbBI5Jkj2EunZFmQexNTKCeAlYuNqOa/MDLTfwWrtOqQy2psPr6LEw1YgFj9NAUFxrw9sj2Vn4t834WPofomwaTtRBVfHfP2EBklzuQufolYm8eSLCnU848lDoLh796oHEIIQ9aZXkANq5DOXMHAtcJixi4O4ghGQCTl7XhDvFv6SEFUSlFkx6Eag8igaWe/ei1+inSyps+v1zAXMMNrU5gPbuPJwNwfoVjvxZH/ACDMLdttneI0d6d6OqwFuYEOad4+R/KeSD6t9p3TSjUwVOnh6mb70A8kf9kXM/lJeA0g8HL5PSpz3eSnA0ZaBEkmd/grVTECkQ1sOqDnLWcJj43DXgOaA3OFEXALzGRhvH+TxuHAHVV85JkmSZJJ92S2UyJJkkmSTeSdSjyoLDakBMqt7QM6/NVc0J3XQAeBE+KB2abb1WxNTsOCZWqdqRvVPEVrOnWP4QMpYgtAA+I2AVku7dNsy6czjw5LLwzjqLvO/cP1K1MPSyAuJl5B9dZ5oNag8EyNJITreyVRwVgrOfmgztsYqXCJhpKq0qgfI3kWB5cEDySDyVZtjYwRogbTxGSWuEt4GLJeLPZBBls2P0KukNqDti/FoWbXpFsgEEb4M+Y1CBmGdY96kOiSUigfK5K86pKBjXXTQfNV6ZTMyAnBBCJEEHmvhIfT3NsXQP5HBOKXUqZXNcRYET3IL2Na5rAKYMTBdo4gjcPwtPmk4bDxZXriWucIaYbYyQNJ8ElyBbmwvR+ia9shKIQC8IabxcE2NkzVV67SEFhs5YOrVR2g/XmApq1y1zXTZ2veLH0gpeMcOzvncgmjinfC2J07I+quUS5oh5u7cpwrxkzMYA7TST6pmGwLnOzPnWyDSw1QzCvZVV6oQrOQcSg54OhxHFDVw06KawuoJQFQkAjeqdYZtRB+fenNeQZ81YrVQW2EnuQZBdaEUoCUQQOYjalhNbZAdoXgUsuTGhBICTjRLU4IMSEF9rszGO/M0b947J9W+qln1SdkvDqbmz22OJA/wdqfB0eas9yAUsjvTSPf0Qn9UCw5S5mYEFEQhiDKCjVoWc3xHeLjzVEv+E8JWxVdv3hZVSWPMHmO43QPwO1zTJ7IIPh5K9/1H/h6oNn16b7VKbDzjL8lfrsw1Mf8YnUDMT7CCxgNqtqAmIjXxT/6gufr7RkwxoY3eANe9F1w5+QQNxTbpTArm0GaKtSHkgI0huQG3JMeEpomyCjiR2p43QMCfjmQRCQUBsKNt0piY0oDIRTbkgc7RekSYmN06xziyB1NBUTWi3v3KhwhAOzDFcbs8sPjp6gLScYKx3kiCNQQR3gytitVDiHNBAcMwHCd3mgB1kJNl5zpU0zafCCgh1vcIXjvhFWd7sk559UA1SszE3PgtKrZZxqAOk6XHpqgijUghb5wHXsD2ukxBHCOErDlgFpPgm4XGFjpagsu2Y4TYr33F3NbmB2u2p8St9TT4+oQZu0qVlnNK39oYeQffisECCUEVXpTWOJsrDaUnkrlNoaHE6QQgxccIInWEkpuKfmeT7hJKCQpC8AvICBRMQByYxqB06KXFehQ8IBYL+BPkCrOyTmoN4tJb4HtC3ifJVDYO/0PrA+qsdHXjO9h/E2W/wCzdw72lyB9Zn7wk0nlXatNZ9QQ5A6o9V3L2Ip70vrbIDxDobKp0qWduoBk6mFYrvmmeRHqqbGE2AJO4BA2pgHtE5THEXHmEAE7lfwDjRfmJvcFkzII/FujktRmJw7z2mNbzbI9NPRBz9NpCd96fxK6gbLoP+Fx8wf3Uf0Vn5gg06rLwVj4rY9y5pA3wR9QtCvtMT9SqNfasWHjogc+ixrRujUmLrGx+KDrDTQBKxONc7eqpsUHsIzM+OKHEYYseWnvHcnYbBVHGWNJE6xbzKubeHbYbTkvHEIMrKoLEbWkp7MPZBXY1MamlkKMqDwcpc3kY09lJqvIVo4uLl0g7pkEbhCBWSRH5nNZ8z84VGhWNOo1+9pB8tR5J1cE5YnQu8Sf2VzHgVKTKtsxDhUA/O0xMbpBafNBexoym2/TXvHoVQqy5sxEW71ZwOID6TZElnY/+T5W8FNTtGIgaIK9JvZhVq9Mq9RbBhVqjhcFBWmxHEEK3srBdZTIY6HzLuY3CeAVGspwuINN0gwgdV2Y9uoSQCNy7PB1hVph0SND74onbMY6ZA5broOLa8hT1ruJ810z+jwOgVX+hcj78EFjG7Oe0xBIWaaLnGIK7CntFj7/ADn6JOIxrWX3931QYmF2A51yQ0aSVa/ptCnckPd/kRE936ys7HbUc/eQOH8Ki4ucg1MdtabMgAaRu7uCyMVVkDfBPr+6W+iRqobZBLKuniiNZKhEwSgcx07lMfoopthEUCHMlA3DtBmFYARBskTYbzyFz8kFLEUyXa6ADyF/mUDHkNgaa+aPq5vEk3VxmDzUmumNWO723/8AVwQL2M7tOb+YT4t+sEq9WbA8/RZtGp1VRr4nK6SOI3jyW7VEk8NQeR09EGZmOa9/eqXtGnfMN9/1VupSym6DEuDmx5IMcj91ZwmBc/Szd7jp+/cFdwWCa0Z3ifygi3+x+ismampHqgt7LxVOk3IDaZJJ+I+FgtXDYoOGpjXd5LFw2wy7R19eXmrtPAOabAkgTbhxQarXx79FObmPNZ9HE3g8rK3PL35oMnZlS8fVMxeGc90Xjcqmy60VAJ7r+S6Snh4lx11QZNHYQiTf9Ffw+ymjdoeXvVW+rnfMad6kzECw+aDndrYEZiQImdBZDsPo+HnNUHZ4HfxnktqpgATqI3q/SIYAJGnog47pBsYUak0ySx2gOo5TvHAqg1sLq9psZXAZmDH6tJ0MbjGngsjE9G3tEh7Hb4BMnuBF0GYPmIRuHuyKlTgwbEcbEeCh+sIAaEuuCGniQAPH9gVY6uLpOIouIbA1k/RBXZWIEJmFxeUOH4XQfEAj33LwwFTcxxVjZ+yDUqNpOe2m547OeQJ/LPFBnVTJW9gHZ6DT+JnYd4af+MeSTjdiCmL1WE8iEGxsRDnU7Q+4n8zRbzE+SC1WaCFToUMzjwHz3JmOxEWEXWjRwEUxEExJ4ygbhaLHMyuF+VkVDZLWiQd/h6KpQcQY+everzsXa8ILmHYGjTuV/C1GEOaWtLiDkJIAAIOYGeIsOBNljivIEH1lV8VioN/DRBdxjmF5cOyCbCBpuB3TGqp5u5JpYid8d8BL6xvLzQf/2Q=="/>
          <p:cNvSpPr>
            <a:spLocks noChangeAspect="1" noChangeArrowheads="1"/>
          </p:cNvSpPr>
          <p:nvPr/>
        </p:nvSpPr>
        <p:spPr bwMode="auto">
          <a:xfrm>
            <a:off x="155575" y="-1927225"/>
            <a:ext cx="2733675" cy="4019550"/>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25606" name="Picture 6" descr="http://www.gradesaver.com/file/novelAuthorImages/7917-robert-browning"/>
          <p:cNvPicPr>
            <a:picLocks noChangeAspect="1" noChangeArrowheads="1"/>
          </p:cNvPicPr>
          <p:nvPr/>
        </p:nvPicPr>
        <p:blipFill>
          <a:blip r:embed="rId3" cstate="print"/>
          <a:srcRect b="29023"/>
          <a:stretch>
            <a:fillRect/>
          </a:stretch>
        </p:blipFill>
        <p:spPr bwMode="auto">
          <a:xfrm>
            <a:off x="6588224" y="0"/>
            <a:ext cx="2555776" cy="2667276"/>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b="1" i="1" dirty="0" smtClean="0"/>
              <a:t>Othello</a:t>
            </a:r>
            <a:endParaRPr lang="en-GB" b="1" i="1" dirty="0"/>
          </a:p>
        </p:txBody>
      </p:sp>
      <p:sp>
        <p:nvSpPr>
          <p:cNvPr id="6" name="Content Placeholder 5"/>
          <p:cNvSpPr>
            <a:spLocks noGrp="1"/>
          </p:cNvSpPr>
          <p:nvPr>
            <p:ph idx="1"/>
          </p:nvPr>
        </p:nvSpPr>
        <p:spPr>
          <a:solidFill>
            <a:srgbClr val="FFC000"/>
          </a:solidFill>
        </p:spPr>
        <p:txBody>
          <a:bodyPr>
            <a:normAutofit/>
          </a:bodyPr>
          <a:lstStyle/>
          <a:p>
            <a:r>
              <a:rPr lang="en-GB" dirty="0" smtClean="0"/>
              <a:t>We will be studying Shakespeare’s </a:t>
            </a:r>
            <a:r>
              <a:rPr lang="en-GB" i="1" dirty="0" smtClean="0"/>
              <a:t>Othello</a:t>
            </a:r>
            <a:r>
              <a:rPr lang="en-GB" dirty="0" smtClean="0"/>
              <a:t>.</a:t>
            </a:r>
          </a:p>
          <a:p>
            <a:r>
              <a:rPr lang="en-GB" dirty="0" smtClean="0"/>
              <a:t>The original, full title of the play of the play is </a:t>
            </a:r>
            <a:r>
              <a:rPr lang="en-GB" i="1" dirty="0" smtClean="0"/>
              <a:t>The Tragedy of Othello, the Moor of Venice.</a:t>
            </a:r>
          </a:p>
          <a:p>
            <a:endParaRPr lang="en-GB" i="1" dirty="0"/>
          </a:p>
          <a:p>
            <a:r>
              <a:rPr lang="en-GB" b="1" dirty="0" smtClean="0"/>
              <a:t>Practice taking notes as we go – focus on words in bold type.</a:t>
            </a:r>
            <a:endParaRPr lang="en-GB"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Shakespeare, the Renaissance, and Dramatic Tragedy (1)</a:t>
            </a:r>
            <a:endParaRPr lang="en-GB" b="1" dirty="0"/>
          </a:p>
        </p:txBody>
      </p:sp>
      <p:sp>
        <p:nvSpPr>
          <p:cNvPr id="3" name="Content Placeholder 2"/>
          <p:cNvSpPr>
            <a:spLocks noGrp="1"/>
          </p:cNvSpPr>
          <p:nvPr>
            <p:ph idx="1"/>
          </p:nvPr>
        </p:nvSpPr>
        <p:spPr>
          <a:solidFill>
            <a:srgbClr val="FFC000"/>
          </a:solidFill>
        </p:spPr>
        <p:txBody>
          <a:bodyPr>
            <a:normAutofit/>
          </a:bodyPr>
          <a:lstStyle/>
          <a:p>
            <a:r>
              <a:rPr lang="en-GB" dirty="0" smtClean="0"/>
              <a:t>Shakespeare (1564-1616) lived and worked between the later sixteenth and early seventeenth centuries.</a:t>
            </a:r>
          </a:p>
          <a:p>
            <a:r>
              <a:rPr lang="en-GB" dirty="0" smtClean="0"/>
              <a:t>This period known as </a:t>
            </a:r>
            <a:r>
              <a:rPr lang="en-GB" b="1" dirty="0" smtClean="0"/>
              <a:t>the Renaissance</a:t>
            </a:r>
            <a:r>
              <a:rPr lang="en-GB" dirty="0" smtClean="0"/>
              <a:t>.</a:t>
            </a:r>
          </a:p>
          <a:p>
            <a:r>
              <a:rPr lang="en-GB" dirty="0" smtClean="0"/>
              <a:t>Historians do not always agree on dates, but Renaissance usually understood to span </a:t>
            </a:r>
            <a:r>
              <a:rPr lang="en-GB" b="1" dirty="0" smtClean="0"/>
              <a:t>fifteenth to the seventeenth centuries (1400s to the 1600s).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Shakespeare, the Renaissance, and Dramatic Tragedy (2)</a:t>
            </a:r>
            <a:endParaRPr lang="en-GB" b="1" dirty="0"/>
          </a:p>
        </p:txBody>
      </p:sp>
      <p:sp>
        <p:nvSpPr>
          <p:cNvPr id="3" name="Content Placeholder 2"/>
          <p:cNvSpPr>
            <a:spLocks noGrp="1"/>
          </p:cNvSpPr>
          <p:nvPr>
            <p:ph idx="1"/>
          </p:nvPr>
        </p:nvSpPr>
        <p:spPr>
          <a:solidFill>
            <a:srgbClr val="FFC000"/>
          </a:solidFill>
        </p:spPr>
        <p:txBody>
          <a:bodyPr>
            <a:normAutofit fontScale="77500" lnSpcReduction="20000"/>
          </a:bodyPr>
          <a:lstStyle/>
          <a:p>
            <a:r>
              <a:rPr lang="en-GB" dirty="0" smtClean="0"/>
              <a:t>Many historians, beginning with </a:t>
            </a:r>
            <a:r>
              <a:rPr lang="en-GB" b="1" dirty="0" smtClean="0"/>
              <a:t>Jacob </a:t>
            </a:r>
            <a:r>
              <a:rPr lang="en-GB" b="1" dirty="0" err="1" smtClean="0"/>
              <a:t>Burkhardt</a:t>
            </a:r>
            <a:r>
              <a:rPr lang="en-GB" dirty="0" smtClean="0"/>
              <a:t> in the </a:t>
            </a:r>
            <a:r>
              <a:rPr lang="en-GB" b="1" dirty="0" smtClean="0"/>
              <a:t>nineteenth century (1800s)</a:t>
            </a:r>
            <a:r>
              <a:rPr lang="en-GB" dirty="0" smtClean="0"/>
              <a:t>, identify the beginnings of the Renaissance in </a:t>
            </a:r>
            <a:r>
              <a:rPr lang="en-GB" b="1" dirty="0" smtClean="0"/>
              <a:t>fifteenth-century (1400s) Italy</a:t>
            </a:r>
            <a:r>
              <a:rPr lang="en-GB" dirty="0" smtClean="0"/>
              <a:t>.</a:t>
            </a:r>
          </a:p>
          <a:p>
            <a:r>
              <a:rPr lang="en-GB" b="1" dirty="0" smtClean="0"/>
              <a:t>Venice</a:t>
            </a:r>
            <a:r>
              <a:rPr lang="en-GB" dirty="0" smtClean="0"/>
              <a:t> a particularly important </a:t>
            </a:r>
            <a:r>
              <a:rPr lang="en-GB" b="1" dirty="0" smtClean="0"/>
              <a:t>cultural hub</a:t>
            </a:r>
            <a:r>
              <a:rPr lang="en-GB" dirty="0"/>
              <a:t>:</a:t>
            </a:r>
            <a:r>
              <a:rPr lang="en-GB" dirty="0" smtClean="0"/>
              <a:t> art and business flourished; huge amount of </a:t>
            </a:r>
            <a:r>
              <a:rPr lang="en-GB" b="1" dirty="0" smtClean="0"/>
              <a:t>multi-cultural</a:t>
            </a:r>
            <a:r>
              <a:rPr lang="en-GB" dirty="0" smtClean="0"/>
              <a:t> contact between </a:t>
            </a:r>
            <a:r>
              <a:rPr lang="en-GB" b="1" dirty="0" smtClean="0"/>
              <a:t>Catholic and Muslim merchants</a:t>
            </a:r>
            <a:r>
              <a:rPr lang="en-GB" dirty="0" smtClean="0"/>
              <a:t>. One historian called Venice a “colossal </a:t>
            </a:r>
            <a:r>
              <a:rPr lang="en-GB" i="1" dirty="0" err="1" smtClean="0"/>
              <a:t>suq</a:t>
            </a:r>
            <a:r>
              <a:rPr lang="en-GB" dirty="0" smtClean="0"/>
              <a:t>” (</a:t>
            </a:r>
            <a:r>
              <a:rPr lang="en-GB" i="1" dirty="0" err="1" smtClean="0"/>
              <a:t>suq</a:t>
            </a:r>
            <a:r>
              <a:rPr lang="en-GB" dirty="0" smtClean="0"/>
              <a:t> is an Arabic word for “market”).</a:t>
            </a:r>
          </a:p>
          <a:p>
            <a:r>
              <a:rPr lang="en-GB" dirty="0" smtClean="0"/>
              <a:t>In the early days of the Renaissance especially, there was a great admiration for eastern cultures in Venice.</a:t>
            </a:r>
          </a:p>
          <a:p>
            <a:r>
              <a:rPr lang="en-GB" dirty="0" smtClean="0"/>
              <a:t>Significantly, </a:t>
            </a:r>
            <a:r>
              <a:rPr lang="en-GB" b="1" i="1" dirty="0" smtClean="0"/>
              <a:t>Othello </a:t>
            </a:r>
            <a:r>
              <a:rPr lang="en-GB" b="1" dirty="0" smtClean="0"/>
              <a:t>(</a:t>
            </a:r>
            <a:r>
              <a:rPr lang="en-GB" b="1" u="sng" dirty="0" smtClean="0"/>
              <a:t>probably</a:t>
            </a:r>
            <a:r>
              <a:rPr lang="en-GB" b="1" dirty="0" smtClean="0"/>
              <a:t> written around 1603)</a:t>
            </a:r>
            <a:r>
              <a:rPr lang="en-GB" b="1" i="1" dirty="0" smtClean="0"/>
              <a:t> </a:t>
            </a:r>
            <a:r>
              <a:rPr lang="en-GB" b="1" dirty="0" smtClean="0"/>
              <a:t>begins in Venice</a:t>
            </a:r>
            <a:r>
              <a:rPr lang="en-GB" dirty="0" smtClean="0"/>
              <a:t>, but moves, after Act I, to Cyprus.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5416"/>
            <a:ext cx="8229600" cy="1143000"/>
          </a:xfrm>
        </p:spPr>
        <p:txBody>
          <a:bodyPr/>
          <a:lstStyle/>
          <a:p>
            <a:r>
              <a:rPr lang="en-GB" b="1" dirty="0" smtClean="0"/>
              <a:t>Othello’s identity</a:t>
            </a:r>
            <a:endParaRPr lang="en-GB" b="1" dirty="0"/>
          </a:p>
        </p:txBody>
      </p:sp>
      <p:sp>
        <p:nvSpPr>
          <p:cNvPr id="3" name="Content Placeholder 2"/>
          <p:cNvSpPr>
            <a:spLocks noGrp="1"/>
          </p:cNvSpPr>
          <p:nvPr>
            <p:ph idx="1"/>
          </p:nvPr>
        </p:nvSpPr>
        <p:spPr>
          <a:xfrm>
            <a:off x="35496" y="620688"/>
            <a:ext cx="9036496" cy="4824536"/>
          </a:xfrm>
          <a:solidFill>
            <a:srgbClr val="FFC000"/>
          </a:solidFill>
        </p:spPr>
        <p:txBody>
          <a:bodyPr>
            <a:normAutofit fontScale="55000" lnSpcReduction="20000"/>
          </a:bodyPr>
          <a:lstStyle/>
          <a:p>
            <a:r>
              <a:rPr lang="en-GB" b="1" dirty="0"/>
              <a:t>Othello</a:t>
            </a:r>
            <a:r>
              <a:rPr lang="en-GB" dirty="0"/>
              <a:t>, the titular character in Shakespeare’s play, is a Moor.</a:t>
            </a:r>
          </a:p>
          <a:p>
            <a:r>
              <a:rPr lang="en-GB" dirty="0"/>
              <a:t>“Moor” is a complicated word; originally refers to Muslims (medieval period) from north-west Africa, many of whom settled in the Iberian Peninsula (modern-day Spain</a:t>
            </a:r>
            <a:r>
              <a:rPr lang="en-GB" dirty="0" smtClean="0"/>
              <a:t>).</a:t>
            </a:r>
          </a:p>
          <a:p>
            <a:r>
              <a:rPr lang="en-GB" dirty="0" smtClean="0"/>
              <a:t>“</a:t>
            </a:r>
            <a:r>
              <a:rPr lang="en-GB" dirty="0"/>
              <a:t>Moor” came to be used to refer to any African or Arabic Muslims; many Moors </a:t>
            </a:r>
            <a:r>
              <a:rPr lang="en-GB" dirty="0" smtClean="0"/>
              <a:t>then settled </a:t>
            </a:r>
            <a:r>
              <a:rPr lang="en-GB" dirty="0"/>
              <a:t>in Portugal, Spain, </a:t>
            </a:r>
            <a:r>
              <a:rPr lang="en-GB" dirty="0" smtClean="0"/>
              <a:t>Italy.</a:t>
            </a:r>
          </a:p>
          <a:p>
            <a:r>
              <a:rPr lang="en-GB" dirty="0" smtClean="0"/>
              <a:t>Middle ages: “Moor” could refer to any black African person.</a:t>
            </a:r>
          </a:p>
          <a:p>
            <a:r>
              <a:rPr lang="en-GB" dirty="0" smtClean="0"/>
              <a:t>Numerous </a:t>
            </a:r>
            <a:r>
              <a:rPr lang="en-GB" dirty="0"/>
              <a:t>religious conflicts between Moor populations and Christian populations meant that, by the late fifteenth century, </a:t>
            </a:r>
            <a:r>
              <a:rPr lang="en-GB" dirty="0" smtClean="0"/>
              <a:t>nearly all Iberian </a:t>
            </a:r>
            <a:r>
              <a:rPr lang="en-GB" dirty="0"/>
              <a:t>Moors had been forced to convert to </a:t>
            </a:r>
            <a:r>
              <a:rPr lang="en-GB" dirty="0" err="1" smtClean="0"/>
              <a:t>Catholocism</a:t>
            </a:r>
            <a:r>
              <a:rPr lang="en-GB" dirty="0"/>
              <a:t>. </a:t>
            </a:r>
            <a:endParaRPr lang="en-GB" dirty="0" smtClean="0"/>
          </a:p>
          <a:p>
            <a:r>
              <a:rPr lang="en-GB" dirty="0" smtClean="0"/>
              <a:t>Shakespeare’s Othello is a Christian Moor, helping Venice to fight against Ottoman (or Turkish) Muslims.</a:t>
            </a:r>
          </a:p>
          <a:p>
            <a:r>
              <a:rPr lang="en-GB" dirty="0"/>
              <a:t>So, although Othello is most often played by black actors (African </a:t>
            </a:r>
            <a:r>
              <a:rPr lang="en-GB" dirty="0" smtClean="0"/>
              <a:t>/African-American/West </a:t>
            </a:r>
            <a:r>
              <a:rPr lang="en-GB" dirty="0"/>
              <a:t>Indian), we cannot be entirely sure what Shakespeare imagined Othello to look </a:t>
            </a:r>
            <a:r>
              <a:rPr lang="en-GB" dirty="0" smtClean="0"/>
              <a:t>like.</a:t>
            </a:r>
          </a:p>
          <a:p>
            <a:r>
              <a:rPr lang="en-GB" dirty="0" smtClean="0"/>
              <a:t>Moreover, because “Moor” is a broad, vague, and ambiguous term at the time Shakespeare is writing, audiences/readers today might interpret the term as meaning different or several things: Muslim; black; Arabic; any “outsider” (particularly when he’s called “The Moor of Venice”)</a:t>
            </a:r>
          </a:p>
          <a:p>
            <a:r>
              <a:rPr lang="en-GB" dirty="0" smtClean="0"/>
              <a:t>Othello: outsider; the Other; the “alien” </a:t>
            </a:r>
            <a:endParaRPr lang="en-GB" dirty="0"/>
          </a:p>
          <a:p>
            <a:endParaRPr lang="en-GB" dirty="0"/>
          </a:p>
        </p:txBody>
      </p:sp>
    </p:spTree>
    <p:extLst>
      <p:ext uri="{BB962C8B-B14F-4D97-AF65-F5344CB8AC3E}">
        <p14:creationId xmlns="" xmlns:p14="http://schemas.microsoft.com/office/powerpoint/2010/main" val="434522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1" dur="500"/>
                                        <p:tgtEl>
                                          <p:spTgt spid="3">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 calcmode="lin" valueType="num">
                                      <p:cBhvr>
                                        <p:cTn id="56"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8" dur="5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65" dur="500"/>
                                        <p:tgtEl>
                                          <p:spTgt spid="3">
                                            <p:txEl>
                                              <p:pRg st="7" end="7"/>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 calcmode="lin" valueType="num">
                                      <p:cBhvr>
                                        <p:cTn id="70"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7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Shakespeare, the Renaissance, and Dramatic Tragedy (3)</a:t>
            </a:r>
            <a:endParaRPr lang="en-GB" b="1" dirty="0"/>
          </a:p>
        </p:txBody>
      </p:sp>
      <p:sp>
        <p:nvSpPr>
          <p:cNvPr id="3" name="Content Placeholder 2"/>
          <p:cNvSpPr>
            <a:spLocks noGrp="1"/>
          </p:cNvSpPr>
          <p:nvPr>
            <p:ph idx="1"/>
          </p:nvPr>
        </p:nvSpPr>
        <p:spPr>
          <a:solidFill>
            <a:srgbClr val="FFC000"/>
          </a:solidFill>
        </p:spPr>
        <p:txBody>
          <a:bodyPr>
            <a:normAutofit fontScale="85000" lnSpcReduction="20000"/>
          </a:bodyPr>
          <a:lstStyle/>
          <a:p>
            <a:r>
              <a:rPr lang="en-GB" dirty="0" smtClean="0"/>
              <a:t>“</a:t>
            </a:r>
            <a:r>
              <a:rPr lang="en-GB" b="1" dirty="0" smtClean="0"/>
              <a:t>Renaissance</a:t>
            </a:r>
            <a:r>
              <a:rPr lang="en-GB" dirty="0" smtClean="0"/>
              <a:t>”: from Old French, meaning “</a:t>
            </a:r>
            <a:r>
              <a:rPr lang="en-GB" b="1" dirty="0" smtClean="0"/>
              <a:t>rebirth</a:t>
            </a:r>
            <a:r>
              <a:rPr lang="en-GB" dirty="0" smtClean="0"/>
              <a:t>.”</a:t>
            </a:r>
          </a:p>
          <a:p>
            <a:r>
              <a:rPr lang="en-GB" dirty="0" smtClean="0"/>
              <a:t>Period we call “the Renaissance” named by nineteenth-century (1800s) historians.</a:t>
            </a:r>
          </a:p>
          <a:p>
            <a:r>
              <a:rPr lang="en-GB" dirty="0" smtClean="0"/>
              <a:t>So-called, because leading lights of the Renaissance were trying to set them and their culture apart from Medieval (5</a:t>
            </a:r>
            <a:r>
              <a:rPr lang="en-GB" baseline="30000" dirty="0" smtClean="0"/>
              <a:t>th</a:t>
            </a:r>
            <a:r>
              <a:rPr lang="en-GB" dirty="0" smtClean="0"/>
              <a:t> – 15</a:t>
            </a:r>
            <a:r>
              <a:rPr lang="en-GB" baseline="30000" dirty="0" smtClean="0"/>
              <a:t>th</a:t>
            </a:r>
            <a:r>
              <a:rPr lang="en-GB" dirty="0" smtClean="0"/>
              <a:t> century) culture.</a:t>
            </a:r>
          </a:p>
          <a:p>
            <a:r>
              <a:rPr lang="en-GB" dirty="0" smtClean="0"/>
              <a:t>For many people, it is during the Renaissance that western European culture became recognizably “modern” (e.g., art and perspective; vernacular literature &amp; formal innovation; some early scientific/technological innovation; commerce, capitalism, banking).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Shakespeare, the Renaissance, and Dramatic Tragedy (4)</a:t>
            </a:r>
            <a:endParaRPr lang="en-GB" b="1" dirty="0"/>
          </a:p>
        </p:txBody>
      </p:sp>
      <p:sp>
        <p:nvSpPr>
          <p:cNvPr id="3" name="Content Placeholder 2"/>
          <p:cNvSpPr>
            <a:spLocks noGrp="1"/>
          </p:cNvSpPr>
          <p:nvPr>
            <p:ph idx="1"/>
          </p:nvPr>
        </p:nvSpPr>
        <p:spPr>
          <a:solidFill>
            <a:srgbClr val="FFC000"/>
          </a:solidFill>
        </p:spPr>
        <p:txBody>
          <a:bodyPr>
            <a:normAutofit lnSpcReduction="10000"/>
          </a:bodyPr>
          <a:lstStyle/>
          <a:p>
            <a:r>
              <a:rPr lang="en-GB" dirty="0" smtClean="0"/>
              <a:t>Ironically, perhaps, the “Renaissance Men” drew inspiration for their ideas of modernity from </a:t>
            </a:r>
            <a:r>
              <a:rPr lang="en-GB" b="1" dirty="0" smtClean="0"/>
              <a:t>Classical Antiquity (Ancient Rome and Greece)</a:t>
            </a:r>
            <a:r>
              <a:rPr lang="en-GB" dirty="0" smtClean="0"/>
              <a:t>.</a:t>
            </a:r>
          </a:p>
          <a:p>
            <a:r>
              <a:rPr lang="en-GB" dirty="0" smtClean="0"/>
              <a:t>Revival of interest in the </a:t>
            </a:r>
            <a:r>
              <a:rPr lang="en-GB" b="1" dirty="0" smtClean="0"/>
              <a:t>philosophers Plato</a:t>
            </a:r>
            <a:r>
              <a:rPr lang="en-GB" dirty="0" smtClean="0"/>
              <a:t> and (Plato’s student) </a:t>
            </a:r>
            <a:r>
              <a:rPr lang="en-GB" b="1" dirty="0" smtClean="0"/>
              <a:t>Aristotle</a:t>
            </a:r>
            <a:r>
              <a:rPr lang="en-GB" dirty="0" smtClean="0"/>
              <a:t>.</a:t>
            </a:r>
          </a:p>
          <a:p>
            <a:r>
              <a:rPr lang="en-GB" b="1" dirty="0" smtClean="0"/>
              <a:t>Aristotle’s </a:t>
            </a:r>
            <a:r>
              <a:rPr lang="en-GB" b="1" i="1" dirty="0" smtClean="0"/>
              <a:t>Poetics</a:t>
            </a:r>
            <a:r>
              <a:rPr lang="en-GB" dirty="0" smtClean="0"/>
              <a:t> one of the earliest and most influential pieces of work on </a:t>
            </a:r>
            <a:r>
              <a:rPr lang="en-GB" b="1" dirty="0" smtClean="0"/>
              <a:t>Tragedy</a:t>
            </a:r>
            <a:r>
              <a:rPr lang="en-GB" dirty="0" smtClean="0"/>
              <a:t> and </a:t>
            </a:r>
            <a:r>
              <a:rPr lang="en-GB" b="1" dirty="0" smtClean="0"/>
              <a:t>Comedy</a:t>
            </a:r>
            <a:r>
              <a:rPr lang="en-GB" dirty="0" smtClean="0"/>
              <a:t>.</a:t>
            </a:r>
          </a:p>
        </p:txBody>
      </p:sp>
    </p:spTree>
    <p:extLst>
      <p:ext uri="{BB962C8B-B14F-4D97-AF65-F5344CB8AC3E}">
        <p14:creationId xmlns="" xmlns:p14="http://schemas.microsoft.com/office/powerpoint/2010/main" val="4114781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Quick Recap</a:t>
            </a:r>
            <a:endParaRPr lang="en-GB" b="1" dirty="0"/>
          </a:p>
        </p:txBody>
      </p:sp>
      <p:sp>
        <p:nvSpPr>
          <p:cNvPr id="3" name="Content Placeholder 2"/>
          <p:cNvSpPr>
            <a:spLocks noGrp="1"/>
          </p:cNvSpPr>
          <p:nvPr>
            <p:ph idx="1"/>
          </p:nvPr>
        </p:nvSpPr>
        <p:spPr>
          <a:solidFill>
            <a:schemeClr val="accent1">
              <a:lumMod val="40000"/>
              <a:lumOff val="60000"/>
            </a:schemeClr>
          </a:solidFill>
        </p:spPr>
        <p:txBody>
          <a:bodyPr>
            <a:normAutofit fontScale="70000" lnSpcReduction="20000"/>
          </a:bodyPr>
          <a:lstStyle/>
          <a:p>
            <a:pPr marL="514350" indent="-514350">
              <a:buFont typeface="+mj-lt"/>
              <a:buAutoNum type="arabicPeriod"/>
            </a:pPr>
            <a:r>
              <a:rPr lang="en-GB" b="1" dirty="0"/>
              <a:t>What is the period called, during which Shakespeare lived?</a:t>
            </a:r>
          </a:p>
          <a:p>
            <a:pPr marL="514350" indent="-514350">
              <a:buFont typeface="+mj-lt"/>
              <a:buAutoNum type="arabicPeriod"/>
            </a:pPr>
            <a:r>
              <a:rPr lang="en-GB" b="1" dirty="0"/>
              <a:t>Between which centuries does this period stretch?</a:t>
            </a:r>
          </a:p>
          <a:p>
            <a:pPr marL="514350" indent="-514350">
              <a:buFont typeface="+mj-lt"/>
              <a:buAutoNum type="arabicPeriod"/>
            </a:pPr>
            <a:r>
              <a:rPr lang="en-GB" b="1" dirty="0"/>
              <a:t>The beginnings of the Renaissance are identified with which country?</a:t>
            </a:r>
          </a:p>
          <a:p>
            <a:pPr marL="514350" indent="-514350">
              <a:buFont typeface="+mj-lt"/>
              <a:buAutoNum type="arabicPeriod"/>
            </a:pPr>
            <a:r>
              <a:rPr lang="en-GB" b="1" dirty="0"/>
              <a:t>Who identifies the Renaissance with this country?</a:t>
            </a:r>
          </a:p>
          <a:p>
            <a:pPr marL="514350" indent="-514350">
              <a:buFont typeface="+mj-lt"/>
              <a:buAutoNum type="arabicPeriod"/>
            </a:pPr>
            <a:r>
              <a:rPr lang="en-GB" b="1" dirty="0"/>
              <a:t>What is the significance of Venice to the Renaissance, and to </a:t>
            </a:r>
            <a:r>
              <a:rPr lang="en-GB" b="1" i="1" dirty="0"/>
              <a:t>Othello</a:t>
            </a:r>
            <a:r>
              <a:rPr lang="en-GB" b="1" dirty="0"/>
              <a:t>?</a:t>
            </a:r>
          </a:p>
          <a:p>
            <a:pPr marL="514350" indent="-514350">
              <a:buFont typeface="+mj-lt"/>
              <a:buAutoNum type="arabicPeriod"/>
            </a:pPr>
            <a:r>
              <a:rPr lang="en-GB" b="1" dirty="0" smtClean="0"/>
              <a:t>What is the significance of Othello being a “Moor”?</a:t>
            </a:r>
          </a:p>
          <a:p>
            <a:pPr marL="514350" indent="-514350">
              <a:buFont typeface="+mj-lt"/>
              <a:buAutoNum type="arabicPeriod"/>
            </a:pPr>
            <a:r>
              <a:rPr lang="en-GB" b="1" dirty="0" smtClean="0"/>
              <a:t>What </a:t>
            </a:r>
            <a:r>
              <a:rPr lang="en-GB" b="1" dirty="0"/>
              <a:t>does “Renaissance” mean?</a:t>
            </a:r>
          </a:p>
          <a:p>
            <a:pPr marL="514350" indent="-514350">
              <a:buFont typeface="+mj-lt"/>
              <a:buAutoNum type="arabicPeriod"/>
            </a:pPr>
            <a:r>
              <a:rPr lang="en-GB" b="1" dirty="0"/>
              <a:t>From where, and from whom, did the “Renaissance Men” draw their inspiration?</a:t>
            </a:r>
          </a:p>
          <a:p>
            <a:pPr marL="514350" indent="-514350">
              <a:buFont typeface="+mj-lt"/>
              <a:buAutoNum type="arabicPeriod"/>
            </a:pPr>
            <a:r>
              <a:rPr lang="en-GB" b="1" dirty="0"/>
              <a:t>Which Ancient Greek philosopher wrote on Tragedy?</a:t>
            </a:r>
          </a:p>
          <a:p>
            <a:pPr marL="514350" indent="-514350">
              <a:buFont typeface="+mj-lt"/>
              <a:buAutoNum type="arabicPeriod"/>
            </a:pPr>
            <a:r>
              <a:rPr lang="en-GB" b="1" dirty="0"/>
              <a:t>What is the title of the book in which he discusses Tragedy</a:t>
            </a:r>
            <a:r>
              <a:rPr lang="en-GB" b="1" dirty="0" smtClean="0"/>
              <a:t>?</a:t>
            </a:r>
            <a:endParaRPr lang="en-GB" b="1" dirty="0"/>
          </a:p>
        </p:txBody>
      </p:sp>
    </p:spTree>
    <p:extLst>
      <p:ext uri="{BB962C8B-B14F-4D97-AF65-F5344CB8AC3E}">
        <p14:creationId xmlns="" xmlns:p14="http://schemas.microsoft.com/office/powerpoint/2010/main" val="200900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1" dur="500"/>
                                        <p:tgtEl>
                                          <p:spTgt spid="3">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 calcmode="lin" valueType="num">
                                      <p:cBhvr>
                                        <p:cTn id="56"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8" dur="5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65" dur="500"/>
                                        <p:tgtEl>
                                          <p:spTgt spid="3">
                                            <p:txEl>
                                              <p:pRg st="7" end="7"/>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 calcmode="lin" valueType="num">
                                      <p:cBhvr>
                                        <p:cTn id="70"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72" dur="500"/>
                                        <p:tgtEl>
                                          <p:spTgt spid="3">
                                            <p:txEl>
                                              <p:pRg st="8" end="8"/>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3">
                                            <p:txEl>
                                              <p:pRg st="9" end="9"/>
                                            </p:txEl>
                                          </p:spTgt>
                                        </p:tgtEl>
                                        <p:attrNameLst>
                                          <p:attrName>style.visibility</p:attrName>
                                        </p:attrNameLst>
                                      </p:cBhvr>
                                      <p:to>
                                        <p:strVal val="visible"/>
                                      </p:to>
                                    </p:set>
                                    <p:anim calcmode="lin" valueType="num">
                                      <p:cBhvr>
                                        <p:cTn id="77"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8"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5416"/>
            <a:ext cx="8229600" cy="1143000"/>
          </a:xfrm>
        </p:spPr>
        <p:txBody>
          <a:bodyPr/>
          <a:lstStyle/>
          <a:p>
            <a:r>
              <a:rPr lang="en-GB" b="1" dirty="0" smtClean="0"/>
              <a:t>Aristotelian Tragedy</a:t>
            </a:r>
            <a:endParaRPr lang="en-GB" b="1" dirty="0"/>
          </a:p>
        </p:txBody>
      </p:sp>
      <p:sp>
        <p:nvSpPr>
          <p:cNvPr id="3" name="Content Placeholder 2"/>
          <p:cNvSpPr>
            <a:spLocks noGrp="1"/>
          </p:cNvSpPr>
          <p:nvPr>
            <p:ph idx="1"/>
          </p:nvPr>
        </p:nvSpPr>
        <p:spPr>
          <a:xfrm>
            <a:off x="107504" y="692696"/>
            <a:ext cx="8784976" cy="5760640"/>
          </a:xfrm>
          <a:solidFill>
            <a:srgbClr val="FFC000"/>
          </a:solidFill>
        </p:spPr>
        <p:txBody>
          <a:bodyPr>
            <a:normAutofit fontScale="70000" lnSpcReduction="20000"/>
          </a:bodyPr>
          <a:lstStyle/>
          <a:p>
            <a:pPr>
              <a:lnSpc>
                <a:spcPct val="90000"/>
              </a:lnSpc>
              <a:defRPr/>
            </a:pPr>
            <a:r>
              <a:rPr lang="en-GB" dirty="0" smtClean="0"/>
              <a:t>A </a:t>
            </a:r>
            <a:r>
              <a:rPr lang="en-GB" b="1" dirty="0" smtClean="0"/>
              <a:t>genre</a:t>
            </a:r>
            <a:r>
              <a:rPr lang="en-GB" dirty="0" smtClean="0"/>
              <a:t> </a:t>
            </a:r>
            <a:r>
              <a:rPr lang="en-GB" dirty="0"/>
              <a:t>that ends in the fall (</a:t>
            </a:r>
            <a:r>
              <a:rPr lang="en-GB" dirty="0" smtClean="0"/>
              <a:t>often, </a:t>
            </a:r>
            <a:r>
              <a:rPr lang="en-GB" dirty="0"/>
              <a:t>but not </a:t>
            </a:r>
            <a:r>
              <a:rPr lang="en-GB" dirty="0" smtClean="0"/>
              <a:t>always, the </a:t>
            </a:r>
            <a:r>
              <a:rPr lang="en-GB" dirty="0"/>
              <a:t>death) of the </a:t>
            </a:r>
            <a:r>
              <a:rPr lang="en-GB" b="1" dirty="0"/>
              <a:t>protagonist</a:t>
            </a:r>
            <a:r>
              <a:rPr lang="en-GB" dirty="0"/>
              <a:t> </a:t>
            </a:r>
            <a:r>
              <a:rPr lang="en-GB" dirty="0" smtClean="0"/>
              <a:t>(heroic main character).</a:t>
            </a:r>
          </a:p>
          <a:p>
            <a:pPr>
              <a:lnSpc>
                <a:spcPct val="90000"/>
              </a:lnSpc>
              <a:defRPr/>
            </a:pPr>
            <a:r>
              <a:rPr lang="en-GB" b="1" dirty="0" smtClean="0"/>
              <a:t>Protagonist</a:t>
            </a:r>
            <a:r>
              <a:rPr lang="en-GB" dirty="0" smtClean="0"/>
              <a:t> should be someone of </a:t>
            </a:r>
            <a:r>
              <a:rPr lang="en-GB" b="1" dirty="0" smtClean="0"/>
              <a:t>noble standing</a:t>
            </a:r>
            <a:r>
              <a:rPr lang="en-GB" dirty="0" smtClean="0"/>
              <a:t> (e.g., royalty; ruling politician), whom the audience would admire. </a:t>
            </a:r>
          </a:p>
          <a:p>
            <a:pPr>
              <a:lnSpc>
                <a:spcPct val="90000"/>
              </a:lnSpc>
              <a:defRPr/>
            </a:pPr>
            <a:r>
              <a:rPr lang="en-GB" dirty="0" smtClean="0"/>
              <a:t>The fall is caused by the </a:t>
            </a:r>
            <a:r>
              <a:rPr lang="en-GB" b="1" dirty="0" smtClean="0"/>
              <a:t>protagonist’s extreme arrogance (hubris).</a:t>
            </a:r>
          </a:p>
          <a:p>
            <a:pPr>
              <a:lnSpc>
                <a:spcPct val="90000"/>
              </a:lnSpc>
              <a:defRPr/>
            </a:pPr>
            <a:r>
              <a:rPr lang="en-GB" b="1" dirty="0" smtClean="0"/>
              <a:t>Themes</a:t>
            </a:r>
            <a:r>
              <a:rPr lang="en-GB" dirty="0" smtClean="0"/>
              <a:t> </a:t>
            </a:r>
            <a:r>
              <a:rPr lang="en-GB" dirty="0"/>
              <a:t>of </a:t>
            </a:r>
            <a:r>
              <a:rPr lang="en-GB" b="1" dirty="0"/>
              <a:t>violence</a:t>
            </a:r>
            <a:r>
              <a:rPr lang="en-GB" dirty="0"/>
              <a:t> and </a:t>
            </a:r>
            <a:r>
              <a:rPr lang="en-GB" b="1" dirty="0"/>
              <a:t>revenge</a:t>
            </a:r>
            <a:r>
              <a:rPr lang="en-GB" dirty="0"/>
              <a:t>, </a:t>
            </a:r>
            <a:r>
              <a:rPr lang="en-GB" b="1" dirty="0"/>
              <a:t>order</a:t>
            </a:r>
            <a:r>
              <a:rPr lang="en-GB" dirty="0"/>
              <a:t> and </a:t>
            </a:r>
            <a:r>
              <a:rPr lang="en-GB" b="1" dirty="0"/>
              <a:t>disorder</a:t>
            </a:r>
          </a:p>
          <a:p>
            <a:pPr>
              <a:lnSpc>
                <a:spcPct val="90000"/>
              </a:lnSpc>
              <a:defRPr/>
            </a:pPr>
            <a:r>
              <a:rPr lang="en-GB" dirty="0" smtClean="0"/>
              <a:t>Presents one continuous action that </a:t>
            </a:r>
            <a:r>
              <a:rPr lang="en-GB" dirty="0"/>
              <a:t>is serious and complete, and which </a:t>
            </a:r>
            <a:r>
              <a:rPr lang="en-GB" dirty="0" smtClean="0"/>
              <a:t>leads to the bodily or mental purification (catharsis) of the audience by exciting in them pity and fear</a:t>
            </a:r>
          </a:p>
          <a:p>
            <a:pPr>
              <a:lnSpc>
                <a:spcPct val="90000"/>
              </a:lnSpc>
              <a:defRPr/>
            </a:pPr>
            <a:r>
              <a:rPr lang="en-GB" dirty="0" smtClean="0"/>
              <a:t>Involves a </a:t>
            </a:r>
            <a:r>
              <a:rPr lang="en-GB" b="1" dirty="0"/>
              <a:t>reversal of </a:t>
            </a:r>
            <a:r>
              <a:rPr lang="en-GB" b="1" dirty="0" smtClean="0"/>
              <a:t>fortune</a:t>
            </a:r>
            <a:r>
              <a:rPr lang="en-GB" dirty="0" smtClean="0"/>
              <a:t> (the </a:t>
            </a:r>
            <a:r>
              <a:rPr lang="en-GB" b="1" dirty="0" err="1" smtClean="0"/>
              <a:t>peripeteia</a:t>
            </a:r>
            <a:r>
              <a:rPr lang="en-GB" dirty="0" smtClean="0"/>
              <a:t>).</a:t>
            </a:r>
          </a:p>
          <a:p>
            <a:pPr>
              <a:lnSpc>
                <a:spcPct val="90000"/>
              </a:lnSpc>
              <a:defRPr/>
            </a:pPr>
            <a:r>
              <a:rPr lang="en-GB" dirty="0" smtClean="0"/>
              <a:t>The </a:t>
            </a:r>
            <a:r>
              <a:rPr lang="en-GB" b="1" dirty="0" err="1" smtClean="0"/>
              <a:t>peripeteia</a:t>
            </a:r>
            <a:r>
              <a:rPr lang="en-GB" b="1" dirty="0" smtClean="0"/>
              <a:t> </a:t>
            </a:r>
            <a:r>
              <a:rPr lang="en-GB" dirty="0" smtClean="0"/>
              <a:t>leads to a </a:t>
            </a:r>
            <a:r>
              <a:rPr lang="en-GB" b="1" dirty="0" smtClean="0"/>
              <a:t>moment of recognition</a:t>
            </a:r>
            <a:r>
              <a:rPr lang="en-GB" dirty="0" smtClean="0"/>
              <a:t> </a:t>
            </a:r>
            <a:r>
              <a:rPr lang="en-GB" b="1" dirty="0" smtClean="0"/>
              <a:t>(</a:t>
            </a:r>
            <a:r>
              <a:rPr lang="en-GB" b="1" dirty="0" err="1" smtClean="0"/>
              <a:t>anagnorisis</a:t>
            </a:r>
            <a:r>
              <a:rPr lang="en-GB" b="1" dirty="0" smtClean="0"/>
              <a:t>),</a:t>
            </a:r>
            <a:r>
              <a:rPr lang="en-GB" dirty="0" smtClean="0"/>
              <a:t> in which the </a:t>
            </a:r>
            <a:r>
              <a:rPr lang="en-GB" b="1" dirty="0" smtClean="0"/>
              <a:t>protagonist</a:t>
            </a:r>
            <a:r>
              <a:rPr lang="en-GB" dirty="0" smtClean="0"/>
              <a:t> understands their </a:t>
            </a:r>
            <a:r>
              <a:rPr lang="en-GB" b="1" dirty="0" smtClean="0"/>
              <a:t>hubris</a:t>
            </a:r>
            <a:r>
              <a:rPr lang="en-GB" dirty="0" smtClean="0"/>
              <a:t>.</a:t>
            </a:r>
          </a:p>
          <a:p>
            <a:pPr>
              <a:lnSpc>
                <a:spcPct val="90000"/>
              </a:lnSpc>
              <a:defRPr/>
            </a:pPr>
            <a:r>
              <a:rPr lang="en-GB" dirty="0" smtClean="0"/>
              <a:t>Aristotle says that the language of Tragedy should be pleasurable.</a:t>
            </a:r>
          </a:p>
          <a:p>
            <a:pPr>
              <a:lnSpc>
                <a:spcPct val="90000"/>
              </a:lnSpc>
              <a:defRPr/>
            </a:pPr>
            <a:r>
              <a:rPr lang="en-GB" dirty="0" smtClean="0"/>
              <a:t>Renaissance readers of Aristotle interpreted from the </a:t>
            </a:r>
            <a:r>
              <a:rPr lang="en-GB" i="1" dirty="0" smtClean="0"/>
              <a:t>Poetics </a:t>
            </a:r>
            <a:r>
              <a:rPr lang="en-GB" dirty="0" smtClean="0"/>
              <a:t>three principles (“the three unities”):</a:t>
            </a:r>
          </a:p>
          <a:p>
            <a:pPr lvl="1">
              <a:lnSpc>
                <a:spcPct val="90000"/>
              </a:lnSpc>
              <a:defRPr/>
            </a:pPr>
            <a:r>
              <a:rPr lang="en-GB" b="1" dirty="0" smtClean="0"/>
              <a:t>Unity of time:</a:t>
            </a:r>
            <a:r>
              <a:rPr lang="en-GB" dirty="0" smtClean="0"/>
              <a:t> Tragic action should occur over no more than a twenty-four hour-period</a:t>
            </a:r>
          </a:p>
          <a:p>
            <a:pPr lvl="1">
              <a:lnSpc>
                <a:spcPct val="90000"/>
              </a:lnSpc>
              <a:defRPr/>
            </a:pPr>
            <a:r>
              <a:rPr lang="en-GB" b="1" dirty="0" smtClean="0"/>
              <a:t>Unity of place: </a:t>
            </a:r>
            <a:r>
              <a:rPr lang="en-GB" dirty="0" smtClean="0"/>
              <a:t>Tragic action should occur in a single location</a:t>
            </a:r>
          </a:p>
          <a:p>
            <a:pPr lvl="1">
              <a:lnSpc>
                <a:spcPct val="90000"/>
              </a:lnSpc>
              <a:defRPr/>
            </a:pPr>
            <a:r>
              <a:rPr lang="en-GB" b="1" dirty="0" smtClean="0"/>
              <a:t>Unity of action:</a:t>
            </a:r>
            <a:r>
              <a:rPr lang="en-GB" dirty="0" smtClean="0"/>
              <a:t> one main action, and therefore plot, which we follow through the protagonist; no subplots.</a:t>
            </a:r>
            <a:endParaRPr lang="en-GB"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1" dur="500"/>
                                        <p:tgtEl>
                                          <p:spTgt spid="3">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 calcmode="lin" valueType="num">
                                      <p:cBhvr>
                                        <p:cTn id="56"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8" dur="5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65" dur="500"/>
                                        <p:tgtEl>
                                          <p:spTgt spid="3">
                                            <p:txEl>
                                              <p:pRg st="7" end="7"/>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 calcmode="lin" valueType="num">
                                      <p:cBhvr>
                                        <p:cTn id="70"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72" dur="500"/>
                                        <p:tgtEl>
                                          <p:spTgt spid="3">
                                            <p:txEl>
                                              <p:pRg st="8" end="8"/>
                                            </p:txEl>
                                          </p:spTgt>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 calcmode="lin" valueType="num">
                                      <p:cBhvr>
                                        <p:cTn id="75"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6"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7" dur="500"/>
                                        <p:tgtEl>
                                          <p:spTgt spid="3">
                                            <p:txEl>
                                              <p:pRg st="9" end="9"/>
                                            </p:txEl>
                                          </p:spTgt>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3">
                                            <p:txEl>
                                              <p:pRg st="10" end="10"/>
                                            </p:txEl>
                                          </p:spTgt>
                                        </p:tgtEl>
                                        <p:attrNameLst>
                                          <p:attrName>style.visibility</p:attrName>
                                        </p:attrNameLst>
                                      </p:cBhvr>
                                      <p:to>
                                        <p:strVal val="visible"/>
                                      </p:to>
                                    </p:set>
                                    <p:anim calcmode="lin" valueType="num">
                                      <p:cBhvr>
                                        <p:cTn id="80"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81"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82" dur="500"/>
                                        <p:tgtEl>
                                          <p:spTgt spid="3">
                                            <p:txEl>
                                              <p:pRg st="10" end="10"/>
                                            </p:txEl>
                                          </p:spTgt>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3">
                                            <p:txEl>
                                              <p:pRg st="11" end="11"/>
                                            </p:txEl>
                                          </p:spTgt>
                                        </p:tgtEl>
                                        <p:attrNameLst>
                                          <p:attrName>style.visibility</p:attrName>
                                        </p:attrNameLst>
                                      </p:cBhvr>
                                      <p:to>
                                        <p:strVal val="visible"/>
                                      </p:to>
                                    </p:set>
                                    <p:anim calcmode="lin" valueType="num">
                                      <p:cBhvr>
                                        <p:cTn id="85"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86"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8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GB" b="1" dirty="0" smtClean="0"/>
              <a:t>Shakespearean Tragedy</a:t>
            </a:r>
            <a:endParaRPr lang="en-GB" b="1" dirty="0"/>
          </a:p>
        </p:txBody>
      </p:sp>
      <p:sp>
        <p:nvSpPr>
          <p:cNvPr id="3" name="Content Placeholder 2"/>
          <p:cNvSpPr>
            <a:spLocks noGrp="1"/>
          </p:cNvSpPr>
          <p:nvPr>
            <p:ph idx="1"/>
          </p:nvPr>
        </p:nvSpPr>
        <p:spPr>
          <a:xfrm>
            <a:off x="107504" y="1196752"/>
            <a:ext cx="8784976" cy="4525963"/>
          </a:xfrm>
          <a:solidFill>
            <a:srgbClr val="FFC000"/>
          </a:solidFill>
        </p:spPr>
        <p:txBody>
          <a:bodyPr>
            <a:normAutofit fontScale="92500" lnSpcReduction="10000"/>
          </a:bodyPr>
          <a:lstStyle/>
          <a:p>
            <a:pPr>
              <a:lnSpc>
                <a:spcPct val="90000"/>
              </a:lnSpc>
              <a:defRPr/>
            </a:pPr>
            <a:r>
              <a:rPr lang="en-GB" dirty="0" smtClean="0"/>
              <a:t>Shakespeare would probably have been aware of Aristotle’s </a:t>
            </a:r>
            <a:r>
              <a:rPr lang="en-GB" i="1" dirty="0" smtClean="0"/>
              <a:t>Poetics</a:t>
            </a:r>
            <a:r>
              <a:rPr lang="en-GB" dirty="0" smtClean="0"/>
              <a:t>; during the Renaissance, many Latin and Greek texts translated into English.</a:t>
            </a:r>
          </a:p>
          <a:p>
            <a:pPr>
              <a:lnSpc>
                <a:spcPct val="90000"/>
              </a:lnSpc>
              <a:defRPr/>
            </a:pPr>
            <a:r>
              <a:rPr lang="en-GB" dirty="0" smtClean="0"/>
              <a:t>Renaissance dramatists, especially Shakespeare, adapted Tragedy from its </a:t>
            </a:r>
            <a:r>
              <a:rPr lang="en-GB" b="1" dirty="0" smtClean="0"/>
              <a:t>Aristotelian blueprint</a:t>
            </a:r>
            <a:r>
              <a:rPr lang="en-GB" dirty="0" smtClean="0"/>
              <a:t>:</a:t>
            </a:r>
          </a:p>
          <a:p>
            <a:pPr lvl="1">
              <a:lnSpc>
                <a:spcPct val="90000"/>
              </a:lnSpc>
              <a:defRPr/>
            </a:pPr>
            <a:r>
              <a:rPr lang="en-GB" dirty="0" smtClean="0"/>
              <a:t>Addition of subplots</a:t>
            </a:r>
          </a:p>
          <a:p>
            <a:pPr lvl="1">
              <a:lnSpc>
                <a:spcPct val="90000"/>
              </a:lnSpc>
              <a:defRPr/>
            </a:pPr>
            <a:r>
              <a:rPr lang="en-GB" dirty="0" smtClean="0"/>
              <a:t>Multiple locations</a:t>
            </a:r>
          </a:p>
          <a:p>
            <a:pPr lvl="1">
              <a:lnSpc>
                <a:spcPct val="90000"/>
              </a:lnSpc>
              <a:defRPr/>
            </a:pPr>
            <a:r>
              <a:rPr lang="en-GB" dirty="0" smtClean="0"/>
              <a:t>Unity of time not always observed</a:t>
            </a:r>
          </a:p>
          <a:p>
            <a:pPr lvl="1">
              <a:lnSpc>
                <a:spcPct val="90000"/>
              </a:lnSpc>
              <a:defRPr/>
            </a:pPr>
            <a:r>
              <a:rPr lang="en-GB" dirty="0" smtClean="0"/>
              <a:t>Sometimes more than one protagonist</a:t>
            </a:r>
          </a:p>
          <a:p>
            <a:pPr lvl="1">
              <a:lnSpc>
                <a:spcPct val="90000"/>
              </a:lnSpc>
              <a:defRPr/>
            </a:pPr>
            <a:r>
              <a:rPr lang="en-GB" dirty="0" smtClean="0"/>
              <a:t>Not always clear who the “true” protagonist is, nor whom in the play we should admire.</a:t>
            </a:r>
          </a:p>
        </p:txBody>
      </p:sp>
    </p:spTree>
    <p:extLst>
      <p:ext uri="{BB962C8B-B14F-4D97-AF65-F5344CB8AC3E}">
        <p14:creationId xmlns="" xmlns:p14="http://schemas.microsoft.com/office/powerpoint/2010/main" val="39214637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408"/>
            <a:ext cx="8229600" cy="1143000"/>
          </a:xfrm>
        </p:spPr>
        <p:txBody>
          <a:bodyPr/>
          <a:lstStyle/>
          <a:p>
            <a:r>
              <a:rPr lang="en-GB" dirty="0" smtClean="0"/>
              <a:t>Quick Recap</a:t>
            </a:r>
            <a:endParaRPr lang="en-GB" dirty="0"/>
          </a:p>
        </p:txBody>
      </p:sp>
      <p:sp>
        <p:nvSpPr>
          <p:cNvPr id="3" name="Content Placeholder 2"/>
          <p:cNvSpPr>
            <a:spLocks noGrp="1"/>
          </p:cNvSpPr>
          <p:nvPr>
            <p:ph idx="1"/>
          </p:nvPr>
        </p:nvSpPr>
        <p:spPr>
          <a:xfrm>
            <a:off x="457200" y="980728"/>
            <a:ext cx="8229600" cy="4925144"/>
          </a:xfrm>
          <a:solidFill>
            <a:schemeClr val="accent1">
              <a:lumMod val="40000"/>
              <a:lumOff val="60000"/>
            </a:schemeClr>
          </a:solidFill>
        </p:spPr>
        <p:txBody>
          <a:bodyPr>
            <a:normAutofit fontScale="62500" lnSpcReduction="20000"/>
          </a:bodyPr>
          <a:lstStyle/>
          <a:p>
            <a:pPr marL="514350" indent="-514350">
              <a:buFont typeface="+mj-lt"/>
              <a:buAutoNum type="arabicPeriod"/>
            </a:pPr>
            <a:r>
              <a:rPr lang="en-GB" b="1" dirty="0"/>
              <a:t>What “P” is the term used to refer to the heroic lead character?</a:t>
            </a:r>
          </a:p>
          <a:p>
            <a:pPr marL="514350" indent="-514350">
              <a:buFont typeface="+mj-lt"/>
              <a:buAutoNum type="arabicPeriod"/>
            </a:pPr>
            <a:r>
              <a:rPr lang="en-GB" b="1" dirty="0"/>
              <a:t>What sort of person should the p______ be?</a:t>
            </a:r>
          </a:p>
          <a:p>
            <a:pPr marL="514350" indent="-514350">
              <a:buFont typeface="+mj-lt"/>
              <a:buAutoNum type="arabicPeriod"/>
            </a:pPr>
            <a:r>
              <a:rPr lang="en-GB" b="1" dirty="0"/>
              <a:t>What “H” is the term used to refer to the main character’s extreme arrogance?</a:t>
            </a:r>
          </a:p>
          <a:p>
            <a:pPr marL="514350" indent="-514350">
              <a:buFont typeface="+mj-lt"/>
              <a:buAutoNum type="arabicPeriod"/>
            </a:pPr>
            <a:r>
              <a:rPr lang="en-GB" b="1" dirty="0"/>
              <a:t>What are some of the common themes in tragedy</a:t>
            </a:r>
            <a:r>
              <a:rPr lang="en-GB" b="1" dirty="0" smtClean="0"/>
              <a:t>?</a:t>
            </a:r>
          </a:p>
          <a:p>
            <a:pPr marL="514350" indent="-514350">
              <a:buFont typeface="+mj-lt"/>
              <a:buAutoNum type="arabicPeriod"/>
            </a:pPr>
            <a:r>
              <a:rPr lang="en-GB" b="1" dirty="0" smtClean="0"/>
              <a:t>What “C” is the term used to refer to audience’s mental/bodily purification caused by the play?</a:t>
            </a:r>
          </a:p>
          <a:p>
            <a:pPr marL="514350" indent="-514350">
              <a:buFont typeface="+mj-lt"/>
              <a:buAutoNum type="arabicPeriod"/>
            </a:pPr>
            <a:r>
              <a:rPr lang="en-GB" b="1" dirty="0" smtClean="0"/>
              <a:t>What feelings produce this purification?</a:t>
            </a:r>
            <a:endParaRPr lang="en-GB" b="1" dirty="0"/>
          </a:p>
          <a:p>
            <a:pPr marL="514350" indent="-514350">
              <a:buFont typeface="+mj-lt"/>
              <a:buAutoNum type="arabicPeriod"/>
            </a:pPr>
            <a:r>
              <a:rPr lang="en-GB" b="1" dirty="0"/>
              <a:t>What “P” is the term used to refer to the main character’s reversal of fortune?</a:t>
            </a:r>
          </a:p>
          <a:p>
            <a:pPr marL="514350" indent="-514350">
              <a:buFont typeface="+mj-lt"/>
              <a:buAutoNum type="arabicPeriod"/>
            </a:pPr>
            <a:r>
              <a:rPr lang="en-GB" b="1" dirty="0"/>
              <a:t>What “A” is the term used to refer to the main character’s moment of recognition?</a:t>
            </a:r>
          </a:p>
          <a:p>
            <a:pPr marL="514350" indent="-514350">
              <a:buFont typeface="+mj-lt"/>
              <a:buAutoNum type="arabicPeriod"/>
            </a:pPr>
            <a:r>
              <a:rPr lang="en-GB" b="1" dirty="0"/>
              <a:t>What are the three unities, which Renaissance scholars developed from the </a:t>
            </a:r>
            <a:r>
              <a:rPr lang="en-GB" b="1" i="1" dirty="0"/>
              <a:t>Poetics</a:t>
            </a:r>
            <a:r>
              <a:rPr lang="en-GB" b="1" dirty="0" smtClean="0"/>
              <a:t>?</a:t>
            </a:r>
          </a:p>
          <a:p>
            <a:pPr marL="0" indent="0">
              <a:buNone/>
            </a:pPr>
            <a:endParaRPr lang="en-GB" b="1" dirty="0" smtClean="0"/>
          </a:p>
          <a:p>
            <a:pPr marL="0" indent="0">
              <a:buNone/>
            </a:pPr>
            <a:r>
              <a:rPr lang="en-GB" b="1" dirty="0" smtClean="0"/>
              <a:t>**  How might we link Aristotle’s conventions of tragedy to our task (</a:t>
            </a:r>
            <a:r>
              <a:rPr lang="en-GB" b="1" i="1" dirty="0" smtClean="0"/>
              <a:t>Explore human </a:t>
            </a:r>
            <a:r>
              <a:rPr lang="en-GB" b="1" i="1" dirty="0"/>
              <a:t>w</a:t>
            </a:r>
            <a:r>
              <a:rPr lang="en-GB" b="1" i="1" dirty="0" smtClean="0"/>
              <a:t>eakness in Shakespeare’s play </a:t>
            </a:r>
            <a:r>
              <a:rPr lang="en-GB" b="1" dirty="0" smtClean="0"/>
              <a:t>Othello </a:t>
            </a:r>
            <a:r>
              <a:rPr lang="en-GB" b="1" i="1" dirty="0" smtClean="0"/>
              <a:t>and…</a:t>
            </a:r>
            <a:r>
              <a:rPr lang="en-GB" b="1" dirty="0" smtClean="0"/>
              <a:t>)?</a:t>
            </a:r>
            <a:r>
              <a:rPr lang="en-GB" b="1" i="1" dirty="0" smtClean="0"/>
              <a:t> </a:t>
            </a:r>
            <a:endParaRPr lang="en-GB" b="1" dirty="0"/>
          </a:p>
        </p:txBody>
      </p:sp>
    </p:spTree>
    <p:extLst>
      <p:ext uri="{BB962C8B-B14F-4D97-AF65-F5344CB8AC3E}">
        <p14:creationId xmlns="" xmlns:p14="http://schemas.microsoft.com/office/powerpoint/2010/main" val="1267702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1" dur="500"/>
                                        <p:tgtEl>
                                          <p:spTgt spid="3">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 calcmode="lin" valueType="num">
                                      <p:cBhvr>
                                        <p:cTn id="56"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8" dur="5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65" dur="500"/>
                                        <p:tgtEl>
                                          <p:spTgt spid="3">
                                            <p:txEl>
                                              <p:pRg st="7" end="7"/>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 calcmode="lin" valueType="num">
                                      <p:cBhvr>
                                        <p:cTn id="70"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72" dur="500"/>
                                        <p:tgtEl>
                                          <p:spTgt spid="3">
                                            <p:txEl>
                                              <p:pRg st="8" end="8"/>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 calcmode="lin" valueType="num">
                                      <p:cBhvr>
                                        <p:cTn id="77"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8"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b="1" dirty="0" smtClean="0"/>
              <a:t>What do I have to do?</a:t>
            </a:r>
            <a:endParaRPr lang="en-GB" b="1" dirty="0"/>
          </a:p>
        </p:txBody>
      </p:sp>
      <p:sp>
        <p:nvSpPr>
          <p:cNvPr id="3" name="Content Placeholder 2"/>
          <p:cNvSpPr>
            <a:spLocks noGrp="1"/>
          </p:cNvSpPr>
          <p:nvPr>
            <p:ph idx="1"/>
          </p:nvPr>
        </p:nvSpPr>
        <p:spPr>
          <a:solidFill>
            <a:srgbClr val="FFFF00"/>
          </a:solidFill>
        </p:spPr>
        <p:txBody>
          <a:bodyPr>
            <a:normAutofit fontScale="92500" lnSpcReduction="20000"/>
          </a:bodyPr>
          <a:lstStyle/>
          <a:p>
            <a:r>
              <a:rPr lang="en-GB" dirty="0" smtClean="0"/>
              <a:t>Write an essay of</a:t>
            </a:r>
            <a:r>
              <a:rPr lang="en-GB" b="1" dirty="0" smtClean="0"/>
              <a:t> approximately 2000 words (7+ sides).</a:t>
            </a:r>
          </a:p>
          <a:p>
            <a:r>
              <a:rPr lang="en-GB" b="1" dirty="0" smtClean="0"/>
              <a:t>Explore</a:t>
            </a:r>
            <a:r>
              <a:rPr lang="en-GB" dirty="0" smtClean="0"/>
              <a:t> idea/theme of </a:t>
            </a:r>
            <a:r>
              <a:rPr lang="en-GB" b="1" i="1" dirty="0" smtClean="0"/>
              <a:t>human weakness</a:t>
            </a:r>
            <a:r>
              <a:rPr lang="en-GB" dirty="0" smtClean="0"/>
              <a:t> in Shakespeare’s play </a:t>
            </a:r>
            <a:r>
              <a:rPr lang="en-GB" i="1" dirty="0" smtClean="0"/>
              <a:t>Othello</a:t>
            </a:r>
            <a:r>
              <a:rPr lang="en-GB" dirty="0" smtClean="0"/>
              <a:t> and a small selection of </a:t>
            </a:r>
            <a:r>
              <a:rPr lang="en-GB" dirty="0" err="1" smtClean="0"/>
              <a:t>Browning’s</a:t>
            </a:r>
            <a:r>
              <a:rPr lang="en-GB" dirty="0" smtClean="0"/>
              <a:t> poetry.</a:t>
            </a:r>
          </a:p>
          <a:p>
            <a:r>
              <a:rPr lang="en-GB" dirty="0" smtClean="0"/>
              <a:t>Offer imaginative interpretations, supported by </a:t>
            </a:r>
            <a:r>
              <a:rPr lang="en-GB" b="1" dirty="0" smtClean="0"/>
              <a:t>textual evidence </a:t>
            </a:r>
            <a:r>
              <a:rPr lang="en-GB" dirty="0" smtClean="0"/>
              <a:t>(quotations).</a:t>
            </a:r>
          </a:p>
          <a:p>
            <a:r>
              <a:rPr lang="en-GB" dirty="0" smtClean="0"/>
              <a:t>Consider language, structure, </a:t>
            </a:r>
            <a:r>
              <a:rPr lang="en-GB" b="1" dirty="0" smtClean="0"/>
              <a:t>and</a:t>
            </a:r>
            <a:r>
              <a:rPr lang="en-GB" dirty="0" smtClean="0"/>
              <a:t> form.</a:t>
            </a:r>
          </a:p>
          <a:p>
            <a:r>
              <a:rPr lang="en-GB" dirty="0" smtClean="0"/>
              <a:t>Link Shakespeare’s and </a:t>
            </a:r>
            <a:r>
              <a:rPr lang="en-GB" dirty="0" err="1" smtClean="0"/>
              <a:t>Browning’s</a:t>
            </a:r>
            <a:r>
              <a:rPr lang="en-GB" dirty="0" smtClean="0"/>
              <a:t> work to </a:t>
            </a:r>
            <a:r>
              <a:rPr lang="en-GB" b="1" dirty="0" smtClean="0"/>
              <a:t>different</a:t>
            </a:r>
            <a:r>
              <a:rPr lang="en-GB" dirty="0" smtClean="0"/>
              <a:t> </a:t>
            </a:r>
            <a:r>
              <a:rPr lang="en-GB" b="1" dirty="0" smtClean="0"/>
              <a:t>cultural-historical contexts</a:t>
            </a:r>
            <a:r>
              <a:rPr lang="en-GB" dirty="0" smtClean="0"/>
              <a:t>.</a:t>
            </a:r>
            <a:endParaRPr lang="en-GB"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92D050"/>
          </a:solidFill>
        </p:spPr>
        <p:txBody>
          <a:bodyPr>
            <a:noAutofit/>
          </a:bodyPr>
          <a:lstStyle/>
          <a:p>
            <a:pPr algn="l"/>
            <a:r>
              <a:rPr lang="en-GB" sz="2600" b="1" dirty="0" smtClean="0"/>
              <a:t>Read the summary of </a:t>
            </a:r>
            <a:r>
              <a:rPr lang="en-GB" sz="2600" b="1" i="1" dirty="0" smtClean="0"/>
              <a:t>Othello</a:t>
            </a:r>
            <a:r>
              <a:rPr lang="en-GB" sz="2600" b="1" dirty="0" smtClean="0"/>
              <a:t>, and annotate it to show where you think it might follow , and where it might break from, Aristotelian tragedy.</a:t>
            </a:r>
            <a:endParaRPr lang="en-GB" sz="2600" b="1" dirty="0"/>
          </a:p>
        </p:txBody>
      </p:sp>
      <p:sp>
        <p:nvSpPr>
          <p:cNvPr id="5" name="Content Placeholder 4"/>
          <p:cNvSpPr>
            <a:spLocks noGrp="1"/>
          </p:cNvSpPr>
          <p:nvPr>
            <p:ph sz="half" idx="1"/>
          </p:nvPr>
        </p:nvSpPr>
        <p:spPr>
          <a:solidFill>
            <a:srgbClr val="FFC000"/>
          </a:solidFill>
        </p:spPr>
        <p:txBody>
          <a:bodyPr/>
          <a:lstStyle/>
          <a:p>
            <a:r>
              <a:rPr lang="en-GB" b="1" dirty="0" smtClean="0"/>
              <a:t>Protagonist</a:t>
            </a:r>
          </a:p>
          <a:p>
            <a:r>
              <a:rPr lang="en-GB" b="1" dirty="0" smtClean="0"/>
              <a:t>Hubris</a:t>
            </a:r>
          </a:p>
          <a:p>
            <a:r>
              <a:rPr lang="en-GB" b="1" dirty="0" err="1" smtClean="0"/>
              <a:t>Peripeteia</a:t>
            </a:r>
            <a:endParaRPr lang="en-GB" b="1" dirty="0" smtClean="0"/>
          </a:p>
          <a:p>
            <a:r>
              <a:rPr lang="en-GB" b="1" dirty="0" err="1" smtClean="0"/>
              <a:t>Anagnorisis</a:t>
            </a:r>
            <a:endParaRPr lang="en-GB" b="1" dirty="0" smtClean="0"/>
          </a:p>
          <a:p>
            <a:r>
              <a:rPr lang="en-GB" b="1" dirty="0" smtClean="0"/>
              <a:t>Catharsis</a:t>
            </a:r>
          </a:p>
          <a:p>
            <a:r>
              <a:rPr lang="en-GB" b="1" dirty="0" smtClean="0"/>
              <a:t>Three unities (time, place, action)</a:t>
            </a:r>
            <a:endParaRPr lang="en-GB" b="1" dirty="0"/>
          </a:p>
          <a:p>
            <a:endParaRPr lang="en-GB" b="1" dirty="0"/>
          </a:p>
        </p:txBody>
      </p:sp>
      <p:sp>
        <p:nvSpPr>
          <p:cNvPr id="6" name="Content Placeholder 5"/>
          <p:cNvSpPr>
            <a:spLocks noGrp="1"/>
          </p:cNvSpPr>
          <p:nvPr>
            <p:ph sz="half" idx="2"/>
          </p:nvPr>
        </p:nvSpPr>
        <p:spPr/>
        <p:txBody>
          <a:bodyPr/>
          <a:lstStyle/>
          <a:p>
            <a:endParaRPr lang="en-GB"/>
          </a:p>
        </p:txBody>
      </p:sp>
    </p:spTree>
    <p:extLst>
      <p:ext uri="{BB962C8B-B14F-4D97-AF65-F5344CB8AC3E}">
        <p14:creationId xmlns="" xmlns:p14="http://schemas.microsoft.com/office/powerpoint/2010/main" val="18138352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0" y="-27384"/>
            <a:ext cx="9144000" cy="6984776"/>
          </a:xfrm>
        </p:spPr>
        <p:txBody>
          <a:bodyPr>
            <a:normAutofit fontScale="47500" lnSpcReduction="20000"/>
          </a:bodyPr>
          <a:lstStyle/>
          <a:p>
            <a:pPr marL="0" indent="0">
              <a:buNone/>
            </a:pPr>
            <a:r>
              <a:rPr lang="en-GB" dirty="0"/>
              <a:t>The play opens in Venice, and is set during the Fourth Ottoman-Venetian War (1570-73; war over Cyprus between Turkey and Venice). </a:t>
            </a:r>
            <a:r>
              <a:rPr lang="en-GB" dirty="0" err="1"/>
              <a:t>Roderigo</a:t>
            </a:r>
            <a:r>
              <a:rPr lang="en-GB" dirty="0"/>
              <a:t>, a rich gentleman, arguing with </a:t>
            </a:r>
            <a:r>
              <a:rPr lang="en-GB" dirty="0" err="1"/>
              <a:t>Iago</a:t>
            </a:r>
            <a:r>
              <a:rPr lang="en-GB" dirty="0"/>
              <a:t>, a soldier. </a:t>
            </a:r>
            <a:r>
              <a:rPr lang="en-GB" dirty="0" err="1"/>
              <a:t>Roderigo</a:t>
            </a:r>
            <a:r>
              <a:rPr lang="en-GB" dirty="0"/>
              <a:t> had been in love with Desdemona, the daughter of a senator, and asked her to marry him. However, he has just found out that she has secretly married Othello, an army general and a Moor (someone of Spanish, Arabic, Indian, or Arabic complexion; from north-west coast of Africa, or south Spain or Portugal; originally Muslim, later Christian). </a:t>
            </a:r>
            <a:r>
              <a:rPr lang="en-GB" dirty="0" err="1"/>
              <a:t>Iago</a:t>
            </a:r>
            <a:r>
              <a:rPr lang="en-GB" dirty="0"/>
              <a:t> is angry - he serves Othello but has not been promoted by him. Instead, Othello promoted </a:t>
            </a:r>
            <a:r>
              <a:rPr lang="en-GB" dirty="0" err="1"/>
              <a:t>Cassio</a:t>
            </a:r>
            <a:r>
              <a:rPr lang="en-GB" dirty="0"/>
              <a:t>, a young soldier, originally from Florence, with no battle experience. </a:t>
            </a:r>
            <a:r>
              <a:rPr lang="en-GB" dirty="0" err="1"/>
              <a:t>Iago</a:t>
            </a:r>
            <a:r>
              <a:rPr lang="en-GB" dirty="0"/>
              <a:t> tells </a:t>
            </a:r>
            <a:r>
              <a:rPr lang="en-GB" dirty="0" err="1"/>
              <a:t>Roderigo</a:t>
            </a:r>
            <a:r>
              <a:rPr lang="en-GB" dirty="0"/>
              <a:t> to wake Desdemona's father, </a:t>
            </a:r>
            <a:r>
              <a:rPr lang="en-GB" dirty="0" err="1"/>
              <a:t>Brabantio</a:t>
            </a:r>
            <a:r>
              <a:rPr lang="en-GB" dirty="0"/>
              <a:t>, and they shout in the street, telling him about the secret marriage. </a:t>
            </a:r>
            <a:r>
              <a:rPr lang="en-GB" dirty="0" err="1"/>
              <a:t>Iago</a:t>
            </a:r>
            <a:r>
              <a:rPr lang="en-GB" dirty="0"/>
              <a:t> stays in the background, shouting insults but not saying who he is.</a:t>
            </a:r>
          </a:p>
          <a:p>
            <a:pPr marL="0" indent="0">
              <a:buNone/>
            </a:pPr>
            <a:r>
              <a:rPr lang="en-GB" dirty="0" err="1"/>
              <a:t>Iago</a:t>
            </a:r>
            <a:r>
              <a:rPr lang="en-GB" dirty="0"/>
              <a:t> says he is angry because of </a:t>
            </a:r>
            <a:r>
              <a:rPr lang="en-GB" dirty="0" err="1"/>
              <a:t>Cassio’s</a:t>
            </a:r>
            <a:r>
              <a:rPr lang="en-GB" dirty="0"/>
              <a:t> promotion, but he also suspects an affair between Othello and his wife Emilia (later, he wonders whether </a:t>
            </a:r>
            <a:r>
              <a:rPr lang="en-GB" dirty="0" err="1"/>
              <a:t>Cassio</a:t>
            </a:r>
            <a:r>
              <a:rPr lang="en-GB" dirty="0"/>
              <a:t> might also have had an affair with Emilia). </a:t>
            </a:r>
            <a:r>
              <a:rPr lang="en-GB" dirty="0" err="1"/>
              <a:t>Iago</a:t>
            </a:r>
            <a:r>
              <a:rPr lang="en-GB" dirty="0"/>
              <a:t> promises </a:t>
            </a:r>
            <a:r>
              <a:rPr lang="en-GB" dirty="0" err="1"/>
              <a:t>Roderigo</a:t>
            </a:r>
            <a:r>
              <a:rPr lang="en-GB" dirty="0"/>
              <a:t> that he, </a:t>
            </a:r>
            <a:r>
              <a:rPr lang="en-GB" dirty="0" err="1"/>
              <a:t>Iago</a:t>
            </a:r>
            <a:r>
              <a:rPr lang="en-GB" dirty="0"/>
              <a:t>, will fake loyalty to Othello, in order to eventually have his revenge. </a:t>
            </a:r>
          </a:p>
          <a:p>
            <a:pPr marL="0" indent="0">
              <a:buNone/>
            </a:pPr>
            <a:r>
              <a:rPr lang="en-GB" dirty="0"/>
              <a:t>We learn that a Turkish fleet will attack Cyprus and Othello is sent to advise the senate. </a:t>
            </a:r>
            <a:r>
              <a:rPr lang="en-GB" dirty="0" err="1"/>
              <a:t>Brabantio</a:t>
            </a:r>
            <a:r>
              <a:rPr lang="en-GB" dirty="0"/>
              <a:t> arrives and accuses Othello of using witchcraft to seduce his </a:t>
            </a:r>
            <a:r>
              <a:rPr lang="en-GB" dirty="0" smtClean="0"/>
              <a:t>daughter and steal her away. </a:t>
            </a:r>
            <a:r>
              <a:rPr lang="en-GB" dirty="0"/>
              <a:t>However, Othello defends himself, after which Desdemona arrives and professes her love of Othello. </a:t>
            </a:r>
            <a:r>
              <a:rPr lang="en-GB" dirty="0" smtClean="0"/>
              <a:t>Some people suspect that Othello has married Desdemona in order to claim her father </a:t>
            </a:r>
            <a:r>
              <a:rPr lang="en-GB" dirty="0" err="1" smtClean="0"/>
              <a:t>Brabantio’s</a:t>
            </a:r>
            <a:r>
              <a:rPr lang="en-GB" dirty="0" smtClean="0"/>
              <a:t> fortune; however, Othello tells </a:t>
            </a:r>
            <a:r>
              <a:rPr lang="en-GB" dirty="0" err="1" smtClean="0"/>
              <a:t>Iago</a:t>
            </a:r>
            <a:r>
              <a:rPr lang="en-GB" dirty="0" smtClean="0"/>
              <a:t> in confidence that he is actually descended from Moorish noblemen. Othello </a:t>
            </a:r>
            <a:r>
              <a:rPr lang="en-GB" dirty="0"/>
              <a:t>is put in command of the army. He then leaves to sail to Cyprus and there is a terrible storm.</a:t>
            </a:r>
          </a:p>
          <a:p>
            <a:pPr marL="0" indent="0">
              <a:buNone/>
            </a:pPr>
            <a:r>
              <a:rPr lang="en-GB" dirty="0"/>
              <a:t>The storm destroys the Turkish boats and Othello arrives on Cyprus safely. He joins his wife, Desdemona, </a:t>
            </a:r>
            <a:r>
              <a:rPr lang="en-GB" dirty="0" err="1"/>
              <a:t>Iago</a:t>
            </a:r>
            <a:r>
              <a:rPr lang="en-GB" dirty="0"/>
              <a:t>, Emilia (</a:t>
            </a:r>
            <a:r>
              <a:rPr lang="en-GB" dirty="0" err="1"/>
              <a:t>Iago's</a:t>
            </a:r>
            <a:r>
              <a:rPr lang="en-GB" dirty="0"/>
              <a:t> wife), </a:t>
            </a:r>
            <a:r>
              <a:rPr lang="en-GB" dirty="0" err="1"/>
              <a:t>Roderigo</a:t>
            </a:r>
            <a:r>
              <a:rPr lang="en-GB" dirty="0"/>
              <a:t>, </a:t>
            </a:r>
            <a:r>
              <a:rPr lang="en-GB" dirty="0" err="1"/>
              <a:t>Cassio</a:t>
            </a:r>
            <a:r>
              <a:rPr lang="en-GB" dirty="0"/>
              <a:t> and the rest of his soldiers. </a:t>
            </a:r>
            <a:r>
              <a:rPr lang="en-GB" dirty="0" err="1"/>
              <a:t>Iago</a:t>
            </a:r>
            <a:r>
              <a:rPr lang="en-GB" dirty="0"/>
              <a:t> starts trying to make Othello jealous of his wife and, as part of the plan, gets </a:t>
            </a:r>
            <a:r>
              <a:rPr lang="en-GB" dirty="0" err="1"/>
              <a:t>Cassio</a:t>
            </a:r>
            <a:r>
              <a:rPr lang="en-GB" dirty="0"/>
              <a:t> drunk. Othello learns of this and sacks </a:t>
            </a:r>
            <a:r>
              <a:rPr lang="en-GB" dirty="0" err="1"/>
              <a:t>Cassio</a:t>
            </a:r>
            <a:r>
              <a:rPr lang="en-GB" dirty="0"/>
              <a:t>, saying he'll 'never more' be an officer. </a:t>
            </a:r>
            <a:r>
              <a:rPr lang="en-GB" dirty="0" err="1"/>
              <a:t>Iago</a:t>
            </a:r>
            <a:r>
              <a:rPr lang="en-GB" dirty="0"/>
              <a:t> then persuades </a:t>
            </a:r>
            <a:r>
              <a:rPr lang="en-GB" dirty="0" err="1"/>
              <a:t>Cassio</a:t>
            </a:r>
            <a:r>
              <a:rPr lang="en-GB" dirty="0"/>
              <a:t> to speak to Desdemona so that she can convince her husband to reinstate </a:t>
            </a:r>
            <a:r>
              <a:rPr lang="en-GB" dirty="0" err="1"/>
              <a:t>Cassio</a:t>
            </a:r>
            <a:r>
              <a:rPr lang="en-GB" dirty="0"/>
              <a:t>. At the same time, </a:t>
            </a:r>
            <a:r>
              <a:rPr lang="en-GB" dirty="0" err="1"/>
              <a:t>Iago</a:t>
            </a:r>
            <a:r>
              <a:rPr lang="en-GB" dirty="0"/>
              <a:t> suggests to Othello that </a:t>
            </a:r>
            <a:r>
              <a:rPr lang="en-GB" dirty="0" err="1"/>
              <a:t>Cassio</a:t>
            </a:r>
            <a:r>
              <a:rPr lang="en-GB" dirty="0"/>
              <a:t> and Desdemona might be having an affair.</a:t>
            </a:r>
          </a:p>
          <a:p>
            <a:pPr marL="0" indent="0">
              <a:buNone/>
            </a:pPr>
            <a:r>
              <a:rPr lang="en-GB" dirty="0"/>
              <a:t>Desdemona loses her handkerchief, which was a present from Othello. Emilia gives it to her husband, </a:t>
            </a:r>
            <a:r>
              <a:rPr lang="en-GB" dirty="0" err="1"/>
              <a:t>Iago</a:t>
            </a:r>
            <a:r>
              <a:rPr lang="en-GB" dirty="0"/>
              <a:t>, and he plants it as evidence of an affair. </a:t>
            </a:r>
            <a:r>
              <a:rPr lang="en-GB" dirty="0" err="1"/>
              <a:t>Iago</a:t>
            </a:r>
            <a:r>
              <a:rPr lang="en-GB" dirty="0"/>
              <a:t> also asks Othello to hide and then gets </a:t>
            </a:r>
            <a:r>
              <a:rPr lang="en-GB" dirty="0" err="1"/>
              <a:t>Cassio</a:t>
            </a:r>
            <a:r>
              <a:rPr lang="en-GB" dirty="0"/>
              <a:t> to talk about love - </a:t>
            </a:r>
            <a:r>
              <a:rPr lang="en-GB" dirty="0" err="1"/>
              <a:t>Cassio</a:t>
            </a:r>
            <a:r>
              <a:rPr lang="en-GB" dirty="0"/>
              <a:t> is talking about another woman but Othello thinks he's talking about Othello's wife, Desdemona. Othello is so angry he decides to kill his wife and tells </a:t>
            </a:r>
            <a:r>
              <a:rPr lang="en-GB" dirty="0" err="1"/>
              <a:t>Iago</a:t>
            </a:r>
            <a:r>
              <a:rPr lang="en-GB" dirty="0"/>
              <a:t> to kill </a:t>
            </a:r>
            <a:r>
              <a:rPr lang="en-GB" dirty="0" err="1"/>
              <a:t>Cassio</a:t>
            </a:r>
            <a:r>
              <a:rPr lang="en-GB" dirty="0"/>
              <a:t>.</a:t>
            </a:r>
          </a:p>
          <a:p>
            <a:pPr marL="0" indent="0">
              <a:buNone/>
            </a:pPr>
            <a:r>
              <a:rPr lang="en-GB" dirty="0"/>
              <a:t>However, </a:t>
            </a:r>
            <a:r>
              <a:rPr lang="en-GB" dirty="0" err="1"/>
              <a:t>Iago</a:t>
            </a:r>
            <a:r>
              <a:rPr lang="en-GB" dirty="0"/>
              <a:t> continues to plot against Othello. He convinces </a:t>
            </a:r>
            <a:r>
              <a:rPr lang="en-GB" dirty="0" err="1"/>
              <a:t>Roderigo</a:t>
            </a:r>
            <a:r>
              <a:rPr lang="en-GB" dirty="0"/>
              <a:t>, who is still in love with Desdemona, to kill </a:t>
            </a:r>
            <a:r>
              <a:rPr lang="en-GB" dirty="0" err="1"/>
              <a:t>Cassio</a:t>
            </a:r>
            <a:r>
              <a:rPr lang="en-GB" dirty="0"/>
              <a:t>. </a:t>
            </a:r>
            <a:r>
              <a:rPr lang="en-GB" dirty="0" err="1"/>
              <a:t>Iago</a:t>
            </a:r>
            <a:r>
              <a:rPr lang="en-GB" dirty="0"/>
              <a:t> hides and watches the attack, then wounds </a:t>
            </a:r>
            <a:r>
              <a:rPr lang="en-GB" dirty="0" err="1"/>
              <a:t>Cassio</a:t>
            </a:r>
            <a:r>
              <a:rPr lang="en-GB" dirty="0"/>
              <a:t>. </a:t>
            </a:r>
            <a:r>
              <a:rPr lang="en-GB" dirty="0" err="1"/>
              <a:t>Iago</a:t>
            </a:r>
            <a:r>
              <a:rPr lang="en-GB" dirty="0"/>
              <a:t> then pretends to help </a:t>
            </a:r>
            <a:r>
              <a:rPr lang="en-GB" dirty="0" err="1"/>
              <a:t>Roderigo</a:t>
            </a:r>
            <a:r>
              <a:rPr lang="en-GB" dirty="0"/>
              <a:t> but secretly kills him and then blames someone else.</a:t>
            </a:r>
          </a:p>
          <a:p>
            <a:pPr marL="0" indent="0">
              <a:buNone/>
            </a:pPr>
            <a:r>
              <a:rPr lang="en-GB" dirty="0"/>
              <a:t>Othello talks to Desdemona and then attacks and kills her. However, Emilia, </a:t>
            </a:r>
            <a:r>
              <a:rPr lang="en-GB" dirty="0" err="1"/>
              <a:t>Iago's</a:t>
            </a:r>
            <a:r>
              <a:rPr lang="en-GB" dirty="0"/>
              <a:t> wife, realises Desdemona is innocent and that her husband is guilty. She starts to tell the guards what has happened but </a:t>
            </a:r>
            <a:r>
              <a:rPr lang="en-GB" dirty="0" err="1"/>
              <a:t>Iago</a:t>
            </a:r>
            <a:r>
              <a:rPr lang="en-GB" dirty="0"/>
              <a:t> tries to kill her. Othello then attacks </a:t>
            </a:r>
            <a:r>
              <a:rPr lang="en-GB" dirty="0" err="1"/>
              <a:t>Iago</a:t>
            </a:r>
            <a:r>
              <a:rPr lang="en-GB" dirty="0"/>
              <a:t> but the fight is stopped. Othello is so full of grief that he commits suicide and falls on the bed next to the body of his wife. The play ends with the arrest of </a:t>
            </a:r>
            <a:r>
              <a:rPr lang="en-GB" dirty="0" err="1"/>
              <a:t>Iago</a:t>
            </a:r>
            <a:r>
              <a:rPr lang="en-GB" dirty="0"/>
              <a:t> and </a:t>
            </a:r>
            <a:r>
              <a:rPr lang="en-GB" dirty="0" err="1"/>
              <a:t>Cassio</a:t>
            </a:r>
            <a:r>
              <a:rPr lang="en-GB" dirty="0"/>
              <a:t> is left to decide </a:t>
            </a:r>
            <a:r>
              <a:rPr lang="en-GB" dirty="0" err="1"/>
              <a:t>Iago's</a:t>
            </a:r>
            <a:r>
              <a:rPr lang="en-GB" dirty="0"/>
              <a:t> punishment. </a:t>
            </a:r>
            <a:r>
              <a:rPr lang="en-GB" dirty="0" err="1"/>
              <a:t>Iago</a:t>
            </a:r>
            <a:r>
              <a:rPr lang="en-GB" dirty="0"/>
              <a:t>, in a last attempt to triumph over others, vows never to speak again, so that no one will ever know why he has done what he has done</a:t>
            </a:r>
            <a:r>
              <a:rPr lang="en-GB" dirty="0" smtClean="0"/>
              <a:t>.</a:t>
            </a:r>
            <a:endParaRPr lang="en-GB" dirty="0"/>
          </a:p>
        </p:txBody>
      </p:sp>
    </p:spTree>
    <p:extLst>
      <p:ext uri="{BB962C8B-B14F-4D97-AF65-F5344CB8AC3E}">
        <p14:creationId xmlns="" xmlns:p14="http://schemas.microsoft.com/office/powerpoint/2010/main" val="6046942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Lesson 3</a:t>
            </a:r>
            <a:endParaRPr lang="en-GB" b="1" dirty="0"/>
          </a:p>
        </p:txBody>
      </p:sp>
      <p:sp>
        <p:nvSpPr>
          <p:cNvPr id="3" name="Content Placeholder 2"/>
          <p:cNvSpPr>
            <a:spLocks noGrp="1"/>
          </p:cNvSpPr>
          <p:nvPr>
            <p:ph idx="1"/>
          </p:nvPr>
        </p:nvSpPr>
        <p:spPr/>
        <p:txBody>
          <a:bodyPr/>
          <a:lstStyle/>
          <a:p>
            <a:r>
              <a:rPr lang="en-GB" dirty="0" smtClean="0"/>
              <a:t>Write cultural-historical essay on Shakespeare, </a:t>
            </a:r>
            <a:r>
              <a:rPr lang="en-GB" i="1" dirty="0" smtClean="0"/>
              <a:t>Othello</a:t>
            </a:r>
            <a:r>
              <a:rPr lang="en-GB" dirty="0" smtClean="0"/>
              <a:t>, and the Renaissance, based on guide questions.</a:t>
            </a:r>
          </a:p>
          <a:p>
            <a:r>
              <a:rPr lang="en-GB" dirty="0" smtClean="0"/>
              <a:t>Essay should be about 750 words.</a:t>
            </a:r>
            <a:endParaRPr lang="en-GB" dirty="0"/>
          </a:p>
        </p:txBody>
      </p:sp>
    </p:spTree>
    <p:extLst>
      <p:ext uri="{BB962C8B-B14F-4D97-AF65-F5344CB8AC3E}">
        <p14:creationId xmlns="" xmlns:p14="http://schemas.microsoft.com/office/powerpoint/2010/main" val="7516208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en-GB" b="1" dirty="0" smtClean="0"/>
              <a:t>Human Weakness in </a:t>
            </a:r>
            <a:r>
              <a:rPr lang="en-GB" b="1" i="1" dirty="0" smtClean="0"/>
              <a:t>Othello</a:t>
            </a:r>
            <a:endParaRPr lang="en-GB" b="1" dirty="0"/>
          </a:p>
        </p:txBody>
      </p:sp>
      <p:sp>
        <p:nvSpPr>
          <p:cNvPr id="3" name="Content Placeholder 2"/>
          <p:cNvSpPr>
            <a:spLocks noGrp="1"/>
          </p:cNvSpPr>
          <p:nvPr>
            <p:ph idx="1"/>
          </p:nvPr>
        </p:nvSpPr>
        <p:spPr>
          <a:solidFill>
            <a:srgbClr val="92D050"/>
          </a:solidFill>
        </p:spPr>
        <p:txBody>
          <a:bodyPr/>
          <a:lstStyle/>
          <a:p>
            <a:r>
              <a:rPr lang="en-GB" dirty="0" smtClean="0"/>
              <a:t>Look back at your notes from previous lessons, and at the plot summary from last lesson. </a:t>
            </a:r>
          </a:p>
          <a:p>
            <a:r>
              <a:rPr lang="en-GB" dirty="0" smtClean="0"/>
              <a:t>What popular issues today do you think Shakespeare’s </a:t>
            </a:r>
            <a:r>
              <a:rPr lang="en-GB" b="1" dirty="0" smtClean="0"/>
              <a:t>resonates</a:t>
            </a:r>
            <a:r>
              <a:rPr lang="en-GB" dirty="0" smtClean="0"/>
              <a:t> with? Make notes/brainstorm/bullet points/lists. </a:t>
            </a:r>
            <a:endParaRPr lang="en-GB" dirty="0"/>
          </a:p>
        </p:txBody>
      </p:sp>
    </p:spTree>
    <p:extLst>
      <p:ext uri="{BB962C8B-B14F-4D97-AF65-F5344CB8AC3E}">
        <p14:creationId xmlns="" xmlns:p14="http://schemas.microsoft.com/office/powerpoint/2010/main" val="225308018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solidFill>
            <a:srgbClr val="FFFF00"/>
          </a:solidFill>
        </p:spPr>
        <p:txBody>
          <a:bodyPr>
            <a:normAutofit fontScale="92500" lnSpcReduction="20000"/>
          </a:bodyPr>
          <a:lstStyle/>
          <a:p>
            <a:r>
              <a:rPr lang="en-GB" i="1" dirty="0" smtClean="0"/>
              <a:t>Othello</a:t>
            </a:r>
            <a:r>
              <a:rPr lang="en-GB" dirty="0" smtClean="0"/>
              <a:t> reflects of concerns of </a:t>
            </a:r>
            <a:r>
              <a:rPr lang="en-GB" b="1" i="1" dirty="0" smtClean="0"/>
              <a:t>its</a:t>
            </a:r>
            <a:r>
              <a:rPr lang="en-GB" dirty="0" smtClean="0"/>
              <a:t> day:</a:t>
            </a:r>
          </a:p>
          <a:p>
            <a:pPr lvl="1"/>
            <a:r>
              <a:rPr lang="en-GB" dirty="0" smtClean="0"/>
              <a:t>Confused status and meaning of religious, national, ethnic identities</a:t>
            </a:r>
          </a:p>
          <a:p>
            <a:pPr lvl="1"/>
            <a:r>
              <a:rPr lang="en-GB" dirty="0" smtClean="0"/>
              <a:t>Status and treatment of women</a:t>
            </a:r>
          </a:p>
          <a:p>
            <a:pPr lvl="1"/>
            <a:r>
              <a:rPr lang="en-GB" dirty="0" smtClean="0"/>
              <a:t>Interracial love</a:t>
            </a:r>
          </a:p>
          <a:p>
            <a:pPr lvl="1"/>
            <a:r>
              <a:rPr lang="en-GB" dirty="0" smtClean="0"/>
              <a:t>The idea of the individual person (body vs. soul)</a:t>
            </a:r>
          </a:p>
          <a:p>
            <a:r>
              <a:rPr lang="en-GB" dirty="0" smtClean="0"/>
              <a:t>Because of the </a:t>
            </a:r>
            <a:r>
              <a:rPr lang="en-GB" b="1" dirty="0" smtClean="0"/>
              <a:t>ambiguity </a:t>
            </a:r>
            <a:r>
              <a:rPr lang="en-GB" dirty="0" smtClean="0"/>
              <a:t>of the word “Moor,” Othello’s race/colour might be thought of as a metaphor for </a:t>
            </a:r>
            <a:r>
              <a:rPr lang="en-GB" dirty="0"/>
              <a:t>moral/ethical issues: </a:t>
            </a:r>
            <a:r>
              <a:rPr lang="en-GB" b="1" dirty="0"/>
              <a:t>“If virtue no delighted beauty lack</a:t>
            </a:r>
            <a:r>
              <a:rPr lang="en-GB" b="1" dirty="0" smtClean="0"/>
              <a:t>, | Your </a:t>
            </a:r>
            <a:r>
              <a:rPr lang="en-GB" b="1" dirty="0"/>
              <a:t>son-in-law is far more fair than black</a:t>
            </a:r>
            <a:r>
              <a:rPr lang="en-GB" b="1" dirty="0" smtClean="0"/>
              <a:t>.”</a:t>
            </a:r>
            <a:endParaRPr lang="en-GB" b="1" dirty="0"/>
          </a:p>
          <a:p>
            <a:endParaRPr lang="en-GB" dirty="0" smtClean="0"/>
          </a:p>
        </p:txBody>
      </p:sp>
    </p:spTree>
    <p:extLst>
      <p:ext uri="{BB962C8B-B14F-4D97-AF65-F5344CB8AC3E}">
        <p14:creationId xmlns="" xmlns:p14="http://schemas.microsoft.com/office/powerpoint/2010/main" val="408370788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84976" cy="1368152"/>
          </a:xfrm>
          <a:solidFill>
            <a:srgbClr val="92D050"/>
          </a:solidFill>
        </p:spPr>
        <p:txBody>
          <a:bodyPr>
            <a:noAutofit/>
          </a:bodyPr>
          <a:lstStyle/>
          <a:p>
            <a:pPr algn="l"/>
            <a:r>
              <a:rPr lang="en-GB" sz="1800" dirty="0" smtClean="0"/>
              <a:t>Answer the following questions in as much detail as possible, using your notes from previous lessons to guide you.</a:t>
            </a:r>
            <a:r>
              <a:rPr lang="en-GB" sz="1800" b="1" dirty="0" smtClean="0"/>
              <a:t> Remember, you gain marks in your controlled assessment for showing an understanding of the cultural-historical contexts that shape the play. </a:t>
            </a:r>
            <a:r>
              <a:rPr lang="en-GB" sz="1800" dirty="0" smtClean="0"/>
              <a:t>The essay should be </a:t>
            </a:r>
            <a:r>
              <a:rPr lang="en-GB" sz="1800" b="1" dirty="0" smtClean="0"/>
              <a:t>about 750 words (approx. 3 sides)</a:t>
            </a:r>
            <a:r>
              <a:rPr lang="en-GB" sz="1800" dirty="0" smtClean="0"/>
              <a:t> long.</a:t>
            </a:r>
            <a:r>
              <a:rPr lang="en-GB" sz="1800" b="1" dirty="0" smtClean="0"/>
              <a:t> Rough word-counts have been given beside each question.</a:t>
            </a:r>
            <a:endParaRPr lang="en-GB" sz="1800" b="1"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GB" b="1" dirty="0" smtClean="0"/>
              <a:t>Who was Shakespeare, and in what period did he live and work?</a:t>
            </a:r>
            <a:r>
              <a:rPr lang="en-GB" dirty="0" smtClean="0"/>
              <a:t> (50)</a:t>
            </a:r>
          </a:p>
          <a:p>
            <a:pPr marL="514350" indent="-514350">
              <a:buFont typeface="+mj-lt"/>
              <a:buAutoNum type="arabicPeriod"/>
            </a:pPr>
            <a:r>
              <a:rPr lang="en-GB" b="1" dirty="0" smtClean="0"/>
              <a:t>What types of play did Shakespeare write, and which type is </a:t>
            </a:r>
            <a:r>
              <a:rPr lang="en-GB" b="1" i="1" dirty="0" smtClean="0"/>
              <a:t>Othello</a:t>
            </a:r>
            <a:r>
              <a:rPr lang="en-GB" b="1" dirty="0" smtClean="0"/>
              <a:t> (1603)?</a:t>
            </a:r>
            <a:r>
              <a:rPr lang="en-GB" dirty="0" smtClean="0"/>
              <a:t> (50)</a:t>
            </a:r>
          </a:p>
          <a:p>
            <a:pPr marL="514350" indent="-514350">
              <a:buFont typeface="+mj-lt"/>
              <a:buAutoNum type="arabicPeriod"/>
            </a:pPr>
            <a:r>
              <a:rPr lang="en-GB" b="1" dirty="0" smtClean="0"/>
              <a:t>What are the conventions of this type of play, according to Aristotle, and how do they relate to the theme of </a:t>
            </a:r>
            <a:r>
              <a:rPr lang="en-GB" b="1" i="1" dirty="0" smtClean="0"/>
              <a:t>human weakness</a:t>
            </a:r>
            <a:r>
              <a:rPr lang="en-GB" b="1" dirty="0" smtClean="0"/>
              <a:t>? </a:t>
            </a:r>
            <a:r>
              <a:rPr lang="en-GB" dirty="0" smtClean="0"/>
              <a:t>(150)</a:t>
            </a:r>
          </a:p>
          <a:p>
            <a:pPr marL="514350" indent="-514350">
              <a:buFont typeface="+mj-lt"/>
              <a:buAutoNum type="arabicPeriod"/>
            </a:pPr>
            <a:r>
              <a:rPr lang="en-GB" b="1" dirty="0" smtClean="0"/>
              <a:t>To what extent does Shakespeare follow or break Aristotle’s conventions?</a:t>
            </a:r>
            <a:r>
              <a:rPr lang="en-GB" dirty="0" smtClean="0"/>
              <a:t> (150)</a:t>
            </a:r>
          </a:p>
          <a:p>
            <a:pPr marL="514350" indent="-514350">
              <a:buFont typeface="+mj-lt"/>
              <a:buAutoNum type="arabicPeriod"/>
            </a:pPr>
            <a:r>
              <a:rPr lang="en-GB" b="1" dirty="0" smtClean="0"/>
              <a:t>Where is the play set to begin with, and what is the significance of this? </a:t>
            </a:r>
            <a:r>
              <a:rPr lang="en-GB" dirty="0" smtClean="0"/>
              <a:t>(150)</a:t>
            </a:r>
          </a:p>
          <a:p>
            <a:pPr marL="514350" indent="-514350">
              <a:buFont typeface="+mj-lt"/>
              <a:buAutoNum type="arabicPeriod"/>
            </a:pPr>
            <a:r>
              <a:rPr lang="en-GB" b="1" dirty="0" smtClean="0"/>
              <a:t>What might be the significance of Othello’s race, both to Renaissance audiences and audiences today?</a:t>
            </a:r>
            <a:r>
              <a:rPr lang="en-GB" dirty="0" smtClean="0"/>
              <a:t> (150)</a:t>
            </a:r>
            <a:endParaRPr lang="en-GB" dirty="0"/>
          </a:p>
        </p:txBody>
      </p:sp>
    </p:spTree>
    <p:extLst>
      <p:ext uri="{BB962C8B-B14F-4D97-AF65-F5344CB8AC3E}">
        <p14:creationId xmlns="" xmlns:p14="http://schemas.microsoft.com/office/powerpoint/2010/main" val="349362488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FFFF00"/>
          </a:solidFill>
        </p:spPr>
        <p:txBody>
          <a:bodyPr>
            <a:normAutofit fontScale="90000"/>
          </a:bodyPr>
          <a:lstStyle/>
          <a:p>
            <a:pPr algn="l"/>
            <a:r>
              <a:rPr lang="en-GB" b="1" i="1" u="sng" dirty="0" smtClean="0"/>
              <a:t>Othello</a:t>
            </a:r>
            <a:r>
              <a:rPr lang="en-GB" b="1" dirty="0" smtClean="0"/>
              <a:t>:</a:t>
            </a:r>
            <a:r>
              <a:rPr lang="en-GB" b="1" i="1" dirty="0" smtClean="0"/>
              <a:t> </a:t>
            </a:r>
            <a:r>
              <a:rPr lang="en-GB" b="1" dirty="0" smtClean="0"/>
              <a:t>What is the significance of Act I, scene i?</a:t>
            </a:r>
            <a:endParaRPr lang="en-GB" b="1" dirty="0"/>
          </a:p>
        </p:txBody>
      </p:sp>
      <p:sp>
        <p:nvSpPr>
          <p:cNvPr id="5" name="Content Placeholder 4"/>
          <p:cNvSpPr>
            <a:spLocks noGrp="1"/>
          </p:cNvSpPr>
          <p:nvPr>
            <p:ph idx="1"/>
          </p:nvPr>
        </p:nvSpPr>
        <p:spPr>
          <a:solidFill>
            <a:srgbClr val="FFFF00"/>
          </a:solidFill>
        </p:spPr>
        <p:txBody>
          <a:bodyPr/>
          <a:lstStyle/>
          <a:p>
            <a:r>
              <a:rPr lang="en-GB" dirty="0" smtClean="0"/>
              <a:t>What is the purpose of this opening scene?</a:t>
            </a:r>
          </a:p>
          <a:p>
            <a:r>
              <a:rPr lang="en-GB" dirty="0" smtClean="0"/>
              <a:t>What themes are introduced?</a:t>
            </a:r>
          </a:p>
          <a:p>
            <a:r>
              <a:rPr lang="en-GB" dirty="0" smtClean="0"/>
              <a:t>Aside from language, how are themes introduced?</a:t>
            </a:r>
          </a:p>
          <a:p>
            <a:r>
              <a:rPr lang="en-GB" dirty="0" smtClean="0"/>
              <a:t>Any language/metaphorical patterns?</a:t>
            </a:r>
            <a:endParaRPr lang="en-GB" dirty="0"/>
          </a:p>
        </p:txBody>
      </p:sp>
    </p:spTree>
    <p:extLst>
      <p:ext uri="{BB962C8B-B14F-4D97-AF65-F5344CB8AC3E}">
        <p14:creationId xmlns="" xmlns:p14="http://schemas.microsoft.com/office/powerpoint/2010/main" val="127324825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5</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 xmlns:p14="http://schemas.microsoft.com/office/powerpoint/2010/main" val="22602524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pPr algn="l"/>
            <a:r>
              <a:rPr lang="en-GB" sz="3000" b="1" dirty="0" smtClean="0"/>
              <a:t>How is language used in Act I to establish some of the key themes in </a:t>
            </a:r>
            <a:r>
              <a:rPr lang="en-GB" sz="3000" b="1" i="1" dirty="0" smtClean="0"/>
              <a:t>Othello</a:t>
            </a:r>
            <a:r>
              <a:rPr lang="en-GB" sz="3000" b="1" dirty="0" smtClean="0"/>
              <a:t>?</a:t>
            </a:r>
            <a:endParaRPr lang="en-GB" sz="3000" b="1" dirty="0"/>
          </a:p>
        </p:txBody>
      </p:sp>
      <p:sp>
        <p:nvSpPr>
          <p:cNvPr id="3" name="Content Placeholder 2"/>
          <p:cNvSpPr>
            <a:spLocks noGrp="1"/>
          </p:cNvSpPr>
          <p:nvPr>
            <p:ph idx="1"/>
          </p:nvPr>
        </p:nvSpPr>
        <p:spPr>
          <a:solidFill>
            <a:srgbClr val="FFFF00"/>
          </a:solidFill>
        </p:spPr>
        <p:txBody>
          <a:bodyPr>
            <a:normAutofit lnSpcReduction="10000"/>
          </a:bodyPr>
          <a:lstStyle/>
          <a:p>
            <a:r>
              <a:rPr lang="en-GB" dirty="0" smtClean="0"/>
              <a:t>Groups to be given sections of dialogue to annotate; presentations to class tomorrow.</a:t>
            </a:r>
          </a:p>
          <a:p>
            <a:endParaRPr lang="en-GB" dirty="0"/>
          </a:p>
          <a:p>
            <a:r>
              <a:rPr lang="en-GB" dirty="0" smtClean="0"/>
              <a:t>Summarize, in your own words, what the dialogue is about</a:t>
            </a:r>
          </a:p>
          <a:p>
            <a:r>
              <a:rPr lang="en-GB" dirty="0" smtClean="0"/>
              <a:t>Highlight, explain, and </a:t>
            </a:r>
            <a:r>
              <a:rPr lang="en-GB" dirty="0" err="1" smtClean="0"/>
              <a:t>analyze</a:t>
            </a:r>
            <a:r>
              <a:rPr lang="en-GB" dirty="0" smtClean="0"/>
              <a:t> key words/phrases</a:t>
            </a:r>
          </a:p>
          <a:p>
            <a:r>
              <a:rPr lang="en-GB" dirty="0" smtClean="0"/>
              <a:t>Link to idea of human weakness (and/or expected structures/devices of tragedy)</a:t>
            </a:r>
            <a:endParaRPr lang="en-GB" dirty="0"/>
          </a:p>
        </p:txBody>
      </p:sp>
    </p:spTree>
    <p:extLst>
      <p:ext uri="{BB962C8B-B14F-4D97-AF65-F5344CB8AC3E}">
        <p14:creationId xmlns="" xmlns:p14="http://schemas.microsoft.com/office/powerpoint/2010/main" val="38166232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60848" y="-315416"/>
            <a:ext cx="8229600" cy="1143000"/>
          </a:xfrm>
        </p:spPr>
        <p:txBody>
          <a:bodyPr/>
          <a:lstStyle/>
          <a:p>
            <a:r>
              <a:rPr lang="en-GB" dirty="0" smtClean="0"/>
              <a:t>Example</a:t>
            </a:r>
            <a:endParaRPr lang="en-GB" dirty="0"/>
          </a:p>
        </p:txBody>
      </p:sp>
      <p:sp>
        <p:nvSpPr>
          <p:cNvPr id="5" name="Rectangle 4"/>
          <p:cNvSpPr/>
          <p:nvPr/>
        </p:nvSpPr>
        <p:spPr>
          <a:xfrm>
            <a:off x="35496" y="942975"/>
            <a:ext cx="4824536" cy="4801314"/>
          </a:xfrm>
          <a:prstGeom prst="rect">
            <a:avLst/>
          </a:prstGeom>
        </p:spPr>
        <p:txBody>
          <a:bodyPr wrap="square">
            <a:spAutoFit/>
          </a:bodyPr>
          <a:lstStyle/>
          <a:p>
            <a:r>
              <a:rPr lang="en-GB" b="1" dirty="0"/>
              <a:t>BRABANTIO</a:t>
            </a:r>
            <a:r>
              <a:rPr lang="en-GB" dirty="0"/>
              <a:t> A maiden never bold;</a:t>
            </a:r>
            <a:br>
              <a:rPr lang="en-GB" dirty="0"/>
            </a:br>
            <a:r>
              <a:rPr lang="en-GB" dirty="0"/>
              <a:t>Of spirit so still and quiet, that her motion</a:t>
            </a:r>
            <a:br>
              <a:rPr lang="en-GB" dirty="0"/>
            </a:br>
            <a:r>
              <a:rPr lang="en-GB" dirty="0" err="1"/>
              <a:t>Blush'd</a:t>
            </a:r>
            <a:r>
              <a:rPr lang="en-GB" dirty="0"/>
              <a:t> at herself; and she, in spite of nature,</a:t>
            </a:r>
            <a:br>
              <a:rPr lang="en-GB" dirty="0"/>
            </a:br>
            <a:r>
              <a:rPr lang="en-GB" dirty="0"/>
              <a:t>Of years, of country, credit, every thing,</a:t>
            </a:r>
            <a:br>
              <a:rPr lang="en-GB" dirty="0"/>
            </a:br>
            <a:r>
              <a:rPr lang="en-GB" dirty="0"/>
              <a:t>To fall in love with what she </a:t>
            </a:r>
            <a:r>
              <a:rPr lang="en-GB" dirty="0" err="1"/>
              <a:t>fear'd</a:t>
            </a:r>
            <a:r>
              <a:rPr lang="en-GB" dirty="0"/>
              <a:t> to look on!</a:t>
            </a:r>
            <a:br>
              <a:rPr lang="en-GB" dirty="0"/>
            </a:br>
            <a:r>
              <a:rPr lang="en-GB" dirty="0"/>
              <a:t>It is a judgment </a:t>
            </a:r>
            <a:r>
              <a:rPr lang="en-GB" dirty="0" err="1"/>
              <a:t>maim'd</a:t>
            </a:r>
            <a:r>
              <a:rPr lang="en-GB" dirty="0"/>
              <a:t> and most imperfect</a:t>
            </a:r>
            <a:br>
              <a:rPr lang="en-GB" dirty="0"/>
            </a:br>
            <a:r>
              <a:rPr lang="en-GB" dirty="0"/>
              <a:t>That will confess perfection so could err</a:t>
            </a:r>
            <a:br>
              <a:rPr lang="en-GB" dirty="0"/>
            </a:br>
            <a:r>
              <a:rPr lang="en-GB" dirty="0"/>
              <a:t>Against all rules of nature, and must be driven</a:t>
            </a:r>
            <a:br>
              <a:rPr lang="en-GB" dirty="0"/>
            </a:br>
            <a:r>
              <a:rPr lang="en-GB" dirty="0"/>
              <a:t>To find out practises of cunning hell,</a:t>
            </a:r>
            <a:br>
              <a:rPr lang="en-GB" dirty="0"/>
            </a:br>
            <a:r>
              <a:rPr lang="en-GB" dirty="0"/>
              <a:t>Why this should be. I therefore vouch again</a:t>
            </a:r>
            <a:br>
              <a:rPr lang="en-GB" dirty="0"/>
            </a:br>
            <a:r>
              <a:rPr lang="en-GB" dirty="0"/>
              <a:t>That with some mixtures powerful o'er the blood,</a:t>
            </a:r>
            <a:br>
              <a:rPr lang="en-GB" dirty="0"/>
            </a:br>
            <a:r>
              <a:rPr lang="en-GB" dirty="0"/>
              <a:t>Or with some dram conjured to this effect,</a:t>
            </a:r>
            <a:br>
              <a:rPr lang="en-GB" dirty="0"/>
            </a:br>
            <a:r>
              <a:rPr lang="en-GB" dirty="0"/>
              <a:t>He wrought upon her.</a:t>
            </a:r>
            <a:br>
              <a:rPr lang="en-GB" dirty="0"/>
            </a:br>
            <a:r>
              <a:rPr lang="en-GB" b="1" dirty="0"/>
              <a:t>DUKE OF VENICE</a:t>
            </a:r>
            <a:r>
              <a:rPr lang="en-GB" dirty="0"/>
              <a:t> To vouch this, is no proof,</a:t>
            </a:r>
            <a:br>
              <a:rPr lang="en-GB" dirty="0"/>
            </a:br>
            <a:r>
              <a:rPr lang="en-GB" dirty="0"/>
              <a:t>Without more wider and more overt test</a:t>
            </a:r>
            <a:br>
              <a:rPr lang="en-GB" dirty="0"/>
            </a:br>
            <a:r>
              <a:rPr lang="en-GB" dirty="0"/>
              <a:t>Than these thin habits and poor likelihoods</a:t>
            </a:r>
            <a:br>
              <a:rPr lang="en-GB" dirty="0"/>
            </a:br>
            <a:r>
              <a:rPr lang="en-GB" dirty="0"/>
              <a:t>Of modern seeming do prefer against him</a:t>
            </a:r>
            <a:r>
              <a:rPr lang="en-GB" dirty="0" smtClean="0"/>
              <a:t>.</a:t>
            </a:r>
            <a:endParaRPr lang="en-GB" dirty="0"/>
          </a:p>
        </p:txBody>
      </p:sp>
      <p:sp>
        <p:nvSpPr>
          <p:cNvPr id="6" name="TextBox 5"/>
          <p:cNvSpPr txBox="1"/>
          <p:nvPr/>
        </p:nvSpPr>
        <p:spPr>
          <a:xfrm>
            <a:off x="5076056" y="44624"/>
            <a:ext cx="3888432" cy="1754326"/>
          </a:xfrm>
          <a:prstGeom prst="rect">
            <a:avLst/>
          </a:prstGeom>
          <a:solidFill>
            <a:srgbClr val="FFC000"/>
          </a:solidFill>
        </p:spPr>
        <p:txBody>
          <a:bodyPr wrap="square" rtlCol="0">
            <a:spAutoFit/>
          </a:bodyPr>
          <a:lstStyle/>
          <a:p>
            <a:r>
              <a:rPr lang="en-GB" dirty="0" err="1" smtClean="0"/>
              <a:t>Brabantio</a:t>
            </a:r>
            <a:r>
              <a:rPr lang="en-GB" dirty="0" smtClean="0"/>
              <a:t> accuses Othello of seducing his daughter, of “stealing” her, of tricking her with magic, witchcraft, and potions. He accuses Othello in front of the Senate. The Duke of Venice rejects </a:t>
            </a:r>
            <a:r>
              <a:rPr lang="en-GB" dirty="0" err="1" smtClean="0"/>
              <a:t>Brabantio’s</a:t>
            </a:r>
            <a:r>
              <a:rPr lang="en-GB" dirty="0" smtClean="0"/>
              <a:t>  claims.</a:t>
            </a:r>
            <a:endParaRPr lang="en-GB" dirty="0"/>
          </a:p>
        </p:txBody>
      </p:sp>
      <p:sp>
        <p:nvSpPr>
          <p:cNvPr id="7" name="TextBox 6"/>
          <p:cNvSpPr txBox="1"/>
          <p:nvPr/>
        </p:nvSpPr>
        <p:spPr>
          <a:xfrm>
            <a:off x="5220072" y="1844824"/>
            <a:ext cx="3744416" cy="1477328"/>
          </a:xfrm>
          <a:prstGeom prst="rect">
            <a:avLst/>
          </a:prstGeom>
          <a:solidFill>
            <a:srgbClr val="92D050"/>
          </a:solidFill>
        </p:spPr>
        <p:txBody>
          <a:bodyPr wrap="square" rtlCol="0">
            <a:spAutoFit/>
          </a:bodyPr>
          <a:lstStyle/>
          <a:p>
            <a:r>
              <a:rPr lang="en-GB" dirty="0" smtClean="0"/>
              <a:t>Theme of natural/unnatural here; interracial marriage and race mixing (“</a:t>
            </a:r>
            <a:r>
              <a:rPr lang="en-GB" b="1" dirty="0" smtClean="0"/>
              <a:t>miscegenation</a:t>
            </a:r>
            <a:r>
              <a:rPr lang="en-GB" dirty="0" smtClean="0"/>
              <a:t>”) are viewed with suspicion, if not fear (relevant then and now?)</a:t>
            </a:r>
            <a:endParaRPr lang="en-GB" dirty="0"/>
          </a:p>
        </p:txBody>
      </p:sp>
      <p:sp>
        <p:nvSpPr>
          <p:cNvPr id="8" name="TextBox 7"/>
          <p:cNvSpPr txBox="1"/>
          <p:nvPr/>
        </p:nvSpPr>
        <p:spPr>
          <a:xfrm>
            <a:off x="4638270" y="3356992"/>
            <a:ext cx="4433722" cy="3416320"/>
          </a:xfrm>
          <a:prstGeom prst="rect">
            <a:avLst/>
          </a:prstGeom>
          <a:solidFill>
            <a:schemeClr val="accent1">
              <a:lumMod val="40000"/>
              <a:lumOff val="60000"/>
            </a:schemeClr>
          </a:solidFill>
        </p:spPr>
        <p:txBody>
          <a:bodyPr wrap="square" rtlCol="0">
            <a:spAutoFit/>
          </a:bodyPr>
          <a:lstStyle/>
          <a:p>
            <a:r>
              <a:rPr lang="en-GB" dirty="0"/>
              <a:t>“what she </a:t>
            </a:r>
            <a:r>
              <a:rPr lang="en-GB" dirty="0" err="1"/>
              <a:t>fear'd</a:t>
            </a:r>
            <a:r>
              <a:rPr lang="en-GB" dirty="0"/>
              <a:t> to look </a:t>
            </a:r>
            <a:r>
              <a:rPr lang="en-GB" dirty="0" smtClean="0"/>
              <a:t>on”; “</a:t>
            </a:r>
            <a:r>
              <a:rPr lang="en-GB" dirty="0"/>
              <a:t>Against all rules of nature </a:t>
            </a:r>
            <a:r>
              <a:rPr lang="en-GB" dirty="0" smtClean="0"/>
              <a:t>“: </a:t>
            </a:r>
            <a:r>
              <a:rPr lang="en-GB" dirty="0" err="1" smtClean="0"/>
              <a:t>Brabantio</a:t>
            </a:r>
            <a:r>
              <a:rPr lang="en-GB" dirty="0" smtClean="0"/>
              <a:t> represents widespread racism (Othello feared because of his race; mixed-race marriages viewed as “against nature”); such prejudice could be viewed as human weakness. Duke aware of this widespread racism (</a:t>
            </a:r>
            <a:r>
              <a:rPr lang="en-GB" b="1" dirty="0" smtClean="0"/>
              <a:t>“modern seeming”</a:t>
            </a:r>
            <a:r>
              <a:rPr lang="en-GB" dirty="0" smtClean="0"/>
              <a:t>), but is himself modern, as he demands “</a:t>
            </a:r>
            <a:r>
              <a:rPr lang="en-GB" b="1" dirty="0" smtClean="0"/>
              <a:t>proof</a:t>
            </a:r>
            <a:r>
              <a:rPr lang="en-GB" dirty="0" smtClean="0"/>
              <a:t>” (this word indicates the Renaissance shift towards a more “scientific” attitude).</a:t>
            </a:r>
          </a:p>
          <a:p>
            <a:endParaRPr lang="en-GB" dirty="0"/>
          </a:p>
          <a:p>
            <a:r>
              <a:rPr lang="en-GB" dirty="0" smtClean="0"/>
              <a:t>Othello/s role: reflects </a:t>
            </a:r>
            <a:r>
              <a:rPr lang="en-GB" b="1" dirty="0" smtClean="0"/>
              <a:t>societal prejudice</a:t>
            </a:r>
            <a:r>
              <a:rPr lang="en-GB" dirty="0" smtClean="0"/>
              <a:t>?</a:t>
            </a:r>
            <a:endParaRPr lang="en-GB" dirty="0"/>
          </a:p>
        </p:txBody>
      </p:sp>
      <p:sp>
        <p:nvSpPr>
          <p:cNvPr id="9" name="Right Arrow 8"/>
          <p:cNvSpPr/>
          <p:nvPr/>
        </p:nvSpPr>
        <p:spPr>
          <a:xfrm rot="20247080">
            <a:off x="4149066" y="467819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Arrow 9"/>
          <p:cNvSpPr/>
          <p:nvPr/>
        </p:nvSpPr>
        <p:spPr>
          <a:xfrm rot="1135001">
            <a:off x="3267951" y="2305285"/>
            <a:ext cx="197840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 xmlns:p14="http://schemas.microsoft.com/office/powerpoint/2010/main" val="752365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b="1" dirty="0" smtClean="0"/>
              <a:t>What’s it worth?</a:t>
            </a:r>
            <a:endParaRPr lang="en-GB" b="1" dirty="0"/>
          </a:p>
        </p:txBody>
      </p:sp>
      <p:sp>
        <p:nvSpPr>
          <p:cNvPr id="3" name="Content Placeholder 2"/>
          <p:cNvSpPr>
            <a:spLocks noGrp="1"/>
          </p:cNvSpPr>
          <p:nvPr>
            <p:ph idx="1"/>
          </p:nvPr>
        </p:nvSpPr>
        <p:spPr>
          <a:solidFill>
            <a:srgbClr val="FFFF00"/>
          </a:solidFill>
        </p:spPr>
        <p:txBody>
          <a:bodyPr/>
          <a:lstStyle/>
          <a:p>
            <a:r>
              <a:rPr lang="en-GB" dirty="0" smtClean="0"/>
              <a:t>40 marks</a:t>
            </a:r>
          </a:p>
          <a:p>
            <a:r>
              <a:rPr lang="en-GB" dirty="0" smtClean="0"/>
              <a:t>25%, or one quarter, of your final English Literature GCSE grade.</a:t>
            </a:r>
          </a:p>
          <a:p>
            <a:r>
              <a:rPr lang="en-GB" dirty="0" smtClean="0"/>
              <a:t>Marks fall into one of five bands; we need to aim for B5 (33+).</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15416"/>
            <a:ext cx="8229600" cy="1143000"/>
          </a:xfrm>
        </p:spPr>
        <p:txBody>
          <a:bodyPr/>
          <a:lstStyle/>
          <a:p>
            <a:r>
              <a:rPr lang="en-GB" dirty="0" smtClean="0"/>
              <a:t>Example</a:t>
            </a:r>
            <a:endParaRPr lang="en-GB" dirty="0"/>
          </a:p>
        </p:txBody>
      </p:sp>
      <p:sp>
        <p:nvSpPr>
          <p:cNvPr id="5" name="Rectangle 4"/>
          <p:cNvSpPr/>
          <p:nvPr/>
        </p:nvSpPr>
        <p:spPr>
          <a:xfrm>
            <a:off x="35496" y="942975"/>
            <a:ext cx="4572000" cy="5078313"/>
          </a:xfrm>
          <a:prstGeom prst="rect">
            <a:avLst/>
          </a:prstGeom>
        </p:spPr>
        <p:txBody>
          <a:bodyPr>
            <a:spAutoFit/>
          </a:bodyPr>
          <a:lstStyle/>
          <a:p>
            <a:r>
              <a:rPr lang="en-GB" b="1" dirty="0"/>
              <a:t>RODERIGO</a:t>
            </a:r>
            <a:r>
              <a:rPr lang="en-GB" dirty="0"/>
              <a:t> </a:t>
            </a:r>
          </a:p>
          <a:p>
            <a:r>
              <a:rPr lang="en-GB" dirty="0" err="1"/>
              <a:t>Tush</a:t>
            </a:r>
            <a:r>
              <a:rPr lang="en-GB" dirty="0"/>
              <a:t>! never tell me; I take it much unkindly</a:t>
            </a:r>
            <a:br>
              <a:rPr lang="en-GB" dirty="0"/>
            </a:br>
            <a:r>
              <a:rPr lang="en-GB" dirty="0"/>
              <a:t>That thou, </a:t>
            </a:r>
            <a:r>
              <a:rPr lang="en-GB" dirty="0" err="1"/>
              <a:t>Iago</a:t>
            </a:r>
            <a:r>
              <a:rPr lang="en-GB" dirty="0"/>
              <a:t>, who hast had my purse</a:t>
            </a:r>
            <a:br>
              <a:rPr lang="en-GB" dirty="0"/>
            </a:br>
            <a:r>
              <a:rPr lang="en-GB" dirty="0"/>
              <a:t>As if the strings were </a:t>
            </a:r>
            <a:r>
              <a:rPr lang="en-GB" dirty="0" err="1"/>
              <a:t>thine</a:t>
            </a:r>
            <a:r>
              <a:rPr lang="en-GB" dirty="0"/>
              <a:t>, </a:t>
            </a:r>
            <a:r>
              <a:rPr lang="en-GB" dirty="0" err="1"/>
              <a:t>shouldst</a:t>
            </a:r>
            <a:r>
              <a:rPr lang="en-GB" dirty="0"/>
              <a:t> know of this.</a:t>
            </a:r>
          </a:p>
          <a:p>
            <a:r>
              <a:rPr lang="en-GB" b="1" dirty="0"/>
              <a:t>IAGO</a:t>
            </a:r>
            <a:r>
              <a:rPr lang="en-GB" dirty="0"/>
              <a:t> </a:t>
            </a:r>
          </a:p>
          <a:p>
            <a:r>
              <a:rPr lang="en-GB" dirty="0"/>
              <a:t>'</a:t>
            </a:r>
            <a:r>
              <a:rPr lang="en-GB" dirty="0" err="1"/>
              <a:t>Sblood</a:t>
            </a:r>
            <a:r>
              <a:rPr lang="en-GB" dirty="0"/>
              <a:t>, but you will not hear me:</a:t>
            </a:r>
            <a:br>
              <a:rPr lang="en-GB" dirty="0"/>
            </a:br>
            <a:r>
              <a:rPr lang="en-GB" dirty="0"/>
              <a:t>If ever I did dream of such a matter, abhor me.</a:t>
            </a:r>
          </a:p>
          <a:p>
            <a:r>
              <a:rPr lang="en-GB" b="1" dirty="0"/>
              <a:t>RODERIGO</a:t>
            </a:r>
            <a:r>
              <a:rPr lang="en-GB" dirty="0"/>
              <a:t> </a:t>
            </a:r>
          </a:p>
          <a:p>
            <a:r>
              <a:rPr lang="en-GB" dirty="0"/>
              <a:t>Thou </a:t>
            </a:r>
            <a:r>
              <a:rPr lang="en-GB" dirty="0" err="1"/>
              <a:t>told'st</a:t>
            </a:r>
            <a:r>
              <a:rPr lang="en-GB" dirty="0"/>
              <a:t> me thou didst hold him in thy hate.</a:t>
            </a:r>
          </a:p>
          <a:p>
            <a:r>
              <a:rPr lang="en-GB" b="1" dirty="0"/>
              <a:t>IAGO</a:t>
            </a:r>
            <a:r>
              <a:rPr lang="en-GB" dirty="0"/>
              <a:t> </a:t>
            </a:r>
          </a:p>
          <a:p>
            <a:r>
              <a:rPr lang="en-GB" dirty="0"/>
              <a:t>Despise me, if I do not. Three great ones of the city,</a:t>
            </a:r>
            <a:br>
              <a:rPr lang="en-GB" dirty="0"/>
            </a:br>
            <a:r>
              <a:rPr lang="en-GB" dirty="0"/>
              <a:t>In personal suit to make me his lieutenant,</a:t>
            </a:r>
            <a:br>
              <a:rPr lang="en-GB" dirty="0"/>
            </a:br>
            <a:r>
              <a:rPr lang="en-GB" dirty="0"/>
              <a:t>Off-</a:t>
            </a:r>
            <a:r>
              <a:rPr lang="en-GB" dirty="0" err="1"/>
              <a:t>capp'd</a:t>
            </a:r>
            <a:r>
              <a:rPr lang="en-GB" dirty="0"/>
              <a:t> to him: and, by the faith of man,</a:t>
            </a:r>
            <a:br>
              <a:rPr lang="en-GB" dirty="0"/>
            </a:br>
            <a:r>
              <a:rPr lang="en-GB" dirty="0"/>
              <a:t>I know my price, I am worth no worse a place:</a:t>
            </a:r>
            <a:br>
              <a:rPr lang="en-GB" dirty="0"/>
            </a:br>
            <a:endParaRPr lang="en-GB" dirty="0"/>
          </a:p>
        </p:txBody>
      </p:sp>
      <p:sp>
        <p:nvSpPr>
          <p:cNvPr id="6" name="TextBox 5"/>
          <p:cNvSpPr txBox="1"/>
          <p:nvPr/>
        </p:nvSpPr>
        <p:spPr>
          <a:xfrm>
            <a:off x="5364088" y="548680"/>
            <a:ext cx="3600400" cy="1754326"/>
          </a:xfrm>
          <a:prstGeom prst="rect">
            <a:avLst/>
          </a:prstGeom>
          <a:solidFill>
            <a:srgbClr val="FFC000"/>
          </a:solidFill>
        </p:spPr>
        <p:txBody>
          <a:bodyPr wrap="square" rtlCol="0">
            <a:spAutoFit/>
          </a:bodyPr>
          <a:lstStyle/>
          <a:p>
            <a:r>
              <a:rPr lang="en-GB" dirty="0" err="1" smtClean="0"/>
              <a:t>Roderigo</a:t>
            </a:r>
            <a:r>
              <a:rPr lang="en-GB" dirty="0" smtClean="0"/>
              <a:t> accuses </a:t>
            </a:r>
            <a:r>
              <a:rPr lang="en-GB" dirty="0" err="1" smtClean="0"/>
              <a:t>Iago</a:t>
            </a:r>
            <a:r>
              <a:rPr lang="en-GB" dirty="0" smtClean="0"/>
              <a:t> of withholding information. It will turn out that R means info. about O &amp; D’s marriage, but the audience does not know this yet (play begins in </a:t>
            </a:r>
            <a:r>
              <a:rPr lang="en-GB" b="1" i="1" dirty="0" smtClean="0"/>
              <a:t>media</a:t>
            </a:r>
            <a:r>
              <a:rPr lang="en-GB" i="1" dirty="0" smtClean="0"/>
              <a:t> </a:t>
            </a:r>
            <a:r>
              <a:rPr lang="en-GB" b="1" i="1" dirty="0" smtClean="0"/>
              <a:t>res</a:t>
            </a:r>
            <a:r>
              <a:rPr lang="en-GB" dirty="0" smtClean="0"/>
              <a:t>) </a:t>
            </a:r>
            <a:endParaRPr lang="en-GB" dirty="0"/>
          </a:p>
        </p:txBody>
      </p:sp>
      <p:sp>
        <p:nvSpPr>
          <p:cNvPr id="7" name="TextBox 6"/>
          <p:cNvSpPr txBox="1"/>
          <p:nvPr/>
        </p:nvSpPr>
        <p:spPr>
          <a:xfrm>
            <a:off x="5220072" y="2348880"/>
            <a:ext cx="3744416" cy="1477328"/>
          </a:xfrm>
          <a:prstGeom prst="rect">
            <a:avLst/>
          </a:prstGeom>
          <a:solidFill>
            <a:srgbClr val="92D050"/>
          </a:solidFill>
        </p:spPr>
        <p:txBody>
          <a:bodyPr wrap="square" rtlCol="0">
            <a:spAutoFit/>
          </a:bodyPr>
          <a:lstStyle/>
          <a:p>
            <a:r>
              <a:rPr lang="en-GB" dirty="0" smtClean="0"/>
              <a:t>Theme of wealth, money, fortune, greed introduced; R means this literally, as he has given </a:t>
            </a:r>
            <a:r>
              <a:rPr lang="en-GB" dirty="0" err="1" smtClean="0"/>
              <a:t>Iago</a:t>
            </a:r>
            <a:r>
              <a:rPr lang="en-GB" dirty="0" smtClean="0"/>
              <a:t> much of his money and continues to do so (“as if the strings were </a:t>
            </a:r>
            <a:r>
              <a:rPr lang="en-GB" dirty="0" err="1" smtClean="0"/>
              <a:t>thine</a:t>
            </a:r>
            <a:r>
              <a:rPr lang="en-GB" dirty="0" smtClean="0"/>
              <a:t>”).</a:t>
            </a:r>
            <a:endParaRPr lang="en-GB" dirty="0"/>
          </a:p>
        </p:txBody>
      </p:sp>
      <p:sp>
        <p:nvSpPr>
          <p:cNvPr id="8" name="TextBox 7"/>
          <p:cNvSpPr txBox="1"/>
          <p:nvPr/>
        </p:nvSpPr>
        <p:spPr>
          <a:xfrm>
            <a:off x="5076056" y="3933056"/>
            <a:ext cx="3995936" cy="2308324"/>
          </a:xfrm>
          <a:prstGeom prst="rect">
            <a:avLst/>
          </a:prstGeom>
          <a:solidFill>
            <a:schemeClr val="accent1">
              <a:lumMod val="40000"/>
              <a:lumOff val="60000"/>
            </a:schemeClr>
          </a:solidFill>
        </p:spPr>
        <p:txBody>
          <a:bodyPr wrap="square" rtlCol="0">
            <a:spAutoFit/>
          </a:bodyPr>
          <a:lstStyle/>
          <a:p>
            <a:r>
              <a:rPr lang="en-GB" dirty="0" smtClean="0"/>
              <a:t>“</a:t>
            </a:r>
            <a:r>
              <a:rPr lang="en-GB" dirty="0"/>
              <a:t>I know my </a:t>
            </a:r>
            <a:r>
              <a:rPr lang="en-GB" b="1" dirty="0"/>
              <a:t>price</a:t>
            </a:r>
            <a:r>
              <a:rPr lang="en-GB" dirty="0"/>
              <a:t>, I am </a:t>
            </a:r>
            <a:r>
              <a:rPr lang="en-GB" b="1" dirty="0"/>
              <a:t>worth</a:t>
            </a:r>
            <a:r>
              <a:rPr lang="en-GB" dirty="0"/>
              <a:t> no worse a </a:t>
            </a:r>
            <a:r>
              <a:rPr lang="en-GB" dirty="0" smtClean="0"/>
              <a:t>place”:</a:t>
            </a:r>
            <a:r>
              <a:rPr lang="en-GB" dirty="0"/>
              <a:t/>
            </a:r>
            <a:br>
              <a:rPr lang="en-GB" dirty="0"/>
            </a:br>
            <a:r>
              <a:rPr lang="en-GB" dirty="0" smtClean="0"/>
              <a:t>Money/price as metaphor for human worth; </a:t>
            </a:r>
            <a:r>
              <a:rPr lang="en-GB" dirty="0" err="1" smtClean="0"/>
              <a:t>Iago’s</a:t>
            </a:r>
            <a:r>
              <a:rPr lang="en-GB" dirty="0" smtClean="0"/>
              <a:t> sense of self-worth and value. </a:t>
            </a:r>
            <a:r>
              <a:rPr lang="en-GB" b="1" dirty="0" smtClean="0"/>
              <a:t>Human weakness: </a:t>
            </a:r>
            <a:r>
              <a:rPr lang="en-GB" dirty="0" err="1" smtClean="0"/>
              <a:t>Iago</a:t>
            </a:r>
            <a:r>
              <a:rPr lang="en-GB" dirty="0" smtClean="0"/>
              <a:t> driven by greed/avarice/desire for wealth and promotion; this will eventually lead to his downfall; </a:t>
            </a:r>
            <a:r>
              <a:rPr lang="en-GB" b="1" dirty="0" smtClean="0"/>
              <a:t>“I know my </a:t>
            </a:r>
            <a:r>
              <a:rPr lang="en-GB" b="1" dirty="0" err="1" smtClean="0"/>
              <a:t>pice</a:t>
            </a:r>
            <a:r>
              <a:rPr lang="en-GB" b="1" dirty="0" smtClean="0"/>
              <a:t>” = </a:t>
            </a:r>
            <a:r>
              <a:rPr lang="en-GB" b="1" i="1" dirty="0" smtClean="0"/>
              <a:t>hubris</a:t>
            </a:r>
            <a:r>
              <a:rPr lang="en-GB" dirty="0" smtClean="0"/>
              <a:t>?</a:t>
            </a:r>
            <a:endParaRPr lang="en-GB" dirty="0"/>
          </a:p>
        </p:txBody>
      </p:sp>
      <p:sp>
        <p:nvSpPr>
          <p:cNvPr id="9" name="Right Arrow 8"/>
          <p:cNvSpPr/>
          <p:nvPr/>
        </p:nvSpPr>
        <p:spPr>
          <a:xfrm rot="20247080">
            <a:off x="4149066" y="467819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Arrow 9"/>
          <p:cNvSpPr/>
          <p:nvPr/>
        </p:nvSpPr>
        <p:spPr>
          <a:xfrm rot="1757251">
            <a:off x="3267951" y="2305285"/>
            <a:ext cx="197840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 xmlns:p14="http://schemas.microsoft.com/office/powerpoint/2010/main" val="327003723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Lessons 6-7/8</a:t>
            </a:r>
            <a:endParaRPr lang="en-GB" dirty="0"/>
          </a:p>
        </p:txBody>
      </p:sp>
      <p:sp>
        <p:nvSpPr>
          <p:cNvPr id="3" name="Content Placeholder 2"/>
          <p:cNvSpPr>
            <a:spLocks noGrp="1"/>
          </p:cNvSpPr>
          <p:nvPr>
            <p:ph idx="1"/>
          </p:nvPr>
        </p:nvSpPr>
        <p:spPr/>
        <p:txBody>
          <a:bodyPr/>
          <a:lstStyle/>
          <a:p>
            <a:r>
              <a:rPr lang="en-GB" dirty="0" smtClean="0"/>
              <a:t>Students preparing extracts (lesson 5 </a:t>
            </a:r>
            <a:r>
              <a:rPr lang="en-GB" dirty="0" err="1" smtClean="0"/>
              <a:t>handout</a:t>
            </a:r>
            <a:r>
              <a:rPr lang="en-GB" dirty="0" smtClean="0"/>
              <a:t>).</a:t>
            </a:r>
          </a:p>
          <a:p>
            <a:r>
              <a:rPr lang="en-GB" dirty="0" smtClean="0"/>
              <a:t>Feeding back to students on their findings: explain what’s happening at this point in the play; explain and </a:t>
            </a:r>
            <a:r>
              <a:rPr lang="en-GB" dirty="0" err="1" smtClean="0"/>
              <a:t>analyze</a:t>
            </a:r>
            <a:r>
              <a:rPr lang="en-GB" dirty="0" smtClean="0"/>
              <a:t> three key quotes; link to controlled assessment theme.</a:t>
            </a:r>
            <a:endParaRPr lang="en-GB" dirty="0"/>
          </a:p>
        </p:txBody>
      </p:sp>
    </p:spTree>
    <p:extLst>
      <p:ext uri="{BB962C8B-B14F-4D97-AF65-F5344CB8AC3E}">
        <p14:creationId xmlns="" xmlns:p14="http://schemas.microsoft.com/office/powerpoint/2010/main" val="11336273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9</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 xmlns:p14="http://schemas.microsoft.com/office/powerpoint/2010/main" val="379157513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pPr algn="l"/>
            <a:r>
              <a:rPr lang="en-GB" dirty="0" smtClean="0"/>
              <a:t>How is human weakness presented in </a:t>
            </a:r>
            <a:r>
              <a:rPr lang="en-GB" i="1" dirty="0" smtClean="0"/>
              <a:t>Othello</a:t>
            </a:r>
            <a:r>
              <a:rPr lang="en-GB" dirty="0" smtClean="0"/>
              <a:t>?</a:t>
            </a:r>
            <a:endParaRPr lang="en-GB" dirty="0"/>
          </a:p>
        </p:txBody>
      </p:sp>
      <p:sp>
        <p:nvSpPr>
          <p:cNvPr id="3" name="Content Placeholder 2"/>
          <p:cNvSpPr>
            <a:spLocks noGrp="1"/>
          </p:cNvSpPr>
          <p:nvPr>
            <p:ph idx="1"/>
          </p:nvPr>
        </p:nvSpPr>
        <p:spPr>
          <a:solidFill>
            <a:srgbClr val="92D050"/>
          </a:solidFill>
        </p:spPr>
        <p:txBody>
          <a:bodyPr/>
          <a:lstStyle/>
          <a:p>
            <a:r>
              <a:rPr lang="en-GB" dirty="0" smtClean="0"/>
              <a:t>“Brainstorm” all the different meanings/associations/types of weakness that you can think of so far.</a:t>
            </a:r>
            <a:endParaRPr lang="en-GB" dirty="0"/>
          </a:p>
        </p:txBody>
      </p:sp>
    </p:spTree>
    <p:extLst>
      <p:ext uri="{BB962C8B-B14F-4D97-AF65-F5344CB8AC3E}">
        <p14:creationId xmlns="" xmlns:p14="http://schemas.microsoft.com/office/powerpoint/2010/main" val="189844450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GB"/>
          </a:p>
        </p:txBody>
      </p:sp>
      <p:sp>
        <p:nvSpPr>
          <p:cNvPr id="5" name="Content Placeholder 4"/>
          <p:cNvSpPr>
            <a:spLocks noGrp="1"/>
          </p:cNvSpPr>
          <p:nvPr>
            <p:ph idx="1"/>
          </p:nvPr>
        </p:nvSpPr>
        <p:spPr>
          <a:xfrm>
            <a:off x="457200" y="260648"/>
            <a:ext cx="8229600" cy="4525963"/>
          </a:xfrm>
          <a:solidFill>
            <a:srgbClr val="FFFF00"/>
          </a:solidFill>
        </p:spPr>
        <p:txBody>
          <a:bodyPr>
            <a:normAutofit fontScale="70000" lnSpcReduction="20000"/>
          </a:bodyPr>
          <a:lstStyle/>
          <a:p>
            <a:r>
              <a:rPr lang="en-GB" dirty="0" smtClean="0"/>
              <a:t>Strength/weakness of being insider/outsider</a:t>
            </a:r>
          </a:p>
          <a:p>
            <a:r>
              <a:rPr lang="en-GB" dirty="0" smtClean="0"/>
              <a:t>Strength weakness of race/gender</a:t>
            </a:r>
          </a:p>
          <a:p>
            <a:r>
              <a:rPr lang="en-GB" dirty="0" smtClean="0"/>
              <a:t>Racism/sexism/greed as character flaws (therefore weakness of character)</a:t>
            </a:r>
          </a:p>
          <a:p>
            <a:r>
              <a:rPr lang="en-GB" dirty="0" smtClean="0"/>
              <a:t>Weakness of those who “should” strong/respected (e.g., </a:t>
            </a:r>
            <a:r>
              <a:rPr lang="en-GB" dirty="0" err="1" smtClean="0"/>
              <a:t>Brabantion</a:t>
            </a:r>
            <a:r>
              <a:rPr lang="en-GB" dirty="0" smtClean="0"/>
              <a:t>/Othello)</a:t>
            </a:r>
          </a:p>
          <a:p>
            <a:r>
              <a:rPr lang="en-GB" dirty="0" smtClean="0"/>
              <a:t>Weakness/strength of those who serve only themselves</a:t>
            </a:r>
          </a:p>
          <a:p>
            <a:r>
              <a:rPr lang="en-GB" dirty="0" smtClean="0"/>
              <a:t>Hubris as a type of weakness central to tragedy</a:t>
            </a:r>
          </a:p>
          <a:p>
            <a:r>
              <a:rPr lang="en-GB" dirty="0" smtClean="0"/>
              <a:t>Words/actions; theory/practice</a:t>
            </a:r>
          </a:p>
          <a:p>
            <a:r>
              <a:rPr lang="en-GB" dirty="0" smtClean="0"/>
              <a:t>Power of words/rhetoric (</a:t>
            </a:r>
            <a:r>
              <a:rPr lang="en-GB" dirty="0" err="1" smtClean="0"/>
              <a:t>Iago’s</a:t>
            </a:r>
            <a:r>
              <a:rPr lang="en-GB" dirty="0" smtClean="0"/>
              <a:t> words are powerful, or those who believe him are weak; Othello’s stories of his past are powerful, or Desdemona is a “weak” woman)</a:t>
            </a:r>
          </a:p>
          <a:p>
            <a:r>
              <a:rPr lang="en-GB" dirty="0" smtClean="0"/>
              <a:t>Desire are strength or weakness (Desdemona a victim of her own passions; or, Desdemona actively pursues Othello [sighs/kisses])</a:t>
            </a:r>
            <a:endParaRPr lang="en-GB" dirty="0"/>
          </a:p>
        </p:txBody>
      </p:sp>
    </p:spTree>
    <p:extLst>
      <p:ext uri="{BB962C8B-B14F-4D97-AF65-F5344CB8AC3E}">
        <p14:creationId xmlns="" xmlns:p14="http://schemas.microsoft.com/office/powerpoint/2010/main" val="2921394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p:cTn id="7" dur="500" fill="hold"/>
                                        <p:tgtEl>
                                          <p:spTgt spid="5">
                                            <p:bg/>
                                          </p:spTgt>
                                        </p:tgtEl>
                                        <p:attrNameLst>
                                          <p:attrName>ppt_w</p:attrName>
                                        </p:attrNameLst>
                                      </p:cBhvr>
                                      <p:tavLst>
                                        <p:tav tm="0">
                                          <p:val>
                                            <p:fltVal val="0"/>
                                          </p:val>
                                        </p:tav>
                                        <p:tav tm="100000">
                                          <p:val>
                                            <p:strVal val="#ppt_w"/>
                                          </p:val>
                                        </p:tav>
                                      </p:tavLst>
                                    </p:anim>
                                    <p:anim calcmode="lin" valueType="num">
                                      <p:cBhvr>
                                        <p:cTn id="8" dur="500" fill="hold"/>
                                        <p:tgtEl>
                                          <p:spTgt spid="5">
                                            <p:bg/>
                                          </p:spTgt>
                                        </p:tgtEl>
                                        <p:attrNameLst>
                                          <p:attrName>ppt_h</p:attrName>
                                        </p:attrNameLst>
                                      </p:cBhvr>
                                      <p:tavLst>
                                        <p:tav tm="0">
                                          <p:val>
                                            <p:fltVal val="0"/>
                                          </p:val>
                                        </p:tav>
                                        <p:tav tm="100000">
                                          <p:val>
                                            <p:strVal val="#ppt_h"/>
                                          </p:val>
                                        </p:tav>
                                      </p:tavLst>
                                    </p:anim>
                                    <p:animEffect transition="in" filter="fade">
                                      <p:cBhvr>
                                        <p:cTn id="9" dur="500"/>
                                        <p:tgtEl>
                                          <p:spTgt spid="5">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calcmode="lin" valueType="num">
                                      <p:cBhvr>
                                        <p:cTn id="21"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 calcmode="lin" valueType="num">
                                      <p:cBhvr>
                                        <p:cTn id="28"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 calcmode="lin" valueType="num">
                                      <p:cBhvr>
                                        <p:cTn id="35"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5">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 calcmode="lin" valueType="num">
                                      <p:cBhvr>
                                        <p:cTn id="42"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5">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5">
                                            <p:txEl>
                                              <p:pRg st="5" end="5"/>
                                            </p:txEl>
                                          </p:spTgt>
                                        </p:tgtEl>
                                        <p:attrNameLst>
                                          <p:attrName>style.visibility</p:attrName>
                                        </p:attrNameLst>
                                      </p:cBhvr>
                                      <p:to>
                                        <p:strVal val="visible"/>
                                      </p:to>
                                    </p:set>
                                    <p:anim calcmode="lin" valueType="num">
                                      <p:cBhvr>
                                        <p:cTn id="49"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51" dur="500"/>
                                        <p:tgtEl>
                                          <p:spTgt spid="5">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5">
                                            <p:txEl>
                                              <p:pRg st="6" end="6"/>
                                            </p:txEl>
                                          </p:spTgt>
                                        </p:tgtEl>
                                        <p:attrNameLst>
                                          <p:attrName>style.visibility</p:attrName>
                                        </p:attrNameLst>
                                      </p:cBhvr>
                                      <p:to>
                                        <p:strVal val="visible"/>
                                      </p:to>
                                    </p:set>
                                    <p:anim calcmode="lin" valueType="num">
                                      <p:cBhvr>
                                        <p:cTn id="56"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7"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8" dur="500"/>
                                        <p:tgtEl>
                                          <p:spTgt spid="5">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5">
                                            <p:txEl>
                                              <p:pRg st="7" end="7"/>
                                            </p:txEl>
                                          </p:spTgt>
                                        </p:tgtEl>
                                        <p:attrNameLst>
                                          <p:attrName>style.visibility</p:attrName>
                                        </p:attrNameLst>
                                      </p:cBhvr>
                                      <p:to>
                                        <p:strVal val="visible"/>
                                      </p:to>
                                    </p:set>
                                    <p:anim calcmode="lin" valueType="num">
                                      <p:cBhvr>
                                        <p:cTn id="63"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65" dur="500"/>
                                        <p:tgtEl>
                                          <p:spTgt spid="5">
                                            <p:txEl>
                                              <p:pRg st="7" end="7"/>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5">
                                            <p:txEl>
                                              <p:pRg st="8" end="8"/>
                                            </p:txEl>
                                          </p:spTgt>
                                        </p:tgtEl>
                                        <p:attrNameLst>
                                          <p:attrName>style.visibility</p:attrName>
                                        </p:attrNameLst>
                                      </p:cBhvr>
                                      <p:to>
                                        <p:strVal val="visible"/>
                                      </p:to>
                                    </p:set>
                                    <p:anim calcmode="lin" valueType="num">
                                      <p:cBhvr>
                                        <p:cTn id="70"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71"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72"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408"/>
            <a:ext cx="8229600" cy="864096"/>
          </a:xfrm>
          <a:solidFill>
            <a:srgbClr val="FFFF00"/>
          </a:solidFill>
        </p:spPr>
        <p:txBody>
          <a:bodyPr/>
          <a:lstStyle/>
          <a:p>
            <a:r>
              <a:rPr lang="en-GB" dirty="0" smtClean="0"/>
              <a:t>Analysis</a:t>
            </a:r>
            <a:endParaRPr lang="en-GB" dirty="0"/>
          </a:p>
        </p:txBody>
      </p:sp>
      <p:sp>
        <p:nvSpPr>
          <p:cNvPr id="3" name="Content Placeholder 2"/>
          <p:cNvSpPr>
            <a:spLocks noGrp="1"/>
          </p:cNvSpPr>
          <p:nvPr>
            <p:ph idx="1"/>
          </p:nvPr>
        </p:nvSpPr>
        <p:spPr>
          <a:xfrm>
            <a:off x="35496" y="692696"/>
            <a:ext cx="9001000" cy="5750099"/>
          </a:xfrm>
          <a:solidFill>
            <a:srgbClr val="FFFF00"/>
          </a:solidFill>
        </p:spPr>
        <p:txBody>
          <a:bodyPr>
            <a:noAutofit/>
          </a:bodyPr>
          <a:lstStyle/>
          <a:p>
            <a:pPr marL="0" indent="0">
              <a:buNone/>
            </a:pPr>
            <a:r>
              <a:rPr lang="en-GB" sz="6000" b="1" dirty="0" smtClean="0"/>
              <a:t>N</a:t>
            </a:r>
            <a:r>
              <a:rPr lang="en-GB" sz="2400" dirty="0" smtClean="0"/>
              <a:t>ame it (name the device/technique when possible: metaphor/simile; couplet; noun/verb/adjective [not “word”]</a:t>
            </a:r>
            <a:endParaRPr lang="en-GB" sz="6000" dirty="0" smtClean="0"/>
          </a:p>
          <a:p>
            <a:pPr marL="0" indent="0">
              <a:buNone/>
            </a:pPr>
            <a:r>
              <a:rPr lang="en-GB" sz="6000" b="1" dirty="0" smtClean="0"/>
              <a:t>E</a:t>
            </a:r>
            <a:r>
              <a:rPr lang="en-GB" sz="2400" dirty="0" smtClean="0"/>
              <a:t>vidence it (quotations – brief is better; clusters or patterns good – e.g., all </a:t>
            </a:r>
            <a:r>
              <a:rPr lang="en-GB" sz="2400" dirty="0" err="1" smtClean="0"/>
              <a:t>Iago’s</a:t>
            </a:r>
            <a:r>
              <a:rPr lang="en-GB" sz="2400" dirty="0" smtClean="0"/>
              <a:t> money words)</a:t>
            </a:r>
            <a:endParaRPr lang="en-GB" sz="6000" dirty="0" smtClean="0"/>
          </a:p>
          <a:p>
            <a:pPr marL="0" indent="0">
              <a:buNone/>
            </a:pPr>
            <a:r>
              <a:rPr lang="en-GB" sz="6000" b="1" dirty="0" smtClean="0"/>
              <a:t>A</a:t>
            </a:r>
            <a:r>
              <a:rPr lang="en-GB" sz="2400" dirty="0" smtClean="0"/>
              <a:t>nalyse it (what might these words suggest to the audience? Offer alternative interpretations where possible)</a:t>
            </a:r>
            <a:endParaRPr lang="en-GB" sz="6000" b="1" dirty="0" smtClean="0"/>
          </a:p>
          <a:p>
            <a:pPr marL="0" indent="0">
              <a:buNone/>
            </a:pPr>
            <a:r>
              <a:rPr lang="en-GB" sz="6000" b="1" dirty="0" smtClean="0"/>
              <a:t>L</a:t>
            </a:r>
            <a:r>
              <a:rPr lang="en-GB" sz="2400" dirty="0" smtClean="0"/>
              <a:t>ink it (link your comments, if possible, to the historical context [do this briefly]; and always bring things back to human weakness)</a:t>
            </a:r>
            <a:endParaRPr lang="en-GB" sz="6000" dirty="0"/>
          </a:p>
        </p:txBody>
      </p:sp>
    </p:spTree>
    <p:extLst>
      <p:ext uri="{BB962C8B-B14F-4D97-AF65-F5344CB8AC3E}">
        <p14:creationId xmlns="" xmlns:p14="http://schemas.microsoft.com/office/powerpoint/2010/main" val="302154673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60848" y="-315416"/>
            <a:ext cx="8229600" cy="1143000"/>
          </a:xfrm>
        </p:spPr>
        <p:txBody>
          <a:bodyPr/>
          <a:lstStyle/>
          <a:p>
            <a:r>
              <a:rPr lang="en-GB" dirty="0" smtClean="0"/>
              <a:t>Example</a:t>
            </a:r>
            <a:endParaRPr lang="en-GB" dirty="0"/>
          </a:p>
        </p:txBody>
      </p:sp>
      <p:sp>
        <p:nvSpPr>
          <p:cNvPr id="5" name="Rectangle 4"/>
          <p:cNvSpPr/>
          <p:nvPr/>
        </p:nvSpPr>
        <p:spPr>
          <a:xfrm>
            <a:off x="35496" y="942975"/>
            <a:ext cx="4824536" cy="4801314"/>
          </a:xfrm>
          <a:prstGeom prst="rect">
            <a:avLst/>
          </a:prstGeom>
        </p:spPr>
        <p:txBody>
          <a:bodyPr wrap="square">
            <a:spAutoFit/>
          </a:bodyPr>
          <a:lstStyle/>
          <a:p>
            <a:r>
              <a:rPr lang="en-GB" b="1" dirty="0"/>
              <a:t>BRABANTIO</a:t>
            </a:r>
            <a:r>
              <a:rPr lang="en-GB" dirty="0"/>
              <a:t> A maiden never bold;</a:t>
            </a:r>
            <a:br>
              <a:rPr lang="en-GB" dirty="0"/>
            </a:br>
            <a:r>
              <a:rPr lang="en-GB" dirty="0"/>
              <a:t>Of spirit so still and quiet, that her motion</a:t>
            </a:r>
            <a:br>
              <a:rPr lang="en-GB" dirty="0"/>
            </a:br>
            <a:r>
              <a:rPr lang="en-GB" dirty="0" err="1"/>
              <a:t>Blush'd</a:t>
            </a:r>
            <a:r>
              <a:rPr lang="en-GB" dirty="0"/>
              <a:t> at herself; and she, in spite of nature,</a:t>
            </a:r>
            <a:br>
              <a:rPr lang="en-GB" dirty="0"/>
            </a:br>
            <a:r>
              <a:rPr lang="en-GB" dirty="0"/>
              <a:t>Of years, of country, credit, every thing,</a:t>
            </a:r>
            <a:br>
              <a:rPr lang="en-GB" dirty="0"/>
            </a:br>
            <a:r>
              <a:rPr lang="en-GB" dirty="0"/>
              <a:t>To fall in love with what she </a:t>
            </a:r>
            <a:r>
              <a:rPr lang="en-GB" dirty="0" err="1"/>
              <a:t>fear'd</a:t>
            </a:r>
            <a:r>
              <a:rPr lang="en-GB" dirty="0"/>
              <a:t> to look on!</a:t>
            </a:r>
            <a:br>
              <a:rPr lang="en-GB" dirty="0"/>
            </a:br>
            <a:r>
              <a:rPr lang="en-GB" dirty="0"/>
              <a:t>It is a judgment </a:t>
            </a:r>
            <a:r>
              <a:rPr lang="en-GB" dirty="0" err="1"/>
              <a:t>maim'd</a:t>
            </a:r>
            <a:r>
              <a:rPr lang="en-GB" dirty="0"/>
              <a:t> and most imperfect</a:t>
            </a:r>
            <a:br>
              <a:rPr lang="en-GB" dirty="0"/>
            </a:br>
            <a:r>
              <a:rPr lang="en-GB" dirty="0"/>
              <a:t>That will confess perfection so could err</a:t>
            </a:r>
            <a:br>
              <a:rPr lang="en-GB" dirty="0"/>
            </a:br>
            <a:r>
              <a:rPr lang="en-GB" dirty="0"/>
              <a:t>Against all rules of nature, and must be driven</a:t>
            </a:r>
            <a:br>
              <a:rPr lang="en-GB" dirty="0"/>
            </a:br>
            <a:r>
              <a:rPr lang="en-GB" dirty="0"/>
              <a:t>To find out practises of cunning hell,</a:t>
            </a:r>
            <a:br>
              <a:rPr lang="en-GB" dirty="0"/>
            </a:br>
            <a:r>
              <a:rPr lang="en-GB" dirty="0"/>
              <a:t>Why this should be. I therefore vouch again</a:t>
            </a:r>
            <a:br>
              <a:rPr lang="en-GB" dirty="0"/>
            </a:br>
            <a:r>
              <a:rPr lang="en-GB" dirty="0"/>
              <a:t>That with some mixtures powerful o'er the blood,</a:t>
            </a:r>
            <a:br>
              <a:rPr lang="en-GB" dirty="0"/>
            </a:br>
            <a:r>
              <a:rPr lang="en-GB" dirty="0"/>
              <a:t>Or with some dram conjured to this effect,</a:t>
            </a:r>
            <a:br>
              <a:rPr lang="en-GB" dirty="0"/>
            </a:br>
            <a:r>
              <a:rPr lang="en-GB" dirty="0"/>
              <a:t>He wrought upon her.</a:t>
            </a:r>
            <a:br>
              <a:rPr lang="en-GB" dirty="0"/>
            </a:br>
            <a:r>
              <a:rPr lang="en-GB" b="1" dirty="0"/>
              <a:t>DUKE OF VENICE</a:t>
            </a:r>
            <a:r>
              <a:rPr lang="en-GB" dirty="0"/>
              <a:t> To vouch this, is no proof,</a:t>
            </a:r>
            <a:br>
              <a:rPr lang="en-GB" dirty="0"/>
            </a:br>
            <a:r>
              <a:rPr lang="en-GB" dirty="0"/>
              <a:t>Without more wider and more overt test</a:t>
            </a:r>
            <a:br>
              <a:rPr lang="en-GB" dirty="0"/>
            </a:br>
            <a:r>
              <a:rPr lang="en-GB" dirty="0"/>
              <a:t>Than these thin habits and poor likelihoods</a:t>
            </a:r>
            <a:br>
              <a:rPr lang="en-GB" dirty="0"/>
            </a:br>
            <a:r>
              <a:rPr lang="en-GB" dirty="0"/>
              <a:t>Of modern seeming do prefer against him</a:t>
            </a:r>
            <a:r>
              <a:rPr lang="en-GB" dirty="0" smtClean="0"/>
              <a:t>.</a:t>
            </a:r>
            <a:endParaRPr lang="en-GB" dirty="0"/>
          </a:p>
        </p:txBody>
      </p:sp>
      <p:sp>
        <p:nvSpPr>
          <p:cNvPr id="6" name="TextBox 5"/>
          <p:cNvSpPr txBox="1"/>
          <p:nvPr/>
        </p:nvSpPr>
        <p:spPr>
          <a:xfrm>
            <a:off x="5076056" y="44624"/>
            <a:ext cx="3888432" cy="1754326"/>
          </a:xfrm>
          <a:prstGeom prst="rect">
            <a:avLst/>
          </a:prstGeom>
          <a:solidFill>
            <a:srgbClr val="FFC000"/>
          </a:solidFill>
        </p:spPr>
        <p:txBody>
          <a:bodyPr wrap="square" rtlCol="0">
            <a:spAutoFit/>
          </a:bodyPr>
          <a:lstStyle/>
          <a:p>
            <a:r>
              <a:rPr lang="en-GB" dirty="0" err="1" smtClean="0"/>
              <a:t>Brabantio</a:t>
            </a:r>
            <a:r>
              <a:rPr lang="en-GB" dirty="0" smtClean="0"/>
              <a:t> accuses Othello of seducing his daughter, of “stealing” her, of tricking her with magic, witchcraft, and potions. He accuses Othello in front of the Senate. The Duke of Venice rejects </a:t>
            </a:r>
            <a:r>
              <a:rPr lang="en-GB" dirty="0" err="1" smtClean="0"/>
              <a:t>Brabantio’s</a:t>
            </a:r>
            <a:r>
              <a:rPr lang="en-GB" dirty="0" smtClean="0"/>
              <a:t>  claims.</a:t>
            </a:r>
            <a:endParaRPr lang="en-GB" dirty="0"/>
          </a:p>
        </p:txBody>
      </p:sp>
      <p:sp>
        <p:nvSpPr>
          <p:cNvPr id="7" name="TextBox 6"/>
          <p:cNvSpPr txBox="1"/>
          <p:nvPr/>
        </p:nvSpPr>
        <p:spPr>
          <a:xfrm>
            <a:off x="5220072" y="1844824"/>
            <a:ext cx="3744416" cy="1477328"/>
          </a:xfrm>
          <a:prstGeom prst="rect">
            <a:avLst/>
          </a:prstGeom>
          <a:solidFill>
            <a:srgbClr val="92D050"/>
          </a:solidFill>
        </p:spPr>
        <p:txBody>
          <a:bodyPr wrap="square" rtlCol="0">
            <a:spAutoFit/>
          </a:bodyPr>
          <a:lstStyle/>
          <a:p>
            <a:r>
              <a:rPr lang="en-GB" dirty="0" smtClean="0"/>
              <a:t>Theme of natural/unnatural here; interracial marriage and race mixing (“</a:t>
            </a:r>
            <a:r>
              <a:rPr lang="en-GB" b="1" dirty="0" smtClean="0"/>
              <a:t>miscegenation</a:t>
            </a:r>
            <a:r>
              <a:rPr lang="en-GB" dirty="0" smtClean="0"/>
              <a:t>”) are viewed with suspicion, if not fear (relevant then and now?)</a:t>
            </a:r>
            <a:endParaRPr lang="en-GB" dirty="0"/>
          </a:p>
        </p:txBody>
      </p:sp>
      <p:sp>
        <p:nvSpPr>
          <p:cNvPr id="8" name="TextBox 7"/>
          <p:cNvSpPr txBox="1"/>
          <p:nvPr/>
        </p:nvSpPr>
        <p:spPr>
          <a:xfrm>
            <a:off x="4638270" y="3356992"/>
            <a:ext cx="4433722" cy="3416320"/>
          </a:xfrm>
          <a:prstGeom prst="rect">
            <a:avLst/>
          </a:prstGeom>
          <a:solidFill>
            <a:schemeClr val="accent1">
              <a:lumMod val="40000"/>
              <a:lumOff val="60000"/>
            </a:schemeClr>
          </a:solidFill>
        </p:spPr>
        <p:txBody>
          <a:bodyPr wrap="square" rtlCol="0">
            <a:spAutoFit/>
          </a:bodyPr>
          <a:lstStyle/>
          <a:p>
            <a:r>
              <a:rPr lang="en-GB" dirty="0"/>
              <a:t>“what she </a:t>
            </a:r>
            <a:r>
              <a:rPr lang="en-GB" dirty="0" err="1"/>
              <a:t>fear'd</a:t>
            </a:r>
            <a:r>
              <a:rPr lang="en-GB" dirty="0"/>
              <a:t> to look </a:t>
            </a:r>
            <a:r>
              <a:rPr lang="en-GB" dirty="0" smtClean="0"/>
              <a:t>on”; “</a:t>
            </a:r>
            <a:r>
              <a:rPr lang="en-GB" dirty="0"/>
              <a:t>Against all rules of nature </a:t>
            </a:r>
            <a:r>
              <a:rPr lang="en-GB" dirty="0" smtClean="0"/>
              <a:t>“: </a:t>
            </a:r>
            <a:r>
              <a:rPr lang="en-GB" dirty="0" err="1" smtClean="0"/>
              <a:t>Brabantio</a:t>
            </a:r>
            <a:r>
              <a:rPr lang="en-GB" dirty="0" smtClean="0"/>
              <a:t> represents widespread racism (Othello feared because of his race; mixed-race marriages viewed as “against nature”); such prejudice could be viewed as human weakness. Duke aware of this widespread racism (</a:t>
            </a:r>
            <a:r>
              <a:rPr lang="en-GB" b="1" dirty="0" smtClean="0"/>
              <a:t>“modern seeming”</a:t>
            </a:r>
            <a:r>
              <a:rPr lang="en-GB" dirty="0" smtClean="0"/>
              <a:t>), but is himself modern, as he demands “</a:t>
            </a:r>
            <a:r>
              <a:rPr lang="en-GB" b="1" dirty="0" smtClean="0"/>
              <a:t>proof</a:t>
            </a:r>
            <a:r>
              <a:rPr lang="en-GB" dirty="0" smtClean="0"/>
              <a:t>” (this word indicates the Renaissance shift towards a more “scientific” attitude).</a:t>
            </a:r>
          </a:p>
          <a:p>
            <a:endParaRPr lang="en-GB" dirty="0"/>
          </a:p>
          <a:p>
            <a:r>
              <a:rPr lang="en-GB" dirty="0" smtClean="0"/>
              <a:t>Othello/s role: reflects </a:t>
            </a:r>
            <a:r>
              <a:rPr lang="en-GB" b="1" dirty="0" smtClean="0"/>
              <a:t>societal prejudice</a:t>
            </a:r>
            <a:r>
              <a:rPr lang="en-GB" dirty="0" smtClean="0"/>
              <a:t>?</a:t>
            </a:r>
            <a:endParaRPr lang="en-GB" dirty="0"/>
          </a:p>
        </p:txBody>
      </p:sp>
      <p:sp>
        <p:nvSpPr>
          <p:cNvPr id="9" name="Right Arrow 8"/>
          <p:cNvSpPr/>
          <p:nvPr/>
        </p:nvSpPr>
        <p:spPr>
          <a:xfrm rot="20247080">
            <a:off x="4149066" y="467819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Arrow 9"/>
          <p:cNvSpPr/>
          <p:nvPr/>
        </p:nvSpPr>
        <p:spPr>
          <a:xfrm rot="1135001">
            <a:off x="3267951" y="2305285"/>
            <a:ext cx="197840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 xmlns:p14="http://schemas.microsoft.com/office/powerpoint/2010/main" val="200799437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9512" y="44624"/>
            <a:ext cx="8784976" cy="5355312"/>
          </a:xfrm>
          <a:prstGeom prst="rect">
            <a:avLst/>
          </a:prstGeom>
          <a:solidFill>
            <a:srgbClr val="FFC000"/>
          </a:solidFill>
        </p:spPr>
        <p:txBody>
          <a:bodyPr wrap="square" rtlCol="0">
            <a:spAutoFit/>
          </a:bodyPr>
          <a:lstStyle/>
          <a:p>
            <a:r>
              <a:rPr lang="en-GB" dirty="0" err="1" smtClean="0"/>
              <a:t>Brabantio</a:t>
            </a:r>
            <a:r>
              <a:rPr lang="en-GB" dirty="0" smtClean="0"/>
              <a:t> accuses Othello of “stealing” Desdemona (suggesting that he views her very much as his property). He cannot believe that Desdemona could love “what she </a:t>
            </a:r>
            <a:r>
              <a:rPr lang="en-GB" dirty="0" err="1" smtClean="0"/>
              <a:t>fear’d</a:t>
            </a:r>
            <a:r>
              <a:rPr lang="en-GB" dirty="0" smtClean="0"/>
              <a:t> to look on,” and believes her marriage to Othello to be “against all rules of nature.” The use of the verb “</a:t>
            </a:r>
            <a:r>
              <a:rPr lang="en-GB" dirty="0" err="1" smtClean="0"/>
              <a:t>fear’d</a:t>
            </a:r>
            <a:r>
              <a:rPr lang="en-GB" dirty="0" smtClean="0"/>
              <a:t>” and the phrase “rules of nature” expose </a:t>
            </a:r>
            <a:r>
              <a:rPr lang="en-GB" dirty="0" err="1" smtClean="0"/>
              <a:t>Brabantio’s</a:t>
            </a:r>
            <a:r>
              <a:rPr lang="en-GB" dirty="0" smtClean="0"/>
              <a:t> own fears of racial difference, and of miscegenation (or “race mixing”), far more than they explain Desdemona’s actions. </a:t>
            </a:r>
            <a:r>
              <a:rPr lang="en-GB" dirty="0" err="1" smtClean="0"/>
              <a:t>Brabantio</a:t>
            </a:r>
            <a:r>
              <a:rPr lang="en-GB" dirty="0" smtClean="0"/>
              <a:t>, then, embodies the widespread racism and racial fears of Shakespeare’s day, and while the issue of racism is certainly still relevant to audience’s today, it is relatively safe to assume that present-day audiences will look upon </a:t>
            </a:r>
            <a:r>
              <a:rPr lang="en-GB" dirty="0" err="1" smtClean="0"/>
              <a:t>Brabantio’s</a:t>
            </a:r>
            <a:r>
              <a:rPr lang="en-GB" dirty="0" smtClean="0"/>
              <a:t> racism as a weakness in his character.</a:t>
            </a:r>
          </a:p>
          <a:p>
            <a:endParaRPr lang="en-GB" dirty="0"/>
          </a:p>
          <a:p>
            <a:r>
              <a:rPr lang="en-GB" dirty="0" smtClean="0"/>
              <a:t>Interestingly, there is evidence to suggest that Shakespeare is deliberately using </a:t>
            </a:r>
            <a:r>
              <a:rPr lang="en-GB" dirty="0" err="1" smtClean="0"/>
              <a:t>Brabantio</a:t>
            </a:r>
            <a:r>
              <a:rPr lang="en-GB" dirty="0" smtClean="0"/>
              <a:t> as a way of criticising the human weakness, or flaw, of racism: the Duke responds to </a:t>
            </a:r>
            <a:r>
              <a:rPr lang="en-GB" dirty="0" err="1" smtClean="0"/>
              <a:t>Brabantio’s</a:t>
            </a:r>
            <a:r>
              <a:rPr lang="en-GB" dirty="0" smtClean="0"/>
              <a:t> claims by saying that without further proof, </a:t>
            </a:r>
            <a:r>
              <a:rPr lang="en-GB" dirty="0" err="1" smtClean="0"/>
              <a:t>Brabantio</a:t>
            </a:r>
            <a:r>
              <a:rPr lang="en-GB" dirty="0" smtClean="0"/>
              <a:t> is merely repeating common racist assumptions, which the Duke describes metaphorically as  “</a:t>
            </a:r>
            <a:r>
              <a:rPr lang="en-GB" dirty="0"/>
              <a:t>thin habits and poor </a:t>
            </a:r>
            <a:r>
              <a:rPr lang="en-GB" dirty="0" smtClean="0"/>
              <a:t>likelihoods / Of </a:t>
            </a:r>
            <a:r>
              <a:rPr lang="en-GB" dirty="0"/>
              <a:t>modern </a:t>
            </a:r>
            <a:r>
              <a:rPr lang="en-GB" dirty="0" smtClean="0"/>
              <a:t>seeming” that “do </a:t>
            </a:r>
            <a:r>
              <a:rPr lang="en-GB" dirty="0"/>
              <a:t>prefer against him </a:t>
            </a:r>
            <a:r>
              <a:rPr lang="en-GB" dirty="0" smtClean="0"/>
              <a:t>[Othello].” For the Duke to suggest that </a:t>
            </a:r>
            <a:r>
              <a:rPr lang="en-GB" dirty="0" err="1" smtClean="0"/>
              <a:t>Brabantio’s</a:t>
            </a:r>
            <a:r>
              <a:rPr lang="en-GB" dirty="0" smtClean="0"/>
              <a:t> racism is merely cheap clothes or coverings (“thin habits”) and that his views are based not on what is true, but only on what “seems” to be the case, makes the Duke a very modern Renaissance man. It is possible, though not certain, that Shakespeare is using the Duke to express his own opinions.</a:t>
            </a:r>
            <a:endParaRPr lang="en-GB" dirty="0"/>
          </a:p>
        </p:txBody>
      </p:sp>
    </p:spTree>
    <p:extLst>
      <p:ext uri="{BB962C8B-B14F-4D97-AF65-F5344CB8AC3E}">
        <p14:creationId xmlns="" xmlns:p14="http://schemas.microsoft.com/office/powerpoint/2010/main" val="421816698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Lesson 10</a:t>
            </a:r>
            <a:endParaRPr lang="en-GB" b="1" dirty="0"/>
          </a:p>
        </p:txBody>
      </p:sp>
    </p:spTree>
    <p:extLst>
      <p:ext uri="{BB962C8B-B14F-4D97-AF65-F5344CB8AC3E}">
        <p14:creationId xmlns="" xmlns:p14="http://schemas.microsoft.com/office/powerpoint/2010/main" val="39116206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92D050"/>
          </a:solidFill>
        </p:spPr>
        <p:txBody>
          <a:bodyPr>
            <a:normAutofit fontScale="90000"/>
          </a:bodyPr>
          <a:lstStyle/>
          <a:p>
            <a:pPr algn="l"/>
            <a:r>
              <a:rPr lang="en-GB" sz="2800" b="1" dirty="0" smtClean="0"/>
              <a:t>Annotate each paragraph, according to NEAL; highlight any mistakes; make suggestions for improvement.</a:t>
            </a:r>
            <a:endParaRPr lang="en-GB" sz="2800" b="1" dirty="0"/>
          </a:p>
        </p:txBody>
      </p:sp>
      <p:sp>
        <p:nvSpPr>
          <p:cNvPr id="5" name="Content Placeholder 4"/>
          <p:cNvSpPr>
            <a:spLocks noGrp="1"/>
          </p:cNvSpPr>
          <p:nvPr>
            <p:ph sz="half" idx="1"/>
          </p:nvPr>
        </p:nvSpPr>
        <p:spPr>
          <a:ln>
            <a:solidFill>
              <a:schemeClr val="accent1"/>
            </a:solidFill>
          </a:ln>
        </p:spPr>
        <p:txBody>
          <a:bodyPr>
            <a:normAutofit fontScale="62500" lnSpcReduction="20000"/>
          </a:bodyPr>
          <a:lstStyle/>
          <a:p>
            <a:pPr marL="0" indent="0">
              <a:buNone/>
            </a:pPr>
            <a:r>
              <a:rPr lang="en-GB" dirty="0" err="1"/>
              <a:t>Brabantio</a:t>
            </a:r>
            <a:r>
              <a:rPr lang="en-GB" dirty="0"/>
              <a:t> accuses Othello of “stealing” Desdemona (suggesting that he views her very much as his property). He cannot believe that Desdemona could love “what she </a:t>
            </a:r>
            <a:r>
              <a:rPr lang="en-GB" dirty="0" err="1"/>
              <a:t>fear’d</a:t>
            </a:r>
            <a:r>
              <a:rPr lang="en-GB" dirty="0"/>
              <a:t> to look on,” and believes her marriage to Othello to be “against all rules of nature.” The use of the verb “</a:t>
            </a:r>
            <a:r>
              <a:rPr lang="en-GB" dirty="0" err="1"/>
              <a:t>fear’d</a:t>
            </a:r>
            <a:r>
              <a:rPr lang="en-GB" dirty="0"/>
              <a:t>” and the phrase “rules of nature” expose </a:t>
            </a:r>
            <a:r>
              <a:rPr lang="en-GB" dirty="0" err="1"/>
              <a:t>Brabantio’s</a:t>
            </a:r>
            <a:r>
              <a:rPr lang="en-GB" dirty="0"/>
              <a:t> own fears of racial difference, and of miscegenation (or “race mixing”), far more than they explain Desdemona’s actions. </a:t>
            </a:r>
            <a:r>
              <a:rPr lang="en-GB" dirty="0" err="1"/>
              <a:t>Brabantio</a:t>
            </a:r>
            <a:r>
              <a:rPr lang="en-GB" dirty="0"/>
              <a:t>, then, embodies the widespread racism and racial fears of Shakespeare’s day, and while the issue of racism is certainly still relevant to audience’s today, it is relatively safe to assume that present-day audiences will look upon </a:t>
            </a:r>
            <a:r>
              <a:rPr lang="en-GB" dirty="0" err="1"/>
              <a:t>Brabantio’s</a:t>
            </a:r>
            <a:r>
              <a:rPr lang="en-GB" dirty="0"/>
              <a:t> racism as a weakness in his character</a:t>
            </a:r>
            <a:r>
              <a:rPr lang="en-GB" dirty="0" smtClean="0"/>
              <a:t>.</a:t>
            </a:r>
            <a:endParaRPr lang="en-GB" dirty="0"/>
          </a:p>
        </p:txBody>
      </p:sp>
      <p:sp>
        <p:nvSpPr>
          <p:cNvPr id="6" name="Content Placeholder 5"/>
          <p:cNvSpPr>
            <a:spLocks noGrp="1"/>
          </p:cNvSpPr>
          <p:nvPr>
            <p:ph sz="half" idx="2"/>
          </p:nvPr>
        </p:nvSpPr>
        <p:spPr>
          <a:ln>
            <a:solidFill>
              <a:schemeClr val="accent1"/>
            </a:solidFill>
          </a:ln>
        </p:spPr>
        <p:txBody>
          <a:bodyPr>
            <a:normAutofit fontScale="62500" lnSpcReduction="20000"/>
          </a:bodyPr>
          <a:lstStyle/>
          <a:p>
            <a:pPr marL="0" indent="0">
              <a:buNone/>
            </a:pPr>
            <a:r>
              <a:rPr lang="en-GB" dirty="0"/>
              <a:t>Interestingly, there is evidence to suggest that Shakespeare is deliberately using </a:t>
            </a:r>
            <a:r>
              <a:rPr lang="en-GB" dirty="0" err="1"/>
              <a:t>Brabantio</a:t>
            </a:r>
            <a:r>
              <a:rPr lang="en-GB" dirty="0"/>
              <a:t> as a way of criticising the human weakness, or flaw, of racism: the Duke responds to </a:t>
            </a:r>
            <a:r>
              <a:rPr lang="en-GB" dirty="0" err="1"/>
              <a:t>Brabantio’s</a:t>
            </a:r>
            <a:r>
              <a:rPr lang="en-GB" dirty="0"/>
              <a:t> claims by saying that without further proof, </a:t>
            </a:r>
            <a:r>
              <a:rPr lang="en-GB" dirty="0" err="1"/>
              <a:t>Brabantio</a:t>
            </a:r>
            <a:r>
              <a:rPr lang="en-GB" dirty="0"/>
              <a:t> is merely repeating common racist assumptions, which the Duke describes metaphorically as  “thin habits and poor likelihoods / Of modern seeming” that “do prefer against him [Othello].” For the Duke to suggest that </a:t>
            </a:r>
            <a:r>
              <a:rPr lang="en-GB" dirty="0" err="1"/>
              <a:t>Brabantio’s</a:t>
            </a:r>
            <a:r>
              <a:rPr lang="en-GB" dirty="0"/>
              <a:t> racism is merely cheap clothes or coverings (“thin habits”) and that his views are based not on what is true, but only on what “seems” to be the case, makes the Duke a very modern Renaissance man. It is possible, though not certain, that Shakespeare is using the Duke to express his own opinions</a:t>
            </a:r>
            <a:r>
              <a:rPr lang="en-GB" dirty="0" smtClean="0"/>
              <a:t>.</a:t>
            </a:r>
            <a:endParaRPr lang="en-GB" dirty="0"/>
          </a:p>
        </p:txBody>
      </p:sp>
    </p:spTree>
    <p:extLst>
      <p:ext uri="{BB962C8B-B14F-4D97-AF65-F5344CB8AC3E}">
        <p14:creationId xmlns="" xmlns:p14="http://schemas.microsoft.com/office/powerpoint/2010/main" val="92762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p:cNvPicPr>
            <a:picLocks noChangeAspect="1" noChangeArrowheads="1"/>
          </p:cNvPicPr>
          <p:nvPr/>
        </p:nvPicPr>
        <p:blipFill>
          <a:blip r:embed="rId2" cstate="print"/>
          <a:srcRect l="9681" t="27188" r="29722" b="29500"/>
          <a:stretch>
            <a:fillRect/>
          </a:stretch>
        </p:blipFill>
        <p:spPr bwMode="auto">
          <a:xfrm>
            <a:off x="-1" y="44624"/>
            <a:ext cx="9138699" cy="3672408"/>
          </a:xfrm>
          <a:prstGeom prst="rect">
            <a:avLst/>
          </a:prstGeom>
          <a:noFill/>
          <a:ln w="9525">
            <a:noFill/>
            <a:miter lim="800000"/>
            <a:headEnd/>
            <a:tailEnd/>
          </a:ln>
        </p:spPr>
      </p:pic>
      <p:sp>
        <p:nvSpPr>
          <p:cNvPr id="5" name="TextBox 4"/>
          <p:cNvSpPr txBox="1"/>
          <p:nvPr/>
        </p:nvSpPr>
        <p:spPr>
          <a:xfrm>
            <a:off x="107504" y="4491117"/>
            <a:ext cx="8964488" cy="523220"/>
          </a:xfrm>
          <a:prstGeom prst="rect">
            <a:avLst/>
          </a:prstGeom>
          <a:solidFill>
            <a:srgbClr val="FFFF00"/>
          </a:solidFill>
        </p:spPr>
        <p:txBody>
          <a:bodyPr wrap="square" rtlCol="0">
            <a:spAutoFit/>
          </a:bodyPr>
          <a:lstStyle/>
          <a:p>
            <a:r>
              <a:rPr lang="en-GB" sz="2800" b="1" dirty="0" smtClean="0"/>
              <a:t>For Band 5, be sophisticated, detailed, developed, creative.</a:t>
            </a:r>
            <a:endParaRPr lang="en-GB"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88640"/>
            <a:ext cx="8229600" cy="1143000"/>
          </a:xfrm>
          <a:solidFill>
            <a:srgbClr val="FFFF00"/>
          </a:solidFill>
        </p:spPr>
        <p:txBody>
          <a:bodyPr>
            <a:normAutofit fontScale="90000"/>
          </a:bodyPr>
          <a:lstStyle/>
          <a:p>
            <a:pPr algn="l"/>
            <a:r>
              <a:rPr lang="en-GB" dirty="0" smtClean="0"/>
              <a:t>How does Shakespeare present human weakness in Act I of </a:t>
            </a:r>
            <a:r>
              <a:rPr lang="en-GB" i="1" dirty="0" smtClean="0"/>
              <a:t>Othello</a:t>
            </a:r>
            <a:r>
              <a:rPr lang="en-GB" dirty="0" smtClean="0"/>
              <a:t>?</a:t>
            </a:r>
            <a:endParaRPr lang="en-GB" dirty="0"/>
          </a:p>
        </p:txBody>
      </p:sp>
      <p:sp>
        <p:nvSpPr>
          <p:cNvPr id="8" name="Content Placeholder 7"/>
          <p:cNvSpPr>
            <a:spLocks noGrp="1"/>
          </p:cNvSpPr>
          <p:nvPr>
            <p:ph sz="half" idx="1"/>
          </p:nvPr>
        </p:nvSpPr>
        <p:spPr>
          <a:solidFill>
            <a:schemeClr val="accent1">
              <a:lumMod val="60000"/>
              <a:lumOff val="40000"/>
            </a:schemeClr>
          </a:solidFill>
        </p:spPr>
        <p:txBody>
          <a:bodyPr>
            <a:normAutofit lnSpcReduction="10000"/>
          </a:bodyPr>
          <a:lstStyle/>
          <a:p>
            <a:pPr marL="0" indent="0">
              <a:buNone/>
            </a:pPr>
            <a:r>
              <a:rPr lang="en-GB" b="1" u="sng" dirty="0" smtClean="0"/>
              <a:t>Today:</a:t>
            </a:r>
          </a:p>
          <a:p>
            <a:r>
              <a:rPr lang="en-GB" b="1" dirty="0" smtClean="0"/>
              <a:t>At least</a:t>
            </a:r>
            <a:r>
              <a:rPr lang="en-GB" dirty="0" smtClean="0"/>
              <a:t> one paragraph of detailed analysis, using models and NEAL as guide.</a:t>
            </a:r>
            <a:endParaRPr lang="en-GB" dirty="0"/>
          </a:p>
          <a:p>
            <a:r>
              <a:rPr lang="en-GB" dirty="0" smtClean="0"/>
              <a:t>Peer review &amp; improvement.</a:t>
            </a:r>
            <a:endParaRPr lang="en-GB" dirty="0"/>
          </a:p>
        </p:txBody>
      </p:sp>
      <p:sp>
        <p:nvSpPr>
          <p:cNvPr id="9" name="Content Placeholder 8"/>
          <p:cNvSpPr>
            <a:spLocks noGrp="1"/>
          </p:cNvSpPr>
          <p:nvPr>
            <p:ph sz="half" idx="2"/>
          </p:nvPr>
        </p:nvSpPr>
        <p:spPr>
          <a:solidFill>
            <a:srgbClr val="FFFF00"/>
          </a:solidFill>
        </p:spPr>
        <p:txBody>
          <a:bodyPr>
            <a:normAutofit lnSpcReduction="10000"/>
          </a:bodyPr>
          <a:lstStyle/>
          <a:p>
            <a:pPr marL="0" indent="0">
              <a:buNone/>
            </a:pPr>
            <a:r>
              <a:rPr lang="en-GB" b="1" u="sng" dirty="0" smtClean="0"/>
              <a:t>H/W (for Monday):</a:t>
            </a:r>
          </a:p>
          <a:p>
            <a:pPr marL="0" indent="0">
              <a:buNone/>
            </a:pPr>
            <a:r>
              <a:rPr lang="en-GB" dirty="0" smtClean="0"/>
              <a:t>Another three paragraphs of analysis, responding to the question, “How does Shakespeare present human weakness in Act I of </a:t>
            </a:r>
            <a:r>
              <a:rPr lang="en-GB" i="1" dirty="0" smtClean="0"/>
              <a:t>Othello</a:t>
            </a:r>
            <a:r>
              <a:rPr lang="en-GB" dirty="0" smtClean="0"/>
              <a:t>?” (This means that you will have written </a:t>
            </a:r>
            <a:r>
              <a:rPr lang="en-GB" b="1" u="sng" dirty="0" smtClean="0"/>
              <a:t>at least 4 paragraphs</a:t>
            </a:r>
            <a:r>
              <a:rPr lang="en-GB" dirty="0" smtClean="0"/>
              <a:t> in total, including today’s classwork.)</a:t>
            </a:r>
            <a:endParaRPr lang="en-GB" dirty="0"/>
          </a:p>
        </p:txBody>
      </p:sp>
    </p:spTree>
    <p:extLst>
      <p:ext uri="{BB962C8B-B14F-4D97-AF65-F5344CB8AC3E}">
        <p14:creationId xmlns="" xmlns:p14="http://schemas.microsoft.com/office/powerpoint/2010/main" val="322710412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Lesson 11</a:t>
            </a:r>
            <a:endParaRPr lang="en-GB" dirty="0"/>
          </a:p>
        </p:txBody>
      </p:sp>
      <p:sp>
        <p:nvSpPr>
          <p:cNvPr id="6" name="Content Placeholder 5"/>
          <p:cNvSpPr>
            <a:spLocks noGrp="1"/>
          </p:cNvSpPr>
          <p:nvPr>
            <p:ph idx="1"/>
          </p:nvPr>
        </p:nvSpPr>
        <p:spPr/>
        <p:txBody>
          <a:bodyPr/>
          <a:lstStyle/>
          <a:p>
            <a:endParaRPr lang="en-GB"/>
          </a:p>
        </p:txBody>
      </p:sp>
    </p:spTree>
    <p:extLst>
      <p:ext uri="{BB962C8B-B14F-4D97-AF65-F5344CB8AC3E}">
        <p14:creationId xmlns="" xmlns:p14="http://schemas.microsoft.com/office/powerpoint/2010/main" val="105008755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pPr algn="l"/>
            <a:r>
              <a:rPr lang="en-GB" sz="3000" b="1" dirty="0" smtClean="0"/>
              <a:t>What is the significance of the white handkerchief, and how </a:t>
            </a:r>
            <a:r>
              <a:rPr lang="en-GB" sz="3000" b="1" u="sng" dirty="0" smtClean="0"/>
              <a:t>might</a:t>
            </a:r>
            <a:r>
              <a:rPr lang="en-GB" sz="3000" b="1" dirty="0" smtClean="0"/>
              <a:t> it be linked to human weakness?</a:t>
            </a:r>
            <a:endParaRPr lang="en-GB" sz="3000" b="1" dirty="0"/>
          </a:p>
        </p:txBody>
      </p:sp>
      <p:sp>
        <p:nvSpPr>
          <p:cNvPr id="3" name="Content Placeholder 2"/>
          <p:cNvSpPr>
            <a:spLocks noGrp="1"/>
          </p:cNvSpPr>
          <p:nvPr>
            <p:ph idx="1"/>
          </p:nvPr>
        </p:nvSpPr>
        <p:spPr>
          <a:solidFill>
            <a:srgbClr val="92D050"/>
          </a:solidFill>
        </p:spPr>
        <p:txBody>
          <a:bodyPr/>
          <a:lstStyle/>
          <a:p>
            <a:r>
              <a:rPr lang="en-GB" b="1" dirty="0" smtClean="0"/>
              <a:t>Attempt a short answer to this question: 2 sentences; bullet points; brainstorm.</a:t>
            </a:r>
            <a:endParaRPr lang="en-GB" b="1" dirty="0"/>
          </a:p>
        </p:txBody>
      </p:sp>
    </p:spTree>
    <p:extLst>
      <p:ext uri="{BB962C8B-B14F-4D97-AF65-F5344CB8AC3E}">
        <p14:creationId xmlns="" xmlns:p14="http://schemas.microsoft.com/office/powerpoint/2010/main" val="220487075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Objective correlative</a:t>
            </a:r>
            <a:endParaRPr lang="en-GB" b="1" dirty="0"/>
          </a:p>
        </p:txBody>
      </p:sp>
      <p:sp>
        <p:nvSpPr>
          <p:cNvPr id="3" name="Content Placeholder 2"/>
          <p:cNvSpPr>
            <a:spLocks noGrp="1"/>
          </p:cNvSpPr>
          <p:nvPr>
            <p:ph idx="1"/>
          </p:nvPr>
        </p:nvSpPr>
        <p:spPr>
          <a:solidFill>
            <a:srgbClr val="FFFF00"/>
          </a:solidFill>
        </p:spPr>
        <p:txBody>
          <a:bodyPr/>
          <a:lstStyle/>
          <a:p>
            <a:r>
              <a:rPr lang="en-GB" b="1" u="sng" dirty="0" smtClean="0"/>
              <a:t>Objective correlative:</a:t>
            </a:r>
            <a:r>
              <a:rPr lang="en-GB" dirty="0" smtClean="0"/>
              <a:t> An object or symbol that represents an emotion/feeling, or a set of emotions/feelings. E.g., a wedding ring = the love of two people for one another, and its celebration on a particular day through the exchanging of vows and rings.</a:t>
            </a:r>
            <a:endParaRPr lang="en-GB" dirty="0"/>
          </a:p>
        </p:txBody>
      </p:sp>
    </p:spTree>
    <p:extLst>
      <p:ext uri="{BB962C8B-B14F-4D97-AF65-F5344CB8AC3E}">
        <p14:creationId xmlns="" xmlns:p14="http://schemas.microsoft.com/office/powerpoint/2010/main" val="2052647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The writer T.S. Eliot suggested that the problem facing Hamlet (one of Shakespeare’s most famous protagonists, from the play </a:t>
            </a:r>
            <a:r>
              <a:rPr lang="en-GB" i="1" dirty="0" smtClean="0"/>
              <a:t>Hamlet</a:t>
            </a:r>
            <a:r>
              <a:rPr lang="en-GB" dirty="0" smtClean="0"/>
              <a:t>) is that he does not have a suitable objective correlative for all his strife and woe.</a:t>
            </a:r>
          </a:p>
          <a:p>
            <a:endParaRPr lang="en-GB" dirty="0"/>
          </a:p>
          <a:p>
            <a:r>
              <a:rPr lang="en-GB" dirty="0" smtClean="0"/>
              <a:t>Does Othello have an appropriate objective correlative?</a:t>
            </a:r>
            <a:endParaRPr lang="en-GB" dirty="0"/>
          </a:p>
        </p:txBody>
      </p:sp>
    </p:spTree>
    <p:extLst>
      <p:ext uri="{BB962C8B-B14F-4D97-AF65-F5344CB8AC3E}">
        <p14:creationId xmlns="" xmlns:p14="http://schemas.microsoft.com/office/powerpoint/2010/main" val="412288020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The white handkerchief is not sufficient proof for Othello to kill Desdemona. Therefore, one of the signs of Othello’s weakness is that he lacks an </a:t>
            </a:r>
            <a:r>
              <a:rPr lang="en-GB" smtClean="0"/>
              <a:t>objective correlative.</a:t>
            </a:r>
            <a:endParaRPr lang="en-GB"/>
          </a:p>
        </p:txBody>
      </p:sp>
    </p:spTree>
    <p:extLst>
      <p:ext uri="{BB962C8B-B14F-4D97-AF65-F5344CB8AC3E}">
        <p14:creationId xmlns="" xmlns:p14="http://schemas.microsoft.com/office/powerpoint/2010/main" val="203860615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So far we have focussed primarily on linguistic analysis.</a:t>
            </a:r>
          </a:p>
          <a:p>
            <a:r>
              <a:rPr lang="en-GB" dirty="0" smtClean="0"/>
              <a:t>We can also make use of </a:t>
            </a:r>
            <a:r>
              <a:rPr lang="en-GB" b="1" dirty="0" smtClean="0"/>
              <a:t>symbolic analysis</a:t>
            </a:r>
            <a:r>
              <a:rPr lang="en-GB" dirty="0" smtClean="0"/>
              <a:t> – that is, we can analyse the symbols that feature heavily in the play.</a:t>
            </a:r>
            <a:endParaRPr lang="en-GB" dirty="0"/>
          </a:p>
        </p:txBody>
      </p:sp>
    </p:spTree>
    <p:extLst>
      <p:ext uri="{BB962C8B-B14F-4D97-AF65-F5344CB8AC3E}">
        <p14:creationId xmlns="" xmlns:p14="http://schemas.microsoft.com/office/powerpoint/2010/main" val="384503835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55776" y="2636912"/>
            <a:ext cx="3826768" cy="1143000"/>
          </a:xfrm>
          <a:ln>
            <a:solidFill>
              <a:schemeClr val="accent1"/>
            </a:solidFill>
          </a:ln>
        </p:spPr>
        <p:txBody>
          <a:bodyPr>
            <a:normAutofit fontScale="90000"/>
          </a:bodyPr>
          <a:lstStyle/>
          <a:p>
            <a:r>
              <a:rPr lang="en-GB" dirty="0" smtClean="0"/>
              <a:t>Desdemona’s handkerchief</a:t>
            </a:r>
            <a:endParaRPr lang="en-GB" dirty="0"/>
          </a:p>
        </p:txBody>
      </p:sp>
    </p:spTree>
    <p:extLst>
      <p:ext uri="{BB962C8B-B14F-4D97-AF65-F5344CB8AC3E}">
        <p14:creationId xmlns="" xmlns:p14="http://schemas.microsoft.com/office/powerpoint/2010/main" val="252397920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GB"/>
          </a:p>
        </p:txBody>
      </p:sp>
      <p:sp>
        <p:nvSpPr>
          <p:cNvPr id="4" name="Content Placeholder 3"/>
          <p:cNvSpPr>
            <a:spLocks noGrp="1"/>
          </p:cNvSpPr>
          <p:nvPr>
            <p:ph idx="1"/>
          </p:nvPr>
        </p:nvSpPr>
        <p:spPr/>
        <p:txBody>
          <a:bodyPr/>
          <a:lstStyle/>
          <a:p>
            <a:pPr marL="0" indent="0">
              <a:buNone/>
            </a:pPr>
            <a:r>
              <a:rPr lang="en-GB" b="1" u="sng" dirty="0" smtClean="0"/>
              <a:t>Act III, </a:t>
            </a:r>
            <a:r>
              <a:rPr lang="en-GB" b="1" u="sng" dirty="0" err="1" smtClean="0"/>
              <a:t>sc.iii</a:t>
            </a:r>
            <a:endParaRPr lang="en-GB" b="1" u="sng" dirty="0"/>
          </a:p>
          <a:p>
            <a:r>
              <a:rPr lang="en-GB" dirty="0" smtClean="0"/>
              <a:t>Othello: Ha! ha! </a:t>
            </a:r>
            <a:r>
              <a:rPr lang="en-GB" dirty="0"/>
              <a:t>f</a:t>
            </a:r>
            <a:r>
              <a:rPr lang="en-GB" dirty="0" smtClean="0"/>
              <a:t>alse to me?</a:t>
            </a:r>
            <a:endParaRPr lang="en-GB" dirty="0"/>
          </a:p>
        </p:txBody>
      </p:sp>
    </p:spTree>
    <p:extLst>
      <p:ext uri="{BB962C8B-B14F-4D97-AF65-F5344CB8AC3E}">
        <p14:creationId xmlns="" xmlns:p14="http://schemas.microsoft.com/office/powerpoint/2010/main" val="397433656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GB"/>
          </a:p>
        </p:txBody>
      </p:sp>
      <p:sp>
        <p:nvSpPr>
          <p:cNvPr id="5" name="Content Placeholder 4"/>
          <p:cNvSpPr>
            <a:spLocks noGrp="1"/>
          </p:cNvSpPr>
          <p:nvPr>
            <p:ph idx="1"/>
          </p:nvPr>
        </p:nvSpPr>
        <p:spPr>
          <a:solidFill>
            <a:srgbClr val="92D050"/>
          </a:solidFill>
        </p:spPr>
        <p:txBody>
          <a:bodyPr>
            <a:normAutofit fontScale="92500" lnSpcReduction="20000"/>
          </a:bodyPr>
          <a:lstStyle/>
          <a:p>
            <a:pPr marL="0" indent="0">
              <a:buNone/>
            </a:pPr>
            <a:r>
              <a:rPr lang="en-GB" b="1" dirty="0"/>
              <a:t>Write </a:t>
            </a:r>
            <a:r>
              <a:rPr lang="en-GB" b="1" dirty="0" smtClean="0"/>
              <a:t>1-2 paragraphs </a:t>
            </a:r>
            <a:r>
              <a:rPr lang="en-GB" b="1" dirty="0"/>
              <a:t>on Othello, Desdemona, and the </a:t>
            </a:r>
            <a:r>
              <a:rPr lang="en-GB" b="1" dirty="0" smtClean="0"/>
              <a:t>handkerchief. Include:</a:t>
            </a:r>
          </a:p>
          <a:p>
            <a:r>
              <a:rPr lang="en-GB" dirty="0" smtClean="0"/>
              <a:t>How </a:t>
            </a:r>
            <a:r>
              <a:rPr lang="en-GB" dirty="0" err="1" smtClean="0"/>
              <a:t>Iago</a:t>
            </a:r>
            <a:r>
              <a:rPr lang="en-GB" dirty="0" smtClean="0"/>
              <a:t> comes into possession of it, and what he does with it</a:t>
            </a:r>
          </a:p>
          <a:p>
            <a:r>
              <a:rPr lang="en-GB" dirty="0" smtClean="0"/>
              <a:t>Its importance to Othello</a:t>
            </a:r>
          </a:p>
          <a:p>
            <a:r>
              <a:rPr lang="en-GB" dirty="0" smtClean="0"/>
              <a:t>All the different possible things it might symbolise</a:t>
            </a:r>
          </a:p>
          <a:p>
            <a:r>
              <a:rPr lang="en-GB" dirty="0" smtClean="0"/>
              <a:t>Whether or not it is a fitting objective correlative for Othello’s jealousy</a:t>
            </a:r>
          </a:p>
          <a:p>
            <a:r>
              <a:rPr lang="en-GB" dirty="0" smtClean="0"/>
              <a:t>How you might link this symbol to human weakness</a:t>
            </a:r>
            <a:endParaRPr lang="en-GB" dirty="0"/>
          </a:p>
        </p:txBody>
      </p:sp>
    </p:spTree>
    <p:extLst>
      <p:ext uri="{BB962C8B-B14F-4D97-AF65-F5344CB8AC3E}">
        <p14:creationId xmlns="" xmlns:p14="http://schemas.microsoft.com/office/powerpoint/2010/main" val="3948881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William Shakespeare</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William Shakespeare is considered by many to be the greatest playwright of all time, although many facts about his life remain shrouded in mystery. He lived during the reigns of Elizabeth I and James I (who was also James VI, King of Scotland). He coined thousands of new words and phrases that we still use today. </a:t>
            </a:r>
          </a:p>
          <a:p>
            <a:r>
              <a:rPr lang="en-GB" dirty="0" smtClean="0"/>
              <a:t>He was born in Stratford-upon-Avon in Warwickshire and was baptised a few days later on 26 April 1564. His father, John Shakespeare, was a glove maker and wool merchant and his mother, Mary Arden, was the daughter of a well-to-do landowner from </a:t>
            </a:r>
            <a:r>
              <a:rPr lang="en-GB" dirty="0" err="1" smtClean="0"/>
              <a:t>Wilmcote</a:t>
            </a:r>
            <a:r>
              <a:rPr lang="en-GB" dirty="0" smtClean="0"/>
              <a:t>, South Warwickshire. It is likely Shakespeare was educated at the local King Edward VI Grammar School in Stratford. </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12</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 xmlns:p14="http://schemas.microsoft.com/office/powerpoint/2010/main" val="226783271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pPr algn="l"/>
            <a:r>
              <a:rPr lang="en-GB" b="1" dirty="0" smtClean="0"/>
              <a:t>How can we structure effective introductions?</a:t>
            </a:r>
            <a:endParaRPr lang="en-GB" b="1" dirty="0"/>
          </a:p>
        </p:txBody>
      </p:sp>
      <p:sp>
        <p:nvSpPr>
          <p:cNvPr id="3" name="Content Placeholder 2"/>
          <p:cNvSpPr>
            <a:spLocks noGrp="1"/>
          </p:cNvSpPr>
          <p:nvPr>
            <p:ph idx="1"/>
          </p:nvPr>
        </p:nvSpPr>
        <p:spPr>
          <a:solidFill>
            <a:srgbClr val="92D050"/>
          </a:solidFill>
        </p:spPr>
        <p:txBody>
          <a:bodyPr/>
          <a:lstStyle/>
          <a:p>
            <a:r>
              <a:rPr lang="en-GB" dirty="0" smtClean="0"/>
              <a:t>What are the “ingredients” of a good introduction?</a:t>
            </a:r>
            <a:endParaRPr lang="en-GB" dirty="0"/>
          </a:p>
        </p:txBody>
      </p:sp>
    </p:spTree>
    <p:extLst>
      <p:ext uri="{BB962C8B-B14F-4D97-AF65-F5344CB8AC3E}">
        <p14:creationId xmlns="" xmlns:p14="http://schemas.microsoft.com/office/powerpoint/2010/main" val="302449269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Write your possible introduction to this question in 10 </a:t>
            </a:r>
            <a:r>
              <a:rPr lang="en-GB" dirty="0" err="1" smtClean="0"/>
              <a:t>mins</a:t>
            </a:r>
            <a:r>
              <a:rPr lang="en-GB" dirty="0" smtClean="0"/>
              <a:t>.</a:t>
            </a:r>
            <a:endParaRPr lang="en-GB" dirty="0"/>
          </a:p>
        </p:txBody>
      </p:sp>
      <p:sp>
        <p:nvSpPr>
          <p:cNvPr id="4" name="Title 6"/>
          <p:cNvSpPr>
            <a:spLocks noGrp="1"/>
          </p:cNvSpPr>
          <p:nvPr>
            <p:ph type="title"/>
          </p:nvPr>
        </p:nvSpPr>
        <p:spPr>
          <a:xfrm>
            <a:off x="457200" y="188640"/>
            <a:ext cx="8229600" cy="1143000"/>
          </a:xfrm>
          <a:solidFill>
            <a:srgbClr val="FFFF00"/>
          </a:solidFill>
        </p:spPr>
        <p:txBody>
          <a:bodyPr>
            <a:normAutofit fontScale="90000"/>
          </a:bodyPr>
          <a:lstStyle/>
          <a:p>
            <a:pPr algn="l"/>
            <a:r>
              <a:rPr lang="en-GB" dirty="0" smtClean="0"/>
              <a:t>How does Shakespeare present human weakness in </a:t>
            </a:r>
            <a:r>
              <a:rPr lang="en-GB" i="1" dirty="0" smtClean="0"/>
              <a:t>Othello</a:t>
            </a:r>
            <a:r>
              <a:rPr lang="en-GB" dirty="0" smtClean="0"/>
              <a:t>?</a:t>
            </a:r>
            <a:endParaRPr lang="en-GB" dirty="0"/>
          </a:p>
        </p:txBody>
      </p:sp>
    </p:spTree>
    <p:extLst>
      <p:ext uri="{BB962C8B-B14F-4D97-AF65-F5344CB8AC3E}">
        <p14:creationId xmlns="" xmlns:p14="http://schemas.microsoft.com/office/powerpoint/2010/main" val="230799643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pPr algn="l"/>
            <a:r>
              <a:rPr lang="en-GB" b="1" dirty="0" smtClean="0"/>
              <a:t>What’s wrong with this?</a:t>
            </a:r>
            <a:endParaRPr lang="en-GB" b="1" dirty="0"/>
          </a:p>
        </p:txBody>
      </p:sp>
      <p:sp>
        <p:nvSpPr>
          <p:cNvPr id="3" name="Content Placeholder 2"/>
          <p:cNvSpPr>
            <a:spLocks noGrp="1"/>
          </p:cNvSpPr>
          <p:nvPr>
            <p:ph idx="1"/>
          </p:nvPr>
        </p:nvSpPr>
        <p:spPr/>
        <p:txBody>
          <a:bodyPr>
            <a:normAutofit/>
          </a:bodyPr>
          <a:lstStyle/>
          <a:p>
            <a:pPr marL="0" indent="0">
              <a:buNone/>
            </a:pPr>
            <a:r>
              <a:rPr lang="en-GB" sz="4300" b="1" dirty="0" smtClean="0"/>
              <a:t>In this essay, I shall discuss how Shakespeare presents human weakness in </a:t>
            </a:r>
            <a:r>
              <a:rPr lang="en-GB" sz="4300" b="1" i="1" dirty="0" smtClean="0"/>
              <a:t>Othello</a:t>
            </a:r>
            <a:r>
              <a:rPr lang="en-GB" sz="4300" b="1" dirty="0" smtClean="0"/>
              <a:t>.</a:t>
            </a:r>
            <a:endParaRPr lang="en-GB" sz="4300" b="1" dirty="0"/>
          </a:p>
        </p:txBody>
      </p:sp>
    </p:spTree>
    <p:extLst>
      <p:ext uri="{BB962C8B-B14F-4D97-AF65-F5344CB8AC3E}">
        <p14:creationId xmlns="" xmlns:p14="http://schemas.microsoft.com/office/powerpoint/2010/main" val="268472496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might you begin your introduction?</a:t>
            </a:r>
            <a:endParaRPr lang="en-GB" dirty="0"/>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 xmlns:p14="http://schemas.microsoft.com/office/powerpoint/2010/main" val="88171242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Shakespeare’s play </a:t>
            </a:r>
            <a:r>
              <a:rPr lang="en-GB" i="1" dirty="0" smtClean="0"/>
              <a:t>Othello </a:t>
            </a:r>
            <a:r>
              <a:rPr lang="en-GB" dirty="0" smtClean="0"/>
              <a:t>is the story of… [1-2 sentences]</a:t>
            </a:r>
          </a:p>
          <a:p>
            <a:pPr marL="0" indent="0">
              <a:buNone/>
            </a:pPr>
            <a:r>
              <a:rPr lang="en-GB" dirty="0" smtClean="0"/>
              <a:t>As we will see, in </a:t>
            </a:r>
            <a:r>
              <a:rPr lang="en-GB" i="1" dirty="0" smtClean="0"/>
              <a:t>Othello</a:t>
            </a:r>
            <a:r>
              <a:rPr lang="en-GB" dirty="0" smtClean="0"/>
              <a:t> Shakespeare presents human weakness in a number of different ways, and through a variety of techniques. For example, … </a:t>
            </a:r>
            <a:endParaRPr lang="en-GB" dirty="0"/>
          </a:p>
        </p:txBody>
      </p:sp>
    </p:spTree>
    <p:extLst>
      <p:ext uri="{BB962C8B-B14F-4D97-AF65-F5344CB8AC3E}">
        <p14:creationId xmlns="" xmlns:p14="http://schemas.microsoft.com/office/powerpoint/2010/main" val="333176542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buNone/>
            </a:pPr>
            <a:r>
              <a:rPr lang="en-GB" b="1" dirty="0" smtClean="0"/>
              <a:t>Shakespeare’s play </a:t>
            </a:r>
            <a:r>
              <a:rPr lang="en-GB" b="1" i="1" dirty="0" smtClean="0"/>
              <a:t>Othello</a:t>
            </a:r>
            <a:r>
              <a:rPr lang="en-GB" b="1" dirty="0" smtClean="0"/>
              <a:t> is the story of the doomed love of Othello, a Moor, and Desdemona, a white Venetian and the daughter of a senator (</a:t>
            </a:r>
            <a:r>
              <a:rPr lang="en-GB" b="1" dirty="0" err="1" smtClean="0"/>
              <a:t>Brabantio</a:t>
            </a:r>
            <a:r>
              <a:rPr lang="en-GB" b="1" dirty="0" smtClean="0"/>
              <a:t>). Jealous at being overlooked for promotion, </a:t>
            </a:r>
            <a:r>
              <a:rPr lang="en-GB" b="1" dirty="0" err="1" smtClean="0"/>
              <a:t>Iago</a:t>
            </a:r>
            <a:r>
              <a:rPr lang="en-GB" b="1" dirty="0" smtClean="0"/>
              <a:t> plots to bring about Othello’s demise, and in many ways succeeds</a:t>
            </a:r>
            <a:r>
              <a:rPr lang="en-GB" b="1" dirty="0"/>
              <a:t>.</a:t>
            </a:r>
            <a:r>
              <a:rPr lang="en-GB" dirty="0"/>
              <a:t> </a:t>
            </a:r>
            <a:endParaRPr lang="en-GB" i="1" dirty="0"/>
          </a:p>
        </p:txBody>
      </p:sp>
    </p:spTree>
    <p:extLst>
      <p:ext uri="{BB962C8B-B14F-4D97-AF65-F5344CB8AC3E}">
        <p14:creationId xmlns="" xmlns:p14="http://schemas.microsoft.com/office/powerpoint/2010/main" val="194981949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3000" dirty="0" smtClean="0"/>
              <a:t>Next, can you make a link between the </a:t>
            </a:r>
            <a:r>
              <a:rPr lang="en-GB" sz="3000" b="1" dirty="0" smtClean="0"/>
              <a:t>form and/or structure of tragedy</a:t>
            </a:r>
            <a:r>
              <a:rPr lang="en-GB" sz="3000" dirty="0" smtClean="0"/>
              <a:t>, and the notion of </a:t>
            </a:r>
            <a:r>
              <a:rPr lang="en-GB" sz="3000" b="1" dirty="0" smtClean="0"/>
              <a:t>human weakness</a:t>
            </a:r>
            <a:r>
              <a:rPr lang="en-GB" sz="3000" dirty="0" smtClean="0"/>
              <a:t>?</a:t>
            </a:r>
            <a:endParaRPr lang="en-GB" sz="3000"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 xmlns:p14="http://schemas.microsoft.com/office/powerpoint/2010/main" val="17252140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GB"/>
          </a:p>
        </p:txBody>
      </p:sp>
      <p:sp>
        <p:nvSpPr>
          <p:cNvPr id="3" name="Content Placeholder 2"/>
          <p:cNvSpPr>
            <a:spLocks noGrp="1"/>
          </p:cNvSpPr>
          <p:nvPr>
            <p:ph idx="1"/>
          </p:nvPr>
        </p:nvSpPr>
        <p:spPr>
          <a:ln>
            <a:solidFill>
              <a:schemeClr val="accent1"/>
            </a:solidFill>
          </a:ln>
        </p:spPr>
        <p:txBody>
          <a:bodyPr>
            <a:normAutofit/>
          </a:bodyPr>
          <a:lstStyle/>
          <a:p>
            <a:pPr marL="0" indent="0">
              <a:buNone/>
            </a:pPr>
            <a:r>
              <a:rPr lang="en-GB" dirty="0" smtClean="0"/>
              <a:t>It is worth noting at the outset that </a:t>
            </a:r>
            <a:r>
              <a:rPr lang="en-GB" i="1" dirty="0" smtClean="0"/>
              <a:t>Othello </a:t>
            </a:r>
            <a:r>
              <a:rPr lang="en-GB" dirty="0" smtClean="0"/>
              <a:t>is a tragedy, and that the notion of human weakness is built into tragedy. According to Aristotle, the tragic protagonist’s downfall is brought about their error in judgement or fatal flaw (their </a:t>
            </a:r>
            <a:r>
              <a:rPr lang="en-GB" i="1" dirty="0" smtClean="0"/>
              <a:t>hamartia</a:t>
            </a:r>
            <a:r>
              <a:rPr lang="en-GB" dirty="0" smtClean="0"/>
              <a:t>) and their extreme arrogance (</a:t>
            </a:r>
            <a:r>
              <a:rPr lang="en-GB" i="1" dirty="0" smtClean="0"/>
              <a:t>hubris</a:t>
            </a:r>
            <a:r>
              <a:rPr lang="en-GB" dirty="0" smtClean="0"/>
              <a:t>). As we will see, Othello is guilty of both </a:t>
            </a:r>
            <a:r>
              <a:rPr lang="en-GB" i="1" dirty="0" smtClean="0"/>
              <a:t>hamartia</a:t>
            </a:r>
            <a:r>
              <a:rPr lang="en-GB" dirty="0" smtClean="0"/>
              <a:t> and </a:t>
            </a:r>
            <a:r>
              <a:rPr lang="en-GB" i="1" dirty="0" smtClean="0"/>
              <a:t>hubris</a:t>
            </a:r>
            <a:r>
              <a:rPr lang="en-GB" dirty="0"/>
              <a:t>;</a:t>
            </a:r>
            <a:r>
              <a:rPr lang="en-GB" dirty="0" smtClean="0"/>
              <a:t> both qualities can be considered types of human weakness.</a:t>
            </a:r>
            <a:endParaRPr lang="en-GB" i="1" dirty="0"/>
          </a:p>
        </p:txBody>
      </p:sp>
    </p:spTree>
    <p:extLst>
      <p:ext uri="{BB962C8B-B14F-4D97-AF65-F5344CB8AC3E}">
        <p14:creationId xmlns="" xmlns:p14="http://schemas.microsoft.com/office/powerpoint/2010/main" val="274509155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800" dirty="0" smtClean="0"/>
              <a:t>Finally, can suggest the means by which Shakespeare presents and explores human weakness? These might include themes, characters, techniques.</a:t>
            </a:r>
            <a:endParaRPr lang="en-GB" sz="2800"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 xmlns:p14="http://schemas.microsoft.com/office/powerpoint/2010/main" val="2378329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Marriage</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The next documented event in Shakespeare’s life is his marriage at the age of 18 to Anne Hathaway, the daughter of a local farmer, on November 28, 1582. She was eight years older than him and their first child, Susanna, was born six months after their wedding. Two years later, the couple had twins, </a:t>
            </a:r>
            <a:r>
              <a:rPr lang="en-GB" dirty="0" err="1" smtClean="0"/>
              <a:t>Hamnet</a:t>
            </a:r>
            <a:r>
              <a:rPr lang="en-GB" dirty="0" smtClean="0"/>
              <a:t> and Judith, but their son died when he was 11 years old. </a:t>
            </a:r>
          </a:p>
          <a:p>
            <a:r>
              <a:rPr lang="en-GB" dirty="0" smtClean="0"/>
              <a:t>Again, a gap in the records leads some scholars to refer to Shakespeare’s life between 1585 and 1592 as 'the lost years'. By the time he reappears again, mentioned in a London pamphlet, Shakespeare has made his way to London without his family and is already working in the theatre.</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sp>
        <p:nvSpPr>
          <p:cNvPr id="3" name="Content Placeholder 2"/>
          <p:cNvSpPr>
            <a:spLocks noGrp="1"/>
          </p:cNvSpPr>
          <p:nvPr>
            <p:ph sz="half" idx="1"/>
          </p:nvPr>
        </p:nvSpPr>
        <p:spPr/>
        <p:txBody>
          <a:bodyPr>
            <a:normAutofit fontScale="92500" lnSpcReduction="20000"/>
          </a:bodyPr>
          <a:lstStyle/>
          <a:p>
            <a:pPr marL="0" indent="0">
              <a:buNone/>
            </a:pPr>
            <a:r>
              <a:rPr lang="en-GB" dirty="0" smtClean="0"/>
              <a:t>Shakespeare presents human weakness through characters’ words and actions, and through the use of such techniques as irony and symbolism (most significantly, the white handkerchief). I will consider in relation to human weakness issues of racism, sexism, avarice, and jealousy, with a focus on the characters </a:t>
            </a:r>
            <a:r>
              <a:rPr lang="en-GB" dirty="0" err="1" smtClean="0"/>
              <a:t>Iago</a:t>
            </a:r>
            <a:r>
              <a:rPr lang="en-GB" dirty="0" smtClean="0"/>
              <a:t> and Othello.</a:t>
            </a:r>
            <a:endParaRPr lang="en-GB" dirty="0"/>
          </a:p>
        </p:txBody>
      </p:sp>
      <p:sp>
        <p:nvSpPr>
          <p:cNvPr id="5" name="Content Placeholder 4"/>
          <p:cNvSpPr>
            <a:spLocks noGrp="1"/>
          </p:cNvSpPr>
          <p:nvPr>
            <p:ph sz="half" idx="2"/>
          </p:nvPr>
        </p:nvSpPr>
        <p:spPr/>
        <p:txBody>
          <a:bodyPr>
            <a:normAutofit fontScale="92500" lnSpcReduction="20000"/>
          </a:bodyPr>
          <a:lstStyle/>
          <a:p>
            <a:pPr marL="0" indent="0">
              <a:buNone/>
            </a:pPr>
            <a:r>
              <a:rPr lang="en-GB" dirty="0"/>
              <a:t>As we will see, in </a:t>
            </a:r>
            <a:r>
              <a:rPr lang="en-GB" i="1" dirty="0"/>
              <a:t>Othello</a:t>
            </a:r>
            <a:r>
              <a:rPr lang="en-GB" dirty="0"/>
              <a:t> Shakespeare presents human weakness in a number of different ways, and through a variety of techniques. For example, </a:t>
            </a:r>
            <a:r>
              <a:rPr lang="en-GB" dirty="0" smtClean="0"/>
              <a:t>…</a:t>
            </a:r>
          </a:p>
          <a:p>
            <a:pPr marL="0" indent="0">
              <a:buNone/>
            </a:pPr>
            <a:endParaRPr lang="en-GB" dirty="0"/>
          </a:p>
          <a:p>
            <a:pPr marL="0" indent="0">
              <a:buNone/>
            </a:pPr>
            <a:r>
              <a:rPr lang="en-GB" dirty="0" smtClean="0"/>
              <a:t> </a:t>
            </a:r>
            <a:r>
              <a:rPr lang="en-GB" i="1" dirty="0"/>
              <a:t>[name several techniques/methods/characters through which human weakness is presented and explored]</a:t>
            </a:r>
            <a:endParaRPr lang="en-GB" dirty="0"/>
          </a:p>
          <a:p>
            <a:pPr marL="0" indent="0">
              <a:buNone/>
            </a:pPr>
            <a:endParaRPr lang="en-GB" dirty="0"/>
          </a:p>
        </p:txBody>
      </p:sp>
    </p:spTree>
    <p:extLst>
      <p:ext uri="{BB962C8B-B14F-4D97-AF65-F5344CB8AC3E}">
        <p14:creationId xmlns="" xmlns:p14="http://schemas.microsoft.com/office/powerpoint/2010/main" val="339228526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13</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 xmlns:p14="http://schemas.microsoft.com/office/powerpoint/2010/main" val="175285511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pPr algn="l"/>
            <a:r>
              <a:rPr lang="en-GB" b="1" dirty="0" smtClean="0"/>
              <a:t>How is human weakness presented in Othello’s later speeches?</a:t>
            </a:r>
            <a:endParaRPr lang="en-GB" b="1" dirty="0"/>
          </a:p>
        </p:txBody>
      </p:sp>
      <p:sp>
        <p:nvSpPr>
          <p:cNvPr id="3" name="Content Placeholder 2"/>
          <p:cNvSpPr>
            <a:spLocks noGrp="1"/>
          </p:cNvSpPr>
          <p:nvPr>
            <p:ph idx="1"/>
          </p:nvPr>
        </p:nvSpPr>
        <p:spPr>
          <a:solidFill>
            <a:srgbClr val="92D050"/>
          </a:solidFill>
        </p:spPr>
        <p:txBody>
          <a:bodyPr/>
          <a:lstStyle/>
          <a:p>
            <a:r>
              <a:rPr lang="en-GB" dirty="0" smtClean="0"/>
              <a:t>What is a </a:t>
            </a:r>
            <a:r>
              <a:rPr lang="en-GB" b="1" dirty="0" smtClean="0"/>
              <a:t>soliloquy</a:t>
            </a:r>
            <a:r>
              <a:rPr lang="en-GB" dirty="0" smtClean="0"/>
              <a:t>?</a:t>
            </a:r>
          </a:p>
          <a:p>
            <a:r>
              <a:rPr lang="en-GB" dirty="0" smtClean="0"/>
              <a:t>What is the difference between a </a:t>
            </a:r>
            <a:r>
              <a:rPr lang="en-GB" b="1" dirty="0" smtClean="0"/>
              <a:t>soliloquy</a:t>
            </a:r>
            <a:r>
              <a:rPr lang="en-GB" dirty="0" smtClean="0"/>
              <a:t> and a </a:t>
            </a:r>
            <a:r>
              <a:rPr lang="en-GB" b="1" dirty="0" smtClean="0"/>
              <a:t>monologue</a:t>
            </a:r>
            <a:r>
              <a:rPr lang="en-GB" dirty="0" smtClean="0"/>
              <a:t>?</a:t>
            </a:r>
          </a:p>
          <a:p>
            <a:endParaRPr lang="en-GB" dirty="0"/>
          </a:p>
          <a:p>
            <a:r>
              <a:rPr lang="en-GB" b="1" i="1" dirty="0" smtClean="0"/>
              <a:t>A word about speak out…</a:t>
            </a:r>
          </a:p>
          <a:p>
            <a:endParaRPr lang="en-GB" b="1" i="1" dirty="0"/>
          </a:p>
          <a:p>
            <a:r>
              <a:rPr lang="en-GB" b="1" dirty="0" smtClean="0"/>
              <a:t>On Friday: Browning, lesson 1.</a:t>
            </a:r>
            <a:endParaRPr lang="en-GB" b="1" dirty="0"/>
          </a:p>
        </p:txBody>
      </p:sp>
    </p:spTree>
    <p:extLst>
      <p:ext uri="{BB962C8B-B14F-4D97-AF65-F5344CB8AC3E}">
        <p14:creationId xmlns="" xmlns:p14="http://schemas.microsoft.com/office/powerpoint/2010/main" val="255054157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Today: Othello’s last soliloquy and final speech, in Act V, scene ii.</a:t>
            </a:r>
            <a:endParaRPr lang="en-GB" dirty="0"/>
          </a:p>
        </p:txBody>
      </p:sp>
    </p:spTree>
    <p:extLst>
      <p:ext uri="{BB962C8B-B14F-4D97-AF65-F5344CB8AC3E}">
        <p14:creationId xmlns="" xmlns:p14="http://schemas.microsoft.com/office/powerpoint/2010/main" val="362803205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408712"/>
          </a:xfrm>
        </p:spPr>
        <p:txBody>
          <a:bodyPr>
            <a:normAutofit fontScale="62500" lnSpcReduction="20000"/>
          </a:bodyPr>
          <a:lstStyle/>
          <a:p>
            <a:pPr marL="0" indent="0">
              <a:buNone/>
            </a:pPr>
            <a:r>
              <a:rPr lang="en-GB" b="1" dirty="0" smtClean="0"/>
              <a:t>OTHELLO: </a:t>
            </a:r>
          </a:p>
          <a:p>
            <a:pPr marL="0" indent="0">
              <a:buNone/>
            </a:pPr>
            <a:r>
              <a:rPr lang="en-GB" b="1" dirty="0" smtClean="0"/>
              <a:t>It </a:t>
            </a:r>
            <a:r>
              <a:rPr lang="en-GB" b="1" dirty="0"/>
              <a:t>is the cause, it is the cause, my soul,--</a:t>
            </a:r>
            <a:br>
              <a:rPr lang="en-GB" b="1" dirty="0"/>
            </a:br>
            <a:r>
              <a:rPr lang="en-GB" b="1" dirty="0"/>
              <a:t>Let me not name it to you, you chaste stars!--</a:t>
            </a:r>
            <a:br>
              <a:rPr lang="en-GB" b="1" dirty="0"/>
            </a:br>
            <a:r>
              <a:rPr lang="en-GB" b="1" dirty="0"/>
              <a:t>It is the cause. Yet I'll not shed her blood;</a:t>
            </a:r>
            <a:br>
              <a:rPr lang="en-GB" b="1" dirty="0"/>
            </a:br>
            <a:r>
              <a:rPr lang="en-GB" b="1" dirty="0"/>
              <a:t>Nor scar that whiter skin of hers than snow,</a:t>
            </a:r>
            <a:br>
              <a:rPr lang="en-GB" b="1" dirty="0"/>
            </a:br>
            <a:r>
              <a:rPr lang="en-GB" b="1" dirty="0"/>
              <a:t>And smooth as monumental alabaster.</a:t>
            </a:r>
            <a:br>
              <a:rPr lang="en-GB" b="1" dirty="0"/>
            </a:br>
            <a:r>
              <a:rPr lang="en-GB" b="1" dirty="0"/>
              <a:t>Yet she must die, else she'll betray more men.</a:t>
            </a:r>
            <a:br>
              <a:rPr lang="en-GB" b="1" dirty="0"/>
            </a:br>
            <a:r>
              <a:rPr lang="en-GB" b="1" dirty="0"/>
              <a:t>Put out the light, and then put out the light:</a:t>
            </a:r>
            <a:br>
              <a:rPr lang="en-GB" b="1" dirty="0"/>
            </a:br>
            <a:r>
              <a:rPr lang="en-GB" b="1" dirty="0"/>
              <a:t>If I quench thee, thou flaming minister,</a:t>
            </a:r>
            <a:br>
              <a:rPr lang="en-GB" b="1" dirty="0"/>
            </a:br>
            <a:r>
              <a:rPr lang="en-GB" b="1" dirty="0"/>
              <a:t>I can again thy former light restore,</a:t>
            </a:r>
            <a:br>
              <a:rPr lang="en-GB" b="1" dirty="0"/>
            </a:br>
            <a:r>
              <a:rPr lang="en-GB" b="1" dirty="0"/>
              <a:t>Should I repent me: but once put out thy light,</a:t>
            </a:r>
            <a:br>
              <a:rPr lang="en-GB" b="1" dirty="0"/>
            </a:br>
            <a:r>
              <a:rPr lang="en-GB" b="1" dirty="0"/>
              <a:t>Thou </a:t>
            </a:r>
            <a:r>
              <a:rPr lang="en-GB" b="1" dirty="0" err="1"/>
              <a:t>cunning'st</a:t>
            </a:r>
            <a:r>
              <a:rPr lang="en-GB" b="1" dirty="0"/>
              <a:t> pattern of excelling nature,</a:t>
            </a:r>
            <a:br>
              <a:rPr lang="en-GB" b="1" dirty="0"/>
            </a:br>
            <a:r>
              <a:rPr lang="en-GB" b="1" dirty="0"/>
              <a:t>I know not where is that Promethean heat</a:t>
            </a:r>
            <a:br>
              <a:rPr lang="en-GB" b="1" dirty="0"/>
            </a:br>
            <a:r>
              <a:rPr lang="en-GB" b="1" dirty="0"/>
              <a:t>That can thy light </a:t>
            </a:r>
            <a:r>
              <a:rPr lang="en-GB" b="1" dirty="0" err="1"/>
              <a:t>relume</a:t>
            </a:r>
            <a:r>
              <a:rPr lang="en-GB" b="1" dirty="0"/>
              <a:t>. When I have </a:t>
            </a:r>
            <a:r>
              <a:rPr lang="en-GB" b="1" dirty="0" err="1"/>
              <a:t>pluck'd</a:t>
            </a:r>
            <a:r>
              <a:rPr lang="en-GB" b="1" dirty="0"/>
              <a:t> the rose,</a:t>
            </a:r>
            <a:br>
              <a:rPr lang="en-GB" b="1" dirty="0"/>
            </a:br>
            <a:r>
              <a:rPr lang="en-GB" b="1" dirty="0"/>
              <a:t>I cannot give it vital growth again.</a:t>
            </a:r>
            <a:br>
              <a:rPr lang="en-GB" b="1" dirty="0"/>
            </a:br>
            <a:r>
              <a:rPr lang="en-GB" b="1" dirty="0"/>
              <a:t>It must needs wither: I'll smell it on the tree.</a:t>
            </a:r>
            <a:r>
              <a:rPr lang="en-GB" dirty="0"/>
              <a:t/>
            </a:r>
            <a:br>
              <a:rPr lang="en-GB" dirty="0"/>
            </a:br>
            <a:r>
              <a:rPr lang="en-GB" i="1" dirty="0"/>
              <a:t>Kissing her</a:t>
            </a:r>
            <a:endParaRPr lang="en-GB" dirty="0"/>
          </a:p>
          <a:p>
            <a:pPr marL="0" indent="0">
              <a:buNone/>
            </a:pPr>
            <a:r>
              <a:rPr lang="en-GB" b="1" dirty="0"/>
              <a:t>Ah balmy breath, that dost almost persuade</a:t>
            </a:r>
            <a:br>
              <a:rPr lang="en-GB" b="1" dirty="0"/>
            </a:br>
            <a:r>
              <a:rPr lang="en-GB" b="1" dirty="0"/>
              <a:t>Justice to break her sword! One more, one more.</a:t>
            </a:r>
            <a:br>
              <a:rPr lang="en-GB" b="1" dirty="0"/>
            </a:br>
            <a:r>
              <a:rPr lang="en-GB" b="1" dirty="0"/>
              <a:t>Be thus when thou art dead, and I will kill thee,</a:t>
            </a:r>
            <a:br>
              <a:rPr lang="en-GB" b="1" dirty="0"/>
            </a:br>
            <a:r>
              <a:rPr lang="en-GB" b="1" dirty="0"/>
              <a:t>And love thee after. One more, and this the last:</a:t>
            </a:r>
            <a:br>
              <a:rPr lang="en-GB" b="1" dirty="0"/>
            </a:br>
            <a:r>
              <a:rPr lang="en-GB" b="1" dirty="0"/>
              <a:t>So sweet was ne'er so fatal. I must weep,</a:t>
            </a:r>
            <a:br>
              <a:rPr lang="en-GB" b="1" dirty="0"/>
            </a:br>
            <a:r>
              <a:rPr lang="en-GB" b="1" dirty="0"/>
              <a:t>But they are cruel tears: this sorrow's heavenly;</a:t>
            </a:r>
            <a:br>
              <a:rPr lang="en-GB" b="1" dirty="0"/>
            </a:br>
            <a:r>
              <a:rPr lang="en-GB" b="1" dirty="0"/>
              <a:t>It strikes where it doth love. She wakes</a:t>
            </a:r>
            <a:r>
              <a:rPr lang="en-GB" b="1" dirty="0" smtClean="0"/>
              <a:t>.</a:t>
            </a:r>
            <a:endParaRPr lang="en-GB" b="1" dirty="0"/>
          </a:p>
        </p:txBody>
      </p:sp>
    </p:spTree>
    <p:extLst>
      <p:ext uri="{BB962C8B-B14F-4D97-AF65-F5344CB8AC3E}">
        <p14:creationId xmlns="" xmlns:p14="http://schemas.microsoft.com/office/powerpoint/2010/main" val="421223576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fontScale="70000" lnSpcReduction="20000"/>
          </a:bodyPr>
          <a:lstStyle/>
          <a:p>
            <a:pPr marL="0" indent="0">
              <a:buNone/>
            </a:pPr>
            <a:r>
              <a:rPr lang="en-GB" b="1" dirty="0" smtClean="0"/>
              <a:t>OTHELLO:</a:t>
            </a:r>
          </a:p>
          <a:p>
            <a:pPr marL="0" indent="0">
              <a:buNone/>
            </a:pPr>
            <a:r>
              <a:rPr lang="en-GB" b="1" dirty="0" smtClean="0"/>
              <a:t>Soft </a:t>
            </a:r>
            <a:r>
              <a:rPr lang="en-GB" b="1" dirty="0"/>
              <a:t>you; a word or two before you go.</a:t>
            </a:r>
            <a:br>
              <a:rPr lang="en-GB" b="1" dirty="0"/>
            </a:br>
            <a:r>
              <a:rPr lang="en-GB" b="1" dirty="0"/>
              <a:t>I have done the state some service, and they </a:t>
            </a:r>
            <a:r>
              <a:rPr lang="en-GB" b="1" dirty="0" err="1"/>
              <a:t>know't</a:t>
            </a:r>
            <a:r>
              <a:rPr lang="en-GB" b="1" dirty="0"/>
              <a:t>.</a:t>
            </a:r>
            <a:br>
              <a:rPr lang="en-GB" b="1" dirty="0"/>
            </a:br>
            <a:r>
              <a:rPr lang="en-GB" b="1" dirty="0"/>
              <a:t>No more of that. I pray you, in your letters,</a:t>
            </a:r>
            <a:br>
              <a:rPr lang="en-GB" b="1" dirty="0"/>
            </a:br>
            <a:r>
              <a:rPr lang="en-GB" b="1" dirty="0"/>
              <a:t>When you shall these unlucky deeds relate,</a:t>
            </a:r>
            <a:br>
              <a:rPr lang="en-GB" b="1" dirty="0"/>
            </a:br>
            <a:r>
              <a:rPr lang="en-GB" b="1" dirty="0"/>
              <a:t>Speak of me as I am; nothing extenuate,</a:t>
            </a:r>
            <a:br>
              <a:rPr lang="en-GB" b="1" dirty="0"/>
            </a:br>
            <a:r>
              <a:rPr lang="en-GB" b="1" dirty="0"/>
              <a:t>Nor set down aught in malice: then must you speak</a:t>
            </a:r>
            <a:br>
              <a:rPr lang="en-GB" b="1" dirty="0"/>
            </a:br>
            <a:r>
              <a:rPr lang="en-GB" b="1" dirty="0"/>
              <a:t>Of one that loved not wisely but too well;</a:t>
            </a:r>
            <a:br>
              <a:rPr lang="en-GB" b="1" dirty="0"/>
            </a:br>
            <a:r>
              <a:rPr lang="en-GB" b="1" dirty="0"/>
              <a:t>Of one not easily jealous, but being wrought</a:t>
            </a:r>
            <a:br>
              <a:rPr lang="en-GB" b="1" dirty="0"/>
            </a:br>
            <a:r>
              <a:rPr lang="en-GB" b="1" dirty="0" err="1"/>
              <a:t>Perplex'd</a:t>
            </a:r>
            <a:r>
              <a:rPr lang="en-GB" b="1" dirty="0"/>
              <a:t> in the extreme; of one whose hand,</a:t>
            </a:r>
            <a:br>
              <a:rPr lang="en-GB" b="1" dirty="0"/>
            </a:br>
            <a:r>
              <a:rPr lang="en-GB" b="1" dirty="0"/>
              <a:t>Like the base Indian, threw a pearl away</a:t>
            </a:r>
            <a:br>
              <a:rPr lang="en-GB" b="1" dirty="0"/>
            </a:br>
            <a:r>
              <a:rPr lang="en-GB" b="1" dirty="0"/>
              <a:t>Richer than all his tribe; of one whose subdued eyes,</a:t>
            </a:r>
            <a:br>
              <a:rPr lang="en-GB" b="1" dirty="0"/>
            </a:br>
            <a:r>
              <a:rPr lang="en-GB" b="1" dirty="0"/>
              <a:t>Albeit unused to the melting mood,</a:t>
            </a:r>
            <a:br>
              <a:rPr lang="en-GB" b="1" dirty="0"/>
            </a:br>
            <a:r>
              <a:rPr lang="en-GB" b="1" dirty="0"/>
              <a:t>Drop tears as fast as the Arabian trees</a:t>
            </a:r>
            <a:br>
              <a:rPr lang="en-GB" b="1" dirty="0"/>
            </a:br>
            <a:r>
              <a:rPr lang="en-GB" b="1" dirty="0"/>
              <a:t>Their medicinal gum. Set you down this;</a:t>
            </a:r>
            <a:br>
              <a:rPr lang="en-GB" b="1" dirty="0"/>
            </a:br>
            <a:r>
              <a:rPr lang="en-GB" b="1" dirty="0"/>
              <a:t>And say besides, that in Aleppo once,</a:t>
            </a:r>
            <a:br>
              <a:rPr lang="en-GB" b="1" dirty="0"/>
            </a:br>
            <a:r>
              <a:rPr lang="en-GB" b="1" dirty="0"/>
              <a:t>Where a malignant and a </a:t>
            </a:r>
            <a:r>
              <a:rPr lang="en-GB" b="1" dirty="0" err="1"/>
              <a:t>turban'd</a:t>
            </a:r>
            <a:r>
              <a:rPr lang="en-GB" b="1" dirty="0"/>
              <a:t> Turk</a:t>
            </a:r>
            <a:br>
              <a:rPr lang="en-GB" b="1" dirty="0"/>
            </a:br>
            <a:r>
              <a:rPr lang="en-GB" b="1" dirty="0"/>
              <a:t>Beat a Venetian and traduced the state,</a:t>
            </a:r>
            <a:br>
              <a:rPr lang="en-GB" b="1" dirty="0"/>
            </a:br>
            <a:r>
              <a:rPr lang="en-GB" b="1" dirty="0"/>
              <a:t>I took by the throat the circumcised dog,</a:t>
            </a:r>
            <a:br>
              <a:rPr lang="en-GB" b="1" dirty="0"/>
            </a:br>
            <a:r>
              <a:rPr lang="en-GB" b="1" dirty="0"/>
              <a:t>And smote him, thus.</a:t>
            </a:r>
            <a:br>
              <a:rPr lang="en-GB" b="1" dirty="0"/>
            </a:br>
            <a:r>
              <a:rPr lang="en-GB" i="1" dirty="0"/>
              <a:t>Stabs himself</a:t>
            </a:r>
            <a:endParaRPr lang="en-GB" dirty="0"/>
          </a:p>
          <a:p>
            <a:pPr marL="0" indent="0">
              <a:buNone/>
            </a:pPr>
            <a:endParaRPr lang="en-GB" dirty="0"/>
          </a:p>
        </p:txBody>
      </p:sp>
    </p:spTree>
    <p:extLst>
      <p:ext uri="{BB962C8B-B14F-4D97-AF65-F5344CB8AC3E}">
        <p14:creationId xmlns="" xmlns:p14="http://schemas.microsoft.com/office/powerpoint/2010/main" val="71963260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14</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 xmlns:p14="http://schemas.microsoft.com/office/powerpoint/2010/main" val="246180798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Autofit/>
          </a:bodyPr>
          <a:lstStyle/>
          <a:p>
            <a:pPr algn="l"/>
            <a:r>
              <a:rPr lang="en-GB" sz="2400" b="1" dirty="0" smtClean="0"/>
              <a:t>How does Shakespeare present human weakness in Othello’s words and actions in Act V, scene ii?</a:t>
            </a:r>
            <a:endParaRPr lang="en-GB" sz="2400" b="1" dirty="0"/>
          </a:p>
        </p:txBody>
      </p:sp>
      <p:sp>
        <p:nvSpPr>
          <p:cNvPr id="3" name="Content Placeholder 2"/>
          <p:cNvSpPr>
            <a:spLocks noGrp="1"/>
          </p:cNvSpPr>
          <p:nvPr>
            <p:ph idx="1"/>
          </p:nvPr>
        </p:nvSpPr>
        <p:spPr>
          <a:solidFill>
            <a:srgbClr val="92D050"/>
          </a:solidFill>
        </p:spPr>
        <p:txBody>
          <a:bodyPr/>
          <a:lstStyle/>
          <a:p>
            <a:r>
              <a:rPr lang="en-GB" dirty="0" smtClean="0"/>
              <a:t>Soliloquy</a:t>
            </a:r>
          </a:p>
          <a:p>
            <a:r>
              <a:rPr lang="en-GB" dirty="0" smtClean="0"/>
              <a:t>Monologue</a:t>
            </a:r>
          </a:p>
          <a:p>
            <a:r>
              <a:rPr lang="en-GB" dirty="0" err="1" smtClean="0"/>
              <a:t>Metalepsis</a:t>
            </a:r>
            <a:endParaRPr lang="en-GB" dirty="0" smtClean="0"/>
          </a:p>
          <a:p>
            <a:endParaRPr lang="en-GB" dirty="0"/>
          </a:p>
          <a:p>
            <a:r>
              <a:rPr lang="en-GB" dirty="0" smtClean="0"/>
              <a:t>Can you make links to other moments in the play (e.g., Othello’s final request and his earlier false modesty?)</a:t>
            </a:r>
            <a:endParaRPr lang="en-GB" dirty="0"/>
          </a:p>
        </p:txBody>
      </p:sp>
    </p:spTree>
    <p:extLst>
      <p:ext uri="{BB962C8B-B14F-4D97-AF65-F5344CB8AC3E}">
        <p14:creationId xmlns="" xmlns:p14="http://schemas.microsoft.com/office/powerpoint/2010/main" val="73269430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Lessons 15-17</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 xmlns:p14="http://schemas.microsoft.com/office/powerpoint/2010/main" val="303490431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Robert Browning</a:t>
            </a:r>
            <a:endParaRPr lang="en-GB" b="1" dirty="0"/>
          </a:p>
        </p:txBody>
      </p:sp>
      <p:sp>
        <p:nvSpPr>
          <p:cNvPr id="3" name="Content Placeholder 2"/>
          <p:cNvSpPr>
            <a:spLocks noGrp="1"/>
          </p:cNvSpPr>
          <p:nvPr>
            <p:ph idx="1"/>
          </p:nvPr>
        </p:nvSpPr>
        <p:spPr/>
        <p:txBody>
          <a:bodyPr/>
          <a:lstStyle/>
          <a:p>
            <a:r>
              <a:rPr lang="en-GB" dirty="0" smtClean="0"/>
              <a:t>Robert Browning (1812-1889)</a:t>
            </a:r>
          </a:p>
          <a:p>
            <a:r>
              <a:rPr lang="en-GB" dirty="0" smtClean="0"/>
              <a:t>Victorian poet (though he began his career as a – not very successful – playwright)</a:t>
            </a:r>
          </a:p>
          <a:p>
            <a:r>
              <a:rPr lang="en-GB" dirty="0" smtClean="0"/>
              <a:t>The author Oscar Wilde (1854-1900) believed that Browning was one of the most important authors since Shakespeare.</a:t>
            </a:r>
          </a:p>
          <a:p>
            <a:r>
              <a:rPr lang="en-GB" dirty="0" smtClean="0"/>
              <a:t>Browning is one of the acknowledged masters of verse-form dramatic monologues.</a:t>
            </a:r>
            <a:endParaRPr lang="en-GB" dirty="0"/>
          </a:p>
        </p:txBody>
      </p:sp>
      <p:pic>
        <p:nvPicPr>
          <p:cNvPr id="1026" name="Picture 2" descr="File:Thomas B. Read (American, 1822-1872) - Portraits of Elizabeth Barrett Browning and Robert Browning.jpg">
            <a:hlinkClick r:id="rId2"/>
          </p:cNvPr>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l="50000"/>
          <a:stretch/>
        </p:blipFill>
        <p:spPr bwMode="auto">
          <a:xfrm>
            <a:off x="7337041" y="20069"/>
            <a:ext cx="1761931" cy="218479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72731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Acting career</a:t>
            </a:r>
            <a:endParaRPr lang="en-GB" b="1" dirty="0"/>
          </a:p>
        </p:txBody>
      </p:sp>
      <p:sp>
        <p:nvSpPr>
          <p:cNvPr id="3" name="Content Placeholder 2"/>
          <p:cNvSpPr>
            <a:spLocks noGrp="1"/>
          </p:cNvSpPr>
          <p:nvPr>
            <p:ph idx="1"/>
          </p:nvPr>
        </p:nvSpPr>
        <p:spPr/>
        <p:txBody>
          <a:bodyPr>
            <a:normAutofit fontScale="70000" lnSpcReduction="20000"/>
          </a:bodyPr>
          <a:lstStyle/>
          <a:p>
            <a:r>
              <a:rPr lang="en-GB" dirty="0" smtClean="0"/>
              <a:t>Having gained recognition as an actor and playwright Shakespeare had clearly ruffled a few feathers along the way – contemporary critic, Robert Green, described him in the 1592 pamphlet as an, "upstart Crow". </a:t>
            </a:r>
          </a:p>
          <a:p>
            <a:r>
              <a:rPr lang="en-GB" dirty="0" smtClean="0"/>
              <a:t>As well as belonging to its pool of actors and playwrights, Shakespeare was one of the managing partners of the Lord Chamberlain's Men (renamed the King's Men when James succeeded to the throne), whose actors included the famous Richard Burbage. The company acquired interests in two theatres in the Southwark area of London near the banks of the Thames - the Globe and the Blackfriars.</a:t>
            </a:r>
          </a:p>
          <a:p>
            <a:r>
              <a:rPr lang="en-GB" dirty="0" smtClean="0"/>
              <a:t>In 1593 and 1594, Shakespeare’s first poems, 'Venus and Adonis' and 'The Rape of </a:t>
            </a:r>
            <a:r>
              <a:rPr lang="en-GB" dirty="0" err="1" smtClean="0"/>
              <a:t>Lucrece</a:t>
            </a:r>
            <a:r>
              <a:rPr lang="en-GB" dirty="0" smtClean="0"/>
              <a:t>', were published and he dedicated them to his patron, Henry </a:t>
            </a:r>
            <a:r>
              <a:rPr lang="en-GB" dirty="0" err="1" smtClean="0"/>
              <a:t>Wriothesley</a:t>
            </a:r>
            <a:r>
              <a:rPr lang="en-GB" dirty="0" smtClean="0"/>
              <a:t>, the Earl of Southampton. It is thought Shakespeare also wrote most of his sonnets at this time.</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Four poems: “The Patriot,” “Porphyria’s Lover,” “The Laboratory,” “My Last Duchess.”</a:t>
            </a:r>
          </a:p>
          <a:p>
            <a:endParaRPr lang="en-GB" dirty="0"/>
          </a:p>
          <a:p>
            <a:r>
              <a:rPr lang="en-GB" dirty="0" smtClean="0"/>
              <a:t>You should aim to write about at least 2; but, if you’re feeling </a:t>
            </a:r>
            <a:r>
              <a:rPr lang="en-GB" b="1" dirty="0" smtClean="0"/>
              <a:t>sassy</a:t>
            </a:r>
            <a:r>
              <a:rPr lang="en-GB" dirty="0" smtClean="0"/>
              <a:t>, you could write about 3, or even all 4</a:t>
            </a:r>
            <a:endParaRPr lang="en-GB" dirty="0"/>
          </a:p>
        </p:txBody>
      </p:sp>
    </p:spTree>
    <p:extLst>
      <p:ext uri="{BB962C8B-B14F-4D97-AF65-F5344CB8AC3E}">
        <p14:creationId xmlns="" xmlns:p14="http://schemas.microsoft.com/office/powerpoint/2010/main" val="23444448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Poem Focus Groups (1-2 lessons)</a:t>
            </a:r>
            <a:endParaRPr lang="en-GB" dirty="0"/>
          </a:p>
        </p:txBody>
      </p:sp>
      <p:sp>
        <p:nvSpPr>
          <p:cNvPr id="3" name="Content Placeholder 2"/>
          <p:cNvSpPr>
            <a:spLocks noGrp="1"/>
          </p:cNvSpPr>
          <p:nvPr>
            <p:ph idx="1"/>
          </p:nvPr>
        </p:nvSpPr>
        <p:spPr/>
        <p:txBody>
          <a:bodyPr>
            <a:normAutofit lnSpcReduction="10000"/>
          </a:bodyPr>
          <a:lstStyle/>
          <a:p>
            <a:r>
              <a:rPr lang="en-GB" dirty="0" smtClean="0"/>
              <a:t>Read the plot synopsis of your assigned poem, and then use the tasks/questions as a guide to selecting and developing the most relevant quotes and points. Do not worry about “understanding” the poem line by line.</a:t>
            </a:r>
          </a:p>
          <a:p>
            <a:r>
              <a:rPr lang="en-GB" b="1" u="sng" dirty="0" smtClean="0"/>
              <a:t>Plenary</a:t>
            </a:r>
            <a:r>
              <a:rPr lang="en-GB" dirty="0" smtClean="0"/>
              <a:t>: Begin writing one paragraph, in which you select one aspect of your Browning poem, and establish a link/point of comparison with </a:t>
            </a:r>
            <a:r>
              <a:rPr lang="en-GB" i="1" dirty="0" smtClean="0"/>
              <a:t>Othello</a:t>
            </a:r>
            <a:r>
              <a:rPr lang="en-GB" dirty="0" smtClean="0"/>
              <a:t>. </a:t>
            </a:r>
            <a:endParaRPr lang="en-GB" dirty="0"/>
          </a:p>
        </p:txBody>
      </p:sp>
    </p:spTree>
    <p:extLst>
      <p:ext uri="{BB962C8B-B14F-4D97-AF65-F5344CB8AC3E}">
        <p14:creationId xmlns="" xmlns:p14="http://schemas.microsoft.com/office/powerpoint/2010/main" val="264770371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408"/>
            <a:ext cx="8229600" cy="1143000"/>
          </a:xfrm>
        </p:spPr>
        <p:txBody>
          <a:bodyPr/>
          <a:lstStyle/>
          <a:p>
            <a:r>
              <a:rPr lang="en-GB" b="1" dirty="0" smtClean="0"/>
              <a:t>All Poems: Teaching Groups</a:t>
            </a:r>
            <a:endParaRPr lang="en-GB" b="1" dirty="0"/>
          </a:p>
        </p:txBody>
      </p:sp>
      <p:sp>
        <p:nvSpPr>
          <p:cNvPr id="3" name="Content Placeholder 2"/>
          <p:cNvSpPr>
            <a:spLocks noGrp="1"/>
          </p:cNvSpPr>
          <p:nvPr>
            <p:ph idx="1"/>
          </p:nvPr>
        </p:nvSpPr>
        <p:spPr>
          <a:xfrm>
            <a:off x="179512" y="703237"/>
            <a:ext cx="8784976" cy="4525963"/>
          </a:xfrm>
        </p:spPr>
        <p:txBody>
          <a:bodyPr>
            <a:normAutofit fontScale="77500" lnSpcReduction="20000"/>
          </a:bodyPr>
          <a:lstStyle/>
          <a:p>
            <a:r>
              <a:rPr lang="en-GB" dirty="0" smtClean="0"/>
              <a:t>Get into groups according to the numbers you assigned yourselves.</a:t>
            </a:r>
          </a:p>
          <a:p>
            <a:r>
              <a:rPr lang="en-GB" dirty="0" smtClean="0"/>
              <a:t>Each poem should have at least one representative in the group.</a:t>
            </a:r>
          </a:p>
          <a:p>
            <a:r>
              <a:rPr lang="en-GB" dirty="0" smtClean="0"/>
              <a:t>You will be given </a:t>
            </a:r>
            <a:r>
              <a:rPr lang="en-GB" b="1" dirty="0" smtClean="0"/>
              <a:t>10 </a:t>
            </a:r>
            <a:r>
              <a:rPr lang="en-GB" b="1" dirty="0" err="1" smtClean="0"/>
              <a:t>mins</a:t>
            </a:r>
            <a:r>
              <a:rPr lang="en-GB" b="1" dirty="0" smtClean="0"/>
              <a:t> per poem</a:t>
            </a:r>
            <a:r>
              <a:rPr lang="en-GB" dirty="0" smtClean="0"/>
              <a:t>. You should give a brief summary of the “story” of the poem (including context if/where relevant), and then guide your group through the tasks and your responses to them. Everyone in the group should annotate their poems accordingly. Ask </a:t>
            </a:r>
            <a:r>
              <a:rPr lang="en-GB" b="1" dirty="0" smtClean="0"/>
              <a:t>relevant</a:t>
            </a:r>
            <a:r>
              <a:rPr lang="en-GB" dirty="0" smtClean="0"/>
              <a:t> questions as you go.</a:t>
            </a:r>
          </a:p>
          <a:p>
            <a:r>
              <a:rPr lang="en-GB" dirty="0" smtClean="0"/>
              <a:t>It is essential that you stay focussed, and that you clarify your points as much as possible while moving swiftly. </a:t>
            </a:r>
          </a:p>
          <a:p>
            <a:r>
              <a:rPr lang="en-GB" dirty="0" smtClean="0"/>
              <a:t>We will begin detailed comparative analysis of Browning and Shakespeare on </a:t>
            </a:r>
            <a:r>
              <a:rPr lang="en-GB" b="1" dirty="0" smtClean="0"/>
              <a:t>Monday</a:t>
            </a:r>
            <a:r>
              <a:rPr lang="en-GB" dirty="0" smtClean="0"/>
              <a:t>.</a:t>
            </a:r>
          </a:p>
        </p:txBody>
      </p:sp>
      <p:sp>
        <p:nvSpPr>
          <p:cNvPr id="4" name="TextBox 3"/>
          <p:cNvSpPr txBox="1"/>
          <p:nvPr/>
        </p:nvSpPr>
        <p:spPr>
          <a:xfrm>
            <a:off x="107504" y="5085184"/>
            <a:ext cx="8856984" cy="1200329"/>
          </a:xfrm>
          <a:prstGeom prst="rect">
            <a:avLst/>
          </a:prstGeom>
          <a:solidFill>
            <a:srgbClr val="FFFF00"/>
          </a:solidFill>
        </p:spPr>
        <p:txBody>
          <a:bodyPr wrap="square" rtlCol="0">
            <a:spAutoFit/>
          </a:bodyPr>
          <a:lstStyle/>
          <a:p>
            <a:r>
              <a:rPr lang="en-GB" b="1" u="sng" dirty="0" smtClean="0"/>
              <a:t>H/W (for Monday): </a:t>
            </a:r>
            <a:r>
              <a:rPr lang="en-GB" dirty="0" smtClean="0"/>
              <a:t>Look at the extended written pieces we’ve done on </a:t>
            </a:r>
            <a:r>
              <a:rPr lang="en-GB" i="1" dirty="0" smtClean="0"/>
              <a:t>Othello</a:t>
            </a:r>
            <a:r>
              <a:rPr lang="en-GB" dirty="0" smtClean="0"/>
              <a:t>. Pick your </a:t>
            </a:r>
            <a:r>
              <a:rPr lang="en-GB" b="1" dirty="0" smtClean="0"/>
              <a:t>three</a:t>
            </a:r>
            <a:r>
              <a:rPr lang="en-GB" dirty="0" smtClean="0"/>
              <a:t> best </a:t>
            </a:r>
            <a:r>
              <a:rPr lang="en-GB" b="1" dirty="0" smtClean="0"/>
              <a:t>sections/paragraphs</a:t>
            </a:r>
            <a:r>
              <a:rPr lang="en-GB" dirty="0" smtClean="0"/>
              <a:t> (e.g., white handkerchief; last monologue), and </a:t>
            </a:r>
            <a:r>
              <a:rPr lang="en-GB" b="1" dirty="0" smtClean="0"/>
              <a:t>plan</a:t>
            </a:r>
            <a:r>
              <a:rPr lang="en-GB" dirty="0" smtClean="0"/>
              <a:t> comparative paragraphs with Browning. Use your notes and the task sheets to help. The plan can be bullet points, grids, brainstorms… </a:t>
            </a:r>
            <a:r>
              <a:rPr lang="en-GB" b="1" dirty="0" smtClean="0"/>
              <a:t>But it must be written in your book.</a:t>
            </a:r>
            <a:endParaRPr lang="en-GB" b="1" dirty="0"/>
          </a:p>
        </p:txBody>
      </p:sp>
    </p:spTree>
    <p:extLst>
      <p:ext uri="{BB962C8B-B14F-4D97-AF65-F5344CB8AC3E}">
        <p14:creationId xmlns="" xmlns:p14="http://schemas.microsoft.com/office/powerpoint/2010/main" val="218713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p:cTn id="42" dur="500" fill="hold"/>
                                        <p:tgtEl>
                                          <p:spTgt spid="4"/>
                                        </p:tgtEl>
                                        <p:attrNameLst>
                                          <p:attrName>ppt_w</p:attrName>
                                        </p:attrNameLst>
                                      </p:cBhvr>
                                      <p:tavLst>
                                        <p:tav tm="0">
                                          <p:val>
                                            <p:fltVal val="0"/>
                                          </p:val>
                                        </p:tav>
                                        <p:tav tm="100000">
                                          <p:val>
                                            <p:strVal val="#ppt_w"/>
                                          </p:val>
                                        </p:tav>
                                      </p:tavLst>
                                    </p:anim>
                                    <p:anim calcmode="lin" valueType="num">
                                      <p:cBhvr>
                                        <p:cTn id="43" dur="500" fill="hold"/>
                                        <p:tgtEl>
                                          <p:spTgt spid="4"/>
                                        </p:tgtEl>
                                        <p:attrNameLst>
                                          <p:attrName>ppt_h</p:attrName>
                                        </p:attrNameLst>
                                      </p:cBhvr>
                                      <p:tavLst>
                                        <p:tav tm="0">
                                          <p:val>
                                            <p:fltVal val="0"/>
                                          </p:val>
                                        </p:tav>
                                        <p:tav tm="100000">
                                          <p:val>
                                            <p:strVal val="#ppt_h"/>
                                          </p:val>
                                        </p:tav>
                                      </p:tavLst>
                                    </p:anim>
                                    <p:animEffect transition="in" filter="fade">
                                      <p:cBhvr>
                                        <p:cTn id="4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Lessons 18-19</a:t>
            </a:r>
            <a:endParaRPr lang="en-GB" dirty="0"/>
          </a:p>
        </p:txBody>
      </p:sp>
      <p:sp>
        <p:nvSpPr>
          <p:cNvPr id="3" name="Content Placeholder 2"/>
          <p:cNvSpPr>
            <a:spLocks noGrp="1"/>
          </p:cNvSpPr>
          <p:nvPr>
            <p:ph idx="1"/>
          </p:nvPr>
        </p:nvSpPr>
        <p:spPr/>
        <p:txBody>
          <a:bodyPr/>
          <a:lstStyle/>
          <a:p>
            <a:endParaRPr lang="en-GB"/>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pPr algn="l"/>
            <a:r>
              <a:rPr lang="en-GB" b="1" dirty="0" smtClean="0"/>
              <a:t>Analysing and Linking Shakespeare and Browning</a:t>
            </a:r>
            <a:endParaRPr lang="en-GB" b="1" dirty="0"/>
          </a:p>
        </p:txBody>
      </p:sp>
      <p:sp>
        <p:nvSpPr>
          <p:cNvPr id="3" name="Content Placeholder 2"/>
          <p:cNvSpPr>
            <a:spLocks noGrp="1"/>
          </p:cNvSpPr>
          <p:nvPr>
            <p:ph idx="1"/>
          </p:nvPr>
        </p:nvSpPr>
        <p:spPr>
          <a:solidFill>
            <a:srgbClr val="92D050"/>
          </a:solidFill>
        </p:spPr>
        <p:txBody>
          <a:bodyPr/>
          <a:lstStyle/>
          <a:p>
            <a:r>
              <a:rPr lang="en-GB" b="1" dirty="0" smtClean="0"/>
              <a:t>Look over your notes from the Browning lessons.</a:t>
            </a:r>
          </a:p>
          <a:p>
            <a:r>
              <a:rPr lang="en-GB" b="1" dirty="0" smtClean="0"/>
              <a:t>Select the three most interesting points, that have strong links to </a:t>
            </a:r>
            <a:r>
              <a:rPr lang="en-GB" b="1" i="1" dirty="0" smtClean="0"/>
              <a:t>Othello</a:t>
            </a:r>
            <a:r>
              <a:rPr lang="en-GB" b="1" dirty="0" smtClean="0"/>
              <a:t> and human weakness, from each of the four poems</a:t>
            </a:r>
            <a:endParaRPr lang="en-GB" b="1"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lstStyle/>
          <a:p>
            <a:pPr algn="l"/>
            <a:r>
              <a:rPr lang="en-GB" b="1" u="sng" dirty="0" smtClean="0"/>
              <a:t>Making</a:t>
            </a:r>
            <a:r>
              <a:rPr lang="en-GB" b="1" dirty="0" smtClean="0"/>
              <a:t> links</a:t>
            </a:r>
            <a:endParaRPr lang="en-GB" b="1" dirty="0"/>
          </a:p>
        </p:txBody>
      </p:sp>
      <p:sp>
        <p:nvSpPr>
          <p:cNvPr id="3" name="Content Placeholder 2"/>
          <p:cNvSpPr>
            <a:spLocks noGrp="1"/>
          </p:cNvSpPr>
          <p:nvPr>
            <p:ph idx="1"/>
          </p:nvPr>
        </p:nvSpPr>
        <p:spPr>
          <a:solidFill>
            <a:srgbClr val="92D050"/>
          </a:solidFill>
        </p:spPr>
        <p:txBody>
          <a:bodyPr>
            <a:normAutofit fontScale="92500" lnSpcReduction="10000"/>
          </a:bodyPr>
          <a:lstStyle/>
          <a:p>
            <a:r>
              <a:rPr lang="en-GB" dirty="0" smtClean="0"/>
              <a:t>You do not need to look for aspects of the poems and the play that seem to be the “same” as one another; more useful, and more interesting, are </a:t>
            </a:r>
            <a:r>
              <a:rPr lang="en-GB" b="1" dirty="0" smtClean="0"/>
              <a:t>similarities with differences</a:t>
            </a:r>
            <a:r>
              <a:rPr lang="en-GB" dirty="0" smtClean="0"/>
              <a:t>.</a:t>
            </a:r>
          </a:p>
          <a:p>
            <a:r>
              <a:rPr lang="en-GB" dirty="0" smtClean="0"/>
              <a:t>You can also draw comparisons between more than one poem and a similar (but different) idea in the play.</a:t>
            </a:r>
          </a:p>
          <a:p>
            <a:r>
              <a:rPr lang="en-GB" dirty="0" smtClean="0"/>
              <a:t>For example: the killing of the lover/wife in </a:t>
            </a:r>
            <a:r>
              <a:rPr lang="en-GB" i="1" dirty="0" smtClean="0"/>
              <a:t>Othello</a:t>
            </a:r>
            <a:r>
              <a:rPr lang="en-GB" dirty="0" smtClean="0"/>
              <a:t>, “My Last Duchess,” and “</a:t>
            </a:r>
            <a:r>
              <a:rPr lang="en-GB" dirty="0" err="1" smtClean="0"/>
              <a:t>Porphyria’s</a:t>
            </a:r>
            <a:r>
              <a:rPr lang="en-GB" dirty="0" smtClean="0"/>
              <a:t> Lover” (Joseph)...</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lstStyle/>
          <a:p>
            <a:pPr algn="l"/>
            <a:r>
              <a:rPr lang="en-GB" b="1" dirty="0" smtClean="0"/>
              <a:t>Structure: </a:t>
            </a:r>
            <a:r>
              <a:rPr lang="en-GB" b="1" u="sng" dirty="0" smtClean="0"/>
              <a:t>Writing</a:t>
            </a:r>
            <a:r>
              <a:rPr lang="en-GB" b="1" dirty="0" smtClean="0"/>
              <a:t> Links</a:t>
            </a:r>
            <a:endParaRPr lang="en-GB" b="1" dirty="0"/>
          </a:p>
        </p:txBody>
      </p:sp>
      <p:sp>
        <p:nvSpPr>
          <p:cNvPr id="3" name="Content Placeholder 2"/>
          <p:cNvSpPr>
            <a:spLocks noGrp="1"/>
          </p:cNvSpPr>
          <p:nvPr>
            <p:ph idx="1"/>
          </p:nvPr>
        </p:nvSpPr>
        <p:spPr>
          <a:solidFill>
            <a:srgbClr val="92D050"/>
          </a:solidFill>
        </p:spPr>
        <p:txBody>
          <a:bodyPr/>
          <a:lstStyle/>
          <a:p>
            <a:r>
              <a:rPr lang="en-GB" dirty="0" smtClean="0"/>
              <a:t>You do </a:t>
            </a:r>
            <a:r>
              <a:rPr lang="en-GB" u="sng" dirty="0" smtClean="0"/>
              <a:t>not</a:t>
            </a:r>
            <a:r>
              <a:rPr lang="en-GB" dirty="0" smtClean="0"/>
              <a:t> need to jump between </a:t>
            </a:r>
            <a:r>
              <a:rPr lang="en-GB" i="1" dirty="0" smtClean="0"/>
              <a:t>Othello</a:t>
            </a:r>
            <a:r>
              <a:rPr lang="en-GB" dirty="0" smtClean="0"/>
              <a:t> and the poems within a single paragraph.</a:t>
            </a:r>
          </a:p>
          <a:p>
            <a:r>
              <a:rPr lang="en-GB" dirty="0" smtClean="0"/>
              <a:t>Organise your ideas according to, e.g., theme, character, symbol etc.; then, write a section on </a:t>
            </a:r>
            <a:r>
              <a:rPr lang="en-GB" i="1" dirty="0" smtClean="0"/>
              <a:t>Othello</a:t>
            </a:r>
            <a:r>
              <a:rPr lang="en-GB" dirty="0" smtClean="0"/>
              <a:t>, followed by a section on one or more of </a:t>
            </a:r>
            <a:r>
              <a:rPr lang="en-GB" dirty="0" err="1" smtClean="0"/>
              <a:t>Browning’s</a:t>
            </a:r>
            <a:r>
              <a:rPr lang="en-GB" dirty="0" smtClean="0"/>
              <a:t> poems.</a:t>
            </a:r>
            <a:endParaRPr lang="en-GB"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4788024" y="44624"/>
            <a:ext cx="4254624" cy="2160240"/>
          </a:xfrm>
          <a:ln>
            <a:solidFill>
              <a:srgbClr val="002060"/>
            </a:solidFill>
          </a:ln>
        </p:spPr>
        <p:txBody>
          <a:bodyPr>
            <a:normAutofit fontScale="92500"/>
          </a:bodyPr>
          <a:lstStyle/>
          <a:p>
            <a:r>
              <a:rPr lang="en-GB" sz="2200" dirty="0" smtClean="0"/>
              <a:t>Orange = theme/idea of the section</a:t>
            </a:r>
          </a:p>
          <a:p>
            <a:r>
              <a:rPr lang="en-GB" sz="2200" dirty="0" smtClean="0"/>
              <a:t>Green = Who/what examples you’d write about in each of the texts.</a:t>
            </a:r>
          </a:p>
          <a:p>
            <a:r>
              <a:rPr lang="en-GB" sz="2200" b="1" dirty="0" smtClean="0"/>
              <a:t>Note: </a:t>
            </a:r>
            <a:r>
              <a:rPr lang="en-GB" sz="2200" dirty="0" smtClean="0"/>
              <a:t>This diagram does have the links to human weakness on it. Can you think of any?</a:t>
            </a:r>
            <a:endParaRPr lang="en-GB" sz="2200" b="1" dirty="0"/>
          </a:p>
        </p:txBody>
      </p:sp>
      <p:sp>
        <p:nvSpPr>
          <p:cNvPr id="7" name="Isosceles Triangle 6"/>
          <p:cNvSpPr/>
          <p:nvPr/>
        </p:nvSpPr>
        <p:spPr>
          <a:xfrm>
            <a:off x="1547664" y="0"/>
            <a:ext cx="1368152" cy="84239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t>Intro.</a:t>
            </a:r>
            <a:endParaRPr lang="en-GB" sz="1400" b="1" dirty="0"/>
          </a:p>
        </p:txBody>
      </p:sp>
      <p:cxnSp>
        <p:nvCxnSpPr>
          <p:cNvPr id="9" name="Straight Connector 8"/>
          <p:cNvCxnSpPr>
            <a:stCxn id="7" idx="3"/>
            <a:endCxn id="17" idx="0"/>
          </p:cNvCxnSpPr>
          <p:nvPr/>
        </p:nvCxnSpPr>
        <p:spPr>
          <a:xfrm flipH="1">
            <a:off x="2225547" y="842392"/>
            <a:ext cx="6193" cy="510688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259632" y="836712"/>
            <a:ext cx="2016224" cy="369332"/>
          </a:xfrm>
          <a:prstGeom prst="rect">
            <a:avLst/>
          </a:prstGeom>
          <a:solidFill>
            <a:srgbClr val="FFC000"/>
          </a:solidFill>
        </p:spPr>
        <p:txBody>
          <a:bodyPr wrap="square" rtlCol="0">
            <a:spAutoFit/>
          </a:bodyPr>
          <a:lstStyle/>
          <a:p>
            <a:pPr algn="ctr"/>
            <a:r>
              <a:rPr lang="en-GB" b="1" u="sng" dirty="0" smtClean="0"/>
              <a:t>Jealousy/Madness</a:t>
            </a:r>
            <a:endParaRPr lang="en-GB" b="1" u="sng" dirty="0"/>
          </a:p>
        </p:txBody>
      </p:sp>
      <p:sp>
        <p:nvSpPr>
          <p:cNvPr id="14" name="TextBox 13"/>
          <p:cNvSpPr txBox="1"/>
          <p:nvPr/>
        </p:nvSpPr>
        <p:spPr>
          <a:xfrm>
            <a:off x="251520" y="1953707"/>
            <a:ext cx="3960440" cy="323165"/>
          </a:xfrm>
          <a:prstGeom prst="rect">
            <a:avLst/>
          </a:prstGeom>
          <a:solidFill>
            <a:srgbClr val="FFC000"/>
          </a:solidFill>
        </p:spPr>
        <p:txBody>
          <a:bodyPr wrap="square" rtlCol="0">
            <a:spAutoFit/>
          </a:bodyPr>
          <a:lstStyle/>
          <a:p>
            <a:pPr algn="ctr"/>
            <a:r>
              <a:rPr lang="en-GB" sz="1500" b="1" dirty="0" smtClean="0"/>
              <a:t>Objectification of people &amp; especially women</a:t>
            </a:r>
            <a:endParaRPr lang="en-GB" sz="1500" b="1" dirty="0"/>
          </a:p>
        </p:txBody>
      </p:sp>
      <p:sp>
        <p:nvSpPr>
          <p:cNvPr id="15" name="TextBox 14"/>
          <p:cNvSpPr txBox="1"/>
          <p:nvPr/>
        </p:nvSpPr>
        <p:spPr>
          <a:xfrm>
            <a:off x="1259632" y="3789040"/>
            <a:ext cx="2016224" cy="369332"/>
          </a:xfrm>
          <a:prstGeom prst="rect">
            <a:avLst/>
          </a:prstGeom>
          <a:solidFill>
            <a:srgbClr val="FFC000"/>
          </a:solidFill>
          <a:ln>
            <a:solidFill>
              <a:srgbClr val="FFC000"/>
            </a:solidFill>
          </a:ln>
        </p:spPr>
        <p:txBody>
          <a:bodyPr wrap="square" rtlCol="0">
            <a:spAutoFit/>
          </a:bodyPr>
          <a:lstStyle/>
          <a:p>
            <a:pPr algn="ctr"/>
            <a:r>
              <a:rPr lang="en-GB" b="1" dirty="0" smtClean="0"/>
              <a:t>Symbolism</a:t>
            </a:r>
            <a:endParaRPr lang="en-GB" b="1" dirty="0"/>
          </a:p>
        </p:txBody>
      </p:sp>
      <p:sp>
        <p:nvSpPr>
          <p:cNvPr id="17" name="Isosceles Triangle 16"/>
          <p:cNvSpPr/>
          <p:nvPr/>
        </p:nvSpPr>
        <p:spPr>
          <a:xfrm>
            <a:off x="1547664" y="5949280"/>
            <a:ext cx="1440160" cy="792088"/>
          </a:xfrm>
          <a:prstGeom prst="triangle">
            <a:avLst>
              <a:gd name="adj" fmla="val 470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Conc.</a:t>
            </a:r>
            <a:endParaRPr lang="en-GB" b="1" dirty="0"/>
          </a:p>
        </p:txBody>
      </p:sp>
      <p:sp>
        <p:nvSpPr>
          <p:cNvPr id="19" name="TextBox 18"/>
          <p:cNvSpPr txBox="1"/>
          <p:nvPr/>
        </p:nvSpPr>
        <p:spPr>
          <a:xfrm>
            <a:off x="926819" y="1249015"/>
            <a:ext cx="2606739" cy="307777"/>
          </a:xfrm>
          <a:prstGeom prst="rect">
            <a:avLst/>
          </a:prstGeom>
          <a:solidFill>
            <a:srgbClr val="92D050"/>
          </a:solidFill>
        </p:spPr>
        <p:txBody>
          <a:bodyPr wrap="none" rtlCol="0">
            <a:spAutoFit/>
          </a:bodyPr>
          <a:lstStyle/>
          <a:p>
            <a:pPr algn="ctr"/>
            <a:r>
              <a:rPr lang="en-GB" sz="1400" b="1" dirty="0" err="1" smtClean="0"/>
              <a:t>Iago</a:t>
            </a:r>
            <a:r>
              <a:rPr lang="en-GB" sz="1400" b="1" dirty="0" smtClean="0"/>
              <a:t> &amp; Othello (3-4 paragraphs?)</a:t>
            </a:r>
            <a:endParaRPr lang="en-GB" sz="1400" b="1" dirty="0"/>
          </a:p>
        </p:txBody>
      </p:sp>
      <p:sp>
        <p:nvSpPr>
          <p:cNvPr id="20" name="TextBox 19"/>
          <p:cNvSpPr txBox="1"/>
          <p:nvPr/>
        </p:nvSpPr>
        <p:spPr>
          <a:xfrm>
            <a:off x="72008" y="1624444"/>
            <a:ext cx="4572000" cy="292388"/>
          </a:xfrm>
          <a:prstGeom prst="rect">
            <a:avLst/>
          </a:prstGeom>
          <a:solidFill>
            <a:srgbClr val="92D050"/>
          </a:solidFill>
        </p:spPr>
        <p:txBody>
          <a:bodyPr wrap="square" rtlCol="0">
            <a:spAutoFit/>
          </a:bodyPr>
          <a:lstStyle/>
          <a:p>
            <a:pPr algn="ctr"/>
            <a:r>
              <a:rPr lang="en-GB" sz="1300" b="1" dirty="0" smtClean="0"/>
              <a:t>“My Last Duchess” &amp; “</a:t>
            </a:r>
            <a:r>
              <a:rPr lang="en-GB" sz="1300" b="1" dirty="0" err="1" smtClean="0"/>
              <a:t>Porphyria’s</a:t>
            </a:r>
            <a:r>
              <a:rPr lang="en-GB" sz="1300" b="1" dirty="0" smtClean="0"/>
              <a:t> Lover” (3-4 paragraphs?)</a:t>
            </a:r>
            <a:endParaRPr lang="en-GB" sz="1300" b="1" dirty="0"/>
          </a:p>
        </p:txBody>
      </p:sp>
      <p:sp>
        <p:nvSpPr>
          <p:cNvPr id="21" name="TextBox 20"/>
          <p:cNvSpPr txBox="1"/>
          <p:nvPr/>
        </p:nvSpPr>
        <p:spPr>
          <a:xfrm>
            <a:off x="0" y="2304455"/>
            <a:ext cx="4644008" cy="692497"/>
          </a:xfrm>
          <a:prstGeom prst="rect">
            <a:avLst/>
          </a:prstGeom>
          <a:solidFill>
            <a:srgbClr val="92D050"/>
          </a:solidFill>
        </p:spPr>
        <p:txBody>
          <a:bodyPr wrap="square" rtlCol="0">
            <a:spAutoFit/>
          </a:bodyPr>
          <a:lstStyle/>
          <a:p>
            <a:pPr algn="ctr"/>
            <a:r>
              <a:rPr lang="en-GB" sz="1300" b="1" dirty="0" err="1" smtClean="0"/>
              <a:t>Iago’s</a:t>
            </a:r>
            <a:r>
              <a:rPr lang="en-GB" sz="1300" b="1" dirty="0" smtClean="0"/>
              <a:t> language of money &amp; references to Desdemona (e.g., “land carrack”); </a:t>
            </a:r>
            <a:r>
              <a:rPr lang="en-GB" sz="1300" b="1" dirty="0" err="1" smtClean="0"/>
              <a:t>Brabantio’s</a:t>
            </a:r>
            <a:r>
              <a:rPr lang="en-GB" sz="1300" b="1" dirty="0" smtClean="0"/>
              <a:t> and Othello’s attitudes – D something to be stolen/won</a:t>
            </a:r>
            <a:endParaRPr lang="en-GB" sz="1300" b="1" dirty="0"/>
          </a:p>
        </p:txBody>
      </p:sp>
      <p:sp>
        <p:nvSpPr>
          <p:cNvPr id="25" name="TextBox 24"/>
          <p:cNvSpPr txBox="1"/>
          <p:nvPr/>
        </p:nvSpPr>
        <p:spPr>
          <a:xfrm>
            <a:off x="0" y="3068960"/>
            <a:ext cx="4572000" cy="692497"/>
          </a:xfrm>
          <a:prstGeom prst="rect">
            <a:avLst/>
          </a:prstGeom>
          <a:solidFill>
            <a:srgbClr val="92D050"/>
          </a:solidFill>
        </p:spPr>
        <p:txBody>
          <a:bodyPr wrap="square" rtlCol="0">
            <a:spAutoFit/>
          </a:bodyPr>
          <a:lstStyle/>
          <a:p>
            <a:pPr algn="ctr"/>
            <a:r>
              <a:rPr lang="en-GB" sz="1300" b="1" dirty="0" smtClean="0"/>
              <a:t>Duke (in “Duchess”): Duchess only exists now as precious art object</a:t>
            </a:r>
          </a:p>
          <a:p>
            <a:pPr algn="ctr"/>
            <a:r>
              <a:rPr lang="en-GB" sz="1300" b="1" dirty="0" err="1" smtClean="0"/>
              <a:t>Porphyria</a:t>
            </a:r>
            <a:r>
              <a:rPr lang="en-GB" sz="1300" b="1" dirty="0" smtClean="0"/>
              <a:t> killed and turned into a </a:t>
            </a:r>
            <a:r>
              <a:rPr lang="en-GB" sz="1300" b="1" dirty="0" err="1" smtClean="0"/>
              <a:t>sempiternal</a:t>
            </a:r>
            <a:r>
              <a:rPr lang="en-GB" sz="1300" b="1" dirty="0" smtClean="0"/>
              <a:t> work of art </a:t>
            </a:r>
            <a:endParaRPr lang="en-GB" sz="1300" b="1" dirty="0"/>
          </a:p>
        </p:txBody>
      </p:sp>
      <p:sp>
        <p:nvSpPr>
          <p:cNvPr id="26" name="TextBox 25"/>
          <p:cNvSpPr txBox="1"/>
          <p:nvPr/>
        </p:nvSpPr>
        <p:spPr>
          <a:xfrm>
            <a:off x="179512" y="4221088"/>
            <a:ext cx="4176464" cy="492443"/>
          </a:xfrm>
          <a:prstGeom prst="rect">
            <a:avLst/>
          </a:prstGeom>
          <a:solidFill>
            <a:srgbClr val="92D050"/>
          </a:solidFill>
        </p:spPr>
        <p:txBody>
          <a:bodyPr wrap="square" rtlCol="0">
            <a:spAutoFit/>
          </a:bodyPr>
          <a:lstStyle/>
          <a:p>
            <a:pPr algn="ctr"/>
            <a:r>
              <a:rPr lang="en-GB" sz="1300" b="1" i="1" dirty="0" smtClean="0"/>
              <a:t>Othello</a:t>
            </a:r>
            <a:r>
              <a:rPr lang="en-GB" sz="1300" b="1" dirty="0" smtClean="0"/>
              <a:t>: The white handkerchief (</a:t>
            </a:r>
            <a:r>
              <a:rPr lang="en-GB" sz="1300" b="1" u="sng" dirty="0" smtClean="0"/>
              <a:t>at least 4</a:t>
            </a:r>
            <a:r>
              <a:rPr lang="en-GB" sz="1300" b="1" dirty="0" smtClean="0"/>
              <a:t> detailed interpretations)</a:t>
            </a:r>
            <a:endParaRPr lang="en-GB" sz="1300" b="1" dirty="0"/>
          </a:p>
        </p:txBody>
      </p:sp>
      <p:sp>
        <p:nvSpPr>
          <p:cNvPr id="29" name="TextBox 28"/>
          <p:cNvSpPr txBox="1"/>
          <p:nvPr/>
        </p:nvSpPr>
        <p:spPr>
          <a:xfrm>
            <a:off x="35496" y="4797152"/>
            <a:ext cx="4608512" cy="1092607"/>
          </a:xfrm>
          <a:prstGeom prst="rect">
            <a:avLst/>
          </a:prstGeom>
          <a:solidFill>
            <a:srgbClr val="92D050"/>
          </a:solidFill>
        </p:spPr>
        <p:txBody>
          <a:bodyPr wrap="square" rtlCol="0">
            <a:spAutoFit/>
          </a:bodyPr>
          <a:lstStyle/>
          <a:p>
            <a:pPr algn="ctr"/>
            <a:r>
              <a:rPr lang="en-GB" sz="1300" b="1" dirty="0" smtClean="0"/>
              <a:t>“The Laboratory”: laboratory as symbol of hell/wickedness, or where jealousy and revenge are concocted (a symbol for mental weakness?)</a:t>
            </a:r>
          </a:p>
          <a:p>
            <a:pPr algn="ctr"/>
            <a:r>
              <a:rPr lang="en-GB" sz="1300" b="1" dirty="0" smtClean="0"/>
              <a:t>“The Patriot”: symbolism of the burning church spires (alternative interpretation)</a:t>
            </a:r>
            <a:endParaRPr lang="en-GB" sz="1300" b="1" dirty="0"/>
          </a:p>
        </p:txBody>
      </p:sp>
      <p:sp>
        <p:nvSpPr>
          <p:cNvPr id="31" name="TextBox 30"/>
          <p:cNvSpPr txBox="1"/>
          <p:nvPr/>
        </p:nvSpPr>
        <p:spPr>
          <a:xfrm>
            <a:off x="4788024" y="2276872"/>
            <a:ext cx="4355976" cy="4247317"/>
          </a:xfrm>
          <a:prstGeom prst="rect">
            <a:avLst/>
          </a:prstGeom>
          <a:solidFill>
            <a:srgbClr val="FFFF00"/>
          </a:solidFill>
        </p:spPr>
        <p:txBody>
          <a:bodyPr wrap="square" rtlCol="0">
            <a:spAutoFit/>
          </a:bodyPr>
          <a:lstStyle/>
          <a:p>
            <a:r>
              <a:rPr lang="en-GB" b="1" u="sng" dirty="0" smtClean="0"/>
              <a:t>Example of linking phrase/sentence:</a:t>
            </a:r>
          </a:p>
          <a:p>
            <a:endParaRPr lang="en-GB" dirty="0" smtClean="0"/>
          </a:p>
          <a:p>
            <a:r>
              <a:rPr lang="en-GB" i="1" dirty="0" smtClean="0"/>
              <a:t>A significant human weakness in many of the male characters in </a:t>
            </a:r>
            <a:r>
              <a:rPr lang="en-GB" dirty="0" smtClean="0"/>
              <a:t>Othello </a:t>
            </a:r>
            <a:r>
              <a:rPr lang="en-GB" i="1" dirty="0" smtClean="0"/>
              <a:t>is their objectification of others, especially women. ... [Analysis of </a:t>
            </a:r>
            <a:r>
              <a:rPr lang="en-GB" i="1" dirty="0" err="1" smtClean="0"/>
              <a:t>Iago</a:t>
            </a:r>
            <a:r>
              <a:rPr lang="en-GB" i="1" dirty="0" smtClean="0"/>
              <a:t>, </a:t>
            </a:r>
            <a:r>
              <a:rPr lang="en-GB" i="1" dirty="0" err="1" smtClean="0"/>
              <a:t>Brabantio</a:t>
            </a:r>
            <a:r>
              <a:rPr lang="en-GB" i="1" dirty="0" smtClean="0"/>
              <a:t>, Othello]</a:t>
            </a:r>
          </a:p>
          <a:p>
            <a:endParaRPr lang="en-GB" i="1" dirty="0" smtClean="0"/>
          </a:p>
          <a:p>
            <a:r>
              <a:rPr lang="en-GB" i="1" dirty="0" err="1" smtClean="0"/>
              <a:t>Browning’s</a:t>
            </a:r>
            <a:r>
              <a:rPr lang="en-GB" i="1" dirty="0" smtClean="0"/>
              <a:t> poems also feature characters whose major weakness is their objectification of others. Two examples are the speakers in “My Last Duchess” and “</a:t>
            </a:r>
            <a:r>
              <a:rPr lang="en-GB" i="1" dirty="0" err="1" smtClean="0"/>
              <a:t>Porphyria’s</a:t>
            </a:r>
            <a:r>
              <a:rPr lang="en-GB" i="1" dirty="0" smtClean="0"/>
              <a:t> Lover.” Although they both objectify their wife or lover, they do this in very different ways and for very different reasons. ... [Analysis of poems]</a:t>
            </a:r>
            <a:endParaRPr lang="en-GB"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ppt_w</p:attrName>
                                        </p:attrNameLst>
                                      </p:cBhvr>
                                      <p:tavLst>
                                        <p:tav tm="0">
                                          <p:val>
                                            <p:fltVal val="0"/>
                                          </p:val>
                                        </p:tav>
                                        <p:tav tm="100000">
                                          <p:val>
                                            <p:strVal val="#ppt_w"/>
                                          </p:val>
                                        </p:tav>
                                      </p:tavLst>
                                    </p:anim>
                                    <p:anim calcmode="lin" valueType="num">
                                      <p:cBhvr>
                                        <p:cTn id="8" dur="500" fill="hold"/>
                                        <p:tgtEl>
                                          <p:spTgt spid="3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332656"/>
            <a:ext cx="7772400" cy="2403699"/>
          </a:xfrm>
          <a:solidFill>
            <a:srgbClr val="92D050"/>
          </a:solidFill>
        </p:spPr>
        <p:txBody>
          <a:bodyPr>
            <a:normAutofit fontScale="90000"/>
          </a:bodyPr>
          <a:lstStyle/>
          <a:p>
            <a:r>
              <a:rPr lang="en-GB" dirty="0" smtClean="0"/>
              <a:t>Put the following grid in your book, on four pages (once for each Browning poem); set up the first row, but do not rule it in!</a:t>
            </a:r>
            <a:endParaRPr lang="en-GB" dirty="0"/>
          </a:p>
        </p:txBody>
      </p:sp>
      <p:sp>
        <p:nvSpPr>
          <p:cNvPr id="5" name="Subtitle 4"/>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0"/>
          <a:ext cx="9144000" cy="4023066"/>
        </p:xfrm>
        <a:graphic>
          <a:graphicData uri="http://schemas.openxmlformats.org/drawingml/2006/table">
            <a:tbl>
              <a:tblPr firstRow="1" bandRow="1">
                <a:tableStyleId>{073A0DAA-6AF3-43AB-8588-CEC1D06C72B9}</a:tableStyleId>
              </a:tblPr>
              <a:tblGrid>
                <a:gridCol w="2267744"/>
                <a:gridCol w="2448272"/>
                <a:gridCol w="4427984"/>
              </a:tblGrid>
              <a:tr h="620688">
                <a:tc>
                  <a:txBody>
                    <a:bodyPr/>
                    <a:lstStyle/>
                    <a:p>
                      <a:r>
                        <a:rPr lang="en-GB" dirty="0" smtClean="0"/>
                        <a:t>Poem:</a:t>
                      </a:r>
                      <a:endParaRPr lang="en-GB" dirty="0"/>
                    </a:p>
                  </a:txBody>
                  <a:tcPr/>
                </a:tc>
                <a:tc>
                  <a:txBody>
                    <a:bodyPr/>
                    <a:lstStyle/>
                    <a:p>
                      <a:r>
                        <a:rPr lang="en-GB" dirty="0" smtClean="0"/>
                        <a:t>Link to </a:t>
                      </a:r>
                      <a:r>
                        <a:rPr lang="en-GB" i="1" dirty="0" smtClean="0"/>
                        <a:t>Othello</a:t>
                      </a:r>
                      <a:endParaRPr lang="en-GB" i="1" dirty="0"/>
                    </a:p>
                  </a:txBody>
                  <a:tcPr/>
                </a:tc>
                <a:tc>
                  <a:txBody>
                    <a:bodyPr/>
                    <a:lstStyle/>
                    <a:p>
                      <a:r>
                        <a:rPr lang="en-GB" dirty="0" smtClean="0"/>
                        <a:t>Link to human weakness</a:t>
                      </a:r>
                      <a:endParaRPr lang="en-GB" dirty="0"/>
                    </a:p>
                  </a:txBody>
                  <a:tcPr/>
                </a:tc>
              </a:tr>
              <a:tr h="1134126">
                <a:tc>
                  <a:txBody>
                    <a:bodyPr/>
                    <a:lstStyle/>
                    <a:p>
                      <a:endParaRPr lang="en-GB"/>
                    </a:p>
                  </a:txBody>
                  <a:tcPr/>
                </a:tc>
                <a:tc>
                  <a:txBody>
                    <a:bodyPr/>
                    <a:lstStyle/>
                    <a:p>
                      <a:endParaRPr lang="en-GB"/>
                    </a:p>
                  </a:txBody>
                  <a:tcPr/>
                </a:tc>
                <a:tc>
                  <a:txBody>
                    <a:bodyPr/>
                    <a:lstStyle/>
                    <a:p>
                      <a:endParaRPr lang="en-GB"/>
                    </a:p>
                  </a:txBody>
                  <a:tcPr/>
                </a:tc>
              </a:tr>
              <a:tr h="1134126">
                <a:tc>
                  <a:txBody>
                    <a:bodyPr/>
                    <a:lstStyle/>
                    <a:p>
                      <a:endParaRPr lang="en-GB"/>
                    </a:p>
                  </a:txBody>
                  <a:tcPr/>
                </a:tc>
                <a:tc>
                  <a:txBody>
                    <a:bodyPr/>
                    <a:lstStyle/>
                    <a:p>
                      <a:endParaRPr lang="en-GB" dirty="0"/>
                    </a:p>
                  </a:txBody>
                  <a:tcPr/>
                </a:tc>
                <a:tc>
                  <a:txBody>
                    <a:bodyPr/>
                    <a:lstStyle/>
                    <a:p>
                      <a:endParaRPr lang="en-GB"/>
                    </a:p>
                  </a:txBody>
                  <a:tcPr/>
                </a:tc>
              </a:tr>
              <a:tr h="1134126">
                <a:tc>
                  <a:txBody>
                    <a:bodyPr/>
                    <a:lstStyle/>
                    <a:p>
                      <a:endParaRPr lang="en-GB"/>
                    </a:p>
                  </a:txBody>
                  <a:tcPr/>
                </a:tc>
                <a:tc>
                  <a:txBody>
                    <a:bodyPr/>
                    <a:lstStyle/>
                    <a:p>
                      <a:endParaRPr lang="en-GB"/>
                    </a:p>
                  </a:txBody>
                  <a:tcPr/>
                </a:tc>
                <a:tc>
                  <a:txBody>
                    <a:bodyPr/>
                    <a:lstStyle/>
                    <a:p>
                      <a:endParaRPr lang="en-GB"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1423</TotalTime>
  <Words>7971</Words>
  <Application>Microsoft Office PowerPoint</Application>
  <PresentationFormat>On-screen Show (4:3)</PresentationFormat>
  <Paragraphs>488</Paragraphs>
  <Slides>114</Slides>
  <Notes>0</Notes>
  <HiddenSlides>0</HiddenSlides>
  <MMClips>0</MMClips>
  <ScaleCrop>false</ScaleCrop>
  <HeadingPairs>
    <vt:vector size="4" baseType="variant">
      <vt:variant>
        <vt:lpstr>Theme</vt:lpstr>
      </vt:variant>
      <vt:variant>
        <vt:i4>1</vt:i4>
      </vt:variant>
      <vt:variant>
        <vt:lpstr>Slide Titles</vt:lpstr>
      </vt:variant>
      <vt:variant>
        <vt:i4>114</vt:i4>
      </vt:variant>
    </vt:vector>
  </HeadingPairs>
  <TitlesOfParts>
    <vt:vector size="115" baseType="lpstr">
      <vt:lpstr>Office Theme</vt:lpstr>
      <vt:lpstr>Lesson 1</vt:lpstr>
      <vt:lpstr>Classroom Expectations</vt:lpstr>
      <vt:lpstr>Explore human weakness in Shakespeare’s play Othello and the poetry of Robert Browning.</vt:lpstr>
      <vt:lpstr>What do I have to do?</vt:lpstr>
      <vt:lpstr>What’s it worth?</vt:lpstr>
      <vt:lpstr>Slide 6</vt:lpstr>
      <vt:lpstr>William Shakespeare</vt:lpstr>
      <vt:lpstr>Marriage</vt:lpstr>
      <vt:lpstr>Acting career</vt:lpstr>
      <vt:lpstr>Playwright</vt:lpstr>
      <vt:lpstr>Final Years</vt:lpstr>
      <vt:lpstr>QUIZ</vt:lpstr>
      <vt:lpstr>1) Shakespeare lived during the reigns of which two monarchs?</vt:lpstr>
      <vt:lpstr>2) Where was Shakespeare born?</vt:lpstr>
      <vt:lpstr>3) Shakespeare’s marriage</vt:lpstr>
      <vt:lpstr>4) To where did Shakespeare move from Stratford-upon-Avon?</vt:lpstr>
      <vt:lpstr>5) Shakespeare the writer</vt:lpstr>
      <vt:lpstr>6) Shakespeare’s plays</vt:lpstr>
      <vt:lpstr>7) And finally...</vt:lpstr>
      <vt:lpstr>Answers (swap books)</vt:lpstr>
      <vt:lpstr>1) Shakespeare lived during the reigns of which two monarchs?</vt:lpstr>
      <vt:lpstr>2) Where was Shakespeare born?</vt:lpstr>
      <vt:lpstr>3) Shakespeare’s marriage</vt:lpstr>
      <vt:lpstr>4) To where did Shakespeare move from Stratford-upon-Avon?</vt:lpstr>
      <vt:lpstr>5) Shakespeare the writer</vt:lpstr>
      <vt:lpstr>6) Shakespeare’s plays</vt:lpstr>
      <vt:lpstr>7) And finally...</vt:lpstr>
      <vt:lpstr>Lesson 2</vt:lpstr>
      <vt:lpstr>Shakespeare/Browning Controlled Assessment (Lesson 2)</vt:lpstr>
      <vt:lpstr>Othello</vt:lpstr>
      <vt:lpstr>Shakespeare, the Renaissance, and Dramatic Tragedy (1)</vt:lpstr>
      <vt:lpstr>Shakespeare, the Renaissance, and Dramatic Tragedy (2)</vt:lpstr>
      <vt:lpstr>Othello’s identity</vt:lpstr>
      <vt:lpstr>Shakespeare, the Renaissance, and Dramatic Tragedy (3)</vt:lpstr>
      <vt:lpstr>Shakespeare, the Renaissance, and Dramatic Tragedy (4)</vt:lpstr>
      <vt:lpstr>Quick Recap</vt:lpstr>
      <vt:lpstr>Aristotelian Tragedy</vt:lpstr>
      <vt:lpstr>Shakespearean Tragedy</vt:lpstr>
      <vt:lpstr>Quick Recap</vt:lpstr>
      <vt:lpstr>Read the summary of Othello, and annotate it to show where you think it might follow , and where it might break from, Aristotelian tragedy.</vt:lpstr>
      <vt:lpstr>Slide 41</vt:lpstr>
      <vt:lpstr>Lesson 3</vt:lpstr>
      <vt:lpstr>Human Weakness in Othello</vt:lpstr>
      <vt:lpstr>Slide 44</vt:lpstr>
      <vt:lpstr>Answer the following questions in as much detail as possible, using your notes from previous lessons to guide you. Remember, you gain marks in your controlled assessment for showing an understanding of the cultural-historical contexts that shape the play. The essay should be about 750 words (approx. 3 sides) long. Rough word-counts have been given beside each question.</vt:lpstr>
      <vt:lpstr>Othello: What is the significance of Act I, scene i?</vt:lpstr>
      <vt:lpstr>Lesson 5</vt:lpstr>
      <vt:lpstr>How is language used in Act I to establish some of the key themes in Othello?</vt:lpstr>
      <vt:lpstr>Example</vt:lpstr>
      <vt:lpstr>Example</vt:lpstr>
      <vt:lpstr>Lessons 6-7/8</vt:lpstr>
      <vt:lpstr>Lesson 9</vt:lpstr>
      <vt:lpstr>How is human weakness presented in Othello?</vt:lpstr>
      <vt:lpstr>Slide 54</vt:lpstr>
      <vt:lpstr>Analysis</vt:lpstr>
      <vt:lpstr>Example</vt:lpstr>
      <vt:lpstr>Slide 57</vt:lpstr>
      <vt:lpstr>Lesson 10</vt:lpstr>
      <vt:lpstr>Annotate each paragraph, according to NEAL; highlight any mistakes; make suggestions for improvement.</vt:lpstr>
      <vt:lpstr>How does Shakespeare present human weakness in Act I of Othello?</vt:lpstr>
      <vt:lpstr>Lesson 11</vt:lpstr>
      <vt:lpstr>What is the significance of the white handkerchief, and how might it be linked to human weakness?</vt:lpstr>
      <vt:lpstr>Objective correlative</vt:lpstr>
      <vt:lpstr>Slide 64</vt:lpstr>
      <vt:lpstr>Slide 65</vt:lpstr>
      <vt:lpstr>Slide 66</vt:lpstr>
      <vt:lpstr>Desdemona’s handkerchief</vt:lpstr>
      <vt:lpstr>Slide 68</vt:lpstr>
      <vt:lpstr>Slide 69</vt:lpstr>
      <vt:lpstr>Lesson 12</vt:lpstr>
      <vt:lpstr>How can we structure effective introductions?</vt:lpstr>
      <vt:lpstr>How does Shakespeare present human weakness in Othello?</vt:lpstr>
      <vt:lpstr>What’s wrong with this?</vt:lpstr>
      <vt:lpstr>How might you begin your introduction?</vt:lpstr>
      <vt:lpstr>Slide 75</vt:lpstr>
      <vt:lpstr>Slide 76</vt:lpstr>
      <vt:lpstr>Next, can you make a link between the form and/or structure of tragedy, and the notion of human weakness?</vt:lpstr>
      <vt:lpstr>Slide 78</vt:lpstr>
      <vt:lpstr>Finally, can suggest the means by which Shakespeare presents and explores human weakness? These might include themes, characters, techniques.</vt:lpstr>
      <vt:lpstr>Slide 80</vt:lpstr>
      <vt:lpstr>Lesson 13</vt:lpstr>
      <vt:lpstr>How is human weakness presented in Othello’s later speeches?</vt:lpstr>
      <vt:lpstr>Slide 83</vt:lpstr>
      <vt:lpstr>Slide 84</vt:lpstr>
      <vt:lpstr>Slide 85</vt:lpstr>
      <vt:lpstr>Lesson 14</vt:lpstr>
      <vt:lpstr>How does Shakespeare present human weakness in Othello’s words and actions in Act V, scene ii?</vt:lpstr>
      <vt:lpstr>Lessons 15-17</vt:lpstr>
      <vt:lpstr>Robert Browning</vt:lpstr>
      <vt:lpstr>Slide 90</vt:lpstr>
      <vt:lpstr>Poem Focus Groups (1-2 lessons)</vt:lpstr>
      <vt:lpstr>All Poems: Teaching Groups</vt:lpstr>
      <vt:lpstr>Lessons 18-19</vt:lpstr>
      <vt:lpstr>Analysing and Linking Shakespeare and Browning</vt:lpstr>
      <vt:lpstr>Making links</vt:lpstr>
      <vt:lpstr>Structure: Writing Links</vt:lpstr>
      <vt:lpstr>Slide 97</vt:lpstr>
      <vt:lpstr>Put the following grid in your book, on four pages (once for each Browning poem); set up the first row, but do not rule it in!</vt:lpstr>
      <vt:lpstr>Slide 99</vt:lpstr>
      <vt:lpstr>Slide 100</vt:lpstr>
      <vt:lpstr>Slide 101</vt:lpstr>
      <vt:lpstr>Slide 102</vt:lpstr>
      <vt:lpstr>Slide 103</vt:lpstr>
      <vt:lpstr>H/W: Complete grids for at least 3 poems. For Friday.</vt:lpstr>
      <vt:lpstr>Lesson 20</vt:lpstr>
      <vt:lpstr>Analysing Shakespeare and Browning</vt:lpstr>
      <vt:lpstr>Making links: What are the “dos” and “don’ts” of linking Shakespeare and Browning?</vt:lpstr>
      <vt:lpstr>Writing Links – What was the advice on how to structure the essay?</vt:lpstr>
      <vt:lpstr>Slide 109</vt:lpstr>
      <vt:lpstr>Slide 110</vt:lpstr>
      <vt:lpstr>Lesson 21</vt:lpstr>
      <vt:lpstr>Do I understand, and can I use, the marking criteria?</vt:lpstr>
      <vt:lpstr>Slide 113</vt:lpstr>
      <vt:lpstr>Slide 114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Red Devil</dc:creator>
  <cp:lastModifiedBy>Red Devil</cp:lastModifiedBy>
  <cp:revision>86</cp:revision>
  <cp:lastPrinted>2013-10-17T14:41:09Z</cp:lastPrinted>
  <dcterms:created xsi:type="dcterms:W3CDTF">2013-09-02T05:09:20Z</dcterms:created>
  <dcterms:modified xsi:type="dcterms:W3CDTF">2013-10-23T19:33:42Z</dcterms:modified>
</cp:coreProperties>
</file>