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4B86-2DB9-43A7-91F5-C95D75A0440E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7F4F-C898-4801-94F0-C5C4E0471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90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4B86-2DB9-43A7-91F5-C95D75A0440E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7F4F-C898-4801-94F0-C5C4E0471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09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4B86-2DB9-43A7-91F5-C95D75A0440E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7F4F-C898-4801-94F0-C5C4E0471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64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4B86-2DB9-43A7-91F5-C95D75A0440E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7F4F-C898-4801-94F0-C5C4E0471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55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4B86-2DB9-43A7-91F5-C95D75A0440E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7F4F-C898-4801-94F0-C5C4E0471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60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4B86-2DB9-43A7-91F5-C95D75A0440E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7F4F-C898-4801-94F0-C5C4E0471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99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4B86-2DB9-43A7-91F5-C95D75A0440E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7F4F-C898-4801-94F0-C5C4E0471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57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4B86-2DB9-43A7-91F5-C95D75A0440E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7F4F-C898-4801-94F0-C5C4E0471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83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4B86-2DB9-43A7-91F5-C95D75A0440E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7F4F-C898-4801-94F0-C5C4E0471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08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4B86-2DB9-43A7-91F5-C95D75A0440E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7F4F-C898-4801-94F0-C5C4E0471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9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4B86-2DB9-43A7-91F5-C95D75A0440E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7F4F-C898-4801-94F0-C5C4E0471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49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44B86-2DB9-43A7-91F5-C95D75A0440E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E7F4F-C898-4801-94F0-C5C4E0471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Pick one of these for a week Friday (08/05)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potential meanings can you find in the choice of title for this play? </a:t>
            </a:r>
            <a:endParaRPr lang="en-GB" dirty="0" smtClean="0"/>
          </a:p>
          <a:p>
            <a:r>
              <a:rPr lang="en-GB" dirty="0"/>
              <a:t>“</a:t>
            </a:r>
            <a:r>
              <a:rPr lang="en-GB" i="1" dirty="0"/>
              <a:t>Arcadia </a:t>
            </a:r>
            <a:r>
              <a:rPr lang="en-GB" dirty="0"/>
              <a:t>is about misreading the past, not about remembering it with nostalgia.” To what extent do you agree with this view of the play? </a:t>
            </a:r>
          </a:p>
        </p:txBody>
      </p:sp>
    </p:spTree>
    <p:extLst>
      <p:ext uri="{BB962C8B-B14F-4D97-AF65-F5344CB8AC3E}">
        <p14:creationId xmlns:p14="http://schemas.microsoft.com/office/powerpoint/2010/main" val="402076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/>
            <a:r>
              <a:rPr lang="en-GB" b="1" dirty="0" smtClean="0"/>
              <a:t>What is “Arcadia”?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A part of Greece (central and eastern part of the Peloponnese, which is in southern Greece)</a:t>
            </a:r>
          </a:p>
          <a:p>
            <a:r>
              <a:rPr lang="en-GB" dirty="0" smtClean="0"/>
              <a:t>Named after mythological character </a:t>
            </a:r>
            <a:r>
              <a:rPr lang="en-GB" dirty="0" err="1" smtClean="0"/>
              <a:t>Arcas</a:t>
            </a:r>
            <a:endParaRPr lang="en-GB" dirty="0" smtClean="0"/>
          </a:p>
          <a:p>
            <a:r>
              <a:rPr lang="en-GB" dirty="0" smtClean="0"/>
              <a:t>In Greek mythology, Arcadia was inhabited by supernatural entities</a:t>
            </a:r>
          </a:p>
          <a:p>
            <a:r>
              <a:rPr lang="en-GB" dirty="0" smtClean="0"/>
              <a:t>During the Renaissance and afterwards, Arcadia became associated with a place of unspoiled beauty and wilderness, a place unaffected by civilization and modernity</a:t>
            </a:r>
          </a:p>
          <a:p>
            <a:r>
              <a:rPr lang="en-GB" dirty="0" smtClean="0"/>
              <a:t>It is differs from the idea of utopia: utopias are often imagined as perfect worlds yet to come; Arcadia is often figured as an </a:t>
            </a:r>
            <a:r>
              <a:rPr lang="en-GB" dirty="0" err="1" smtClean="0"/>
              <a:t>edenic</a:t>
            </a:r>
            <a:r>
              <a:rPr lang="en-GB" dirty="0" smtClean="0"/>
              <a:t> world that has been lost</a:t>
            </a:r>
          </a:p>
          <a:p>
            <a:r>
              <a:rPr lang="en-GB" dirty="0" smtClean="0"/>
              <a:t>Virgil’s </a:t>
            </a:r>
            <a:r>
              <a:rPr lang="en-GB" i="1" dirty="0" smtClean="0"/>
              <a:t>Eclogues</a:t>
            </a:r>
            <a:r>
              <a:rPr lang="en-GB" dirty="0" smtClean="0"/>
              <a:t> (verse dialogues, depicting shepherds and rural life) were set in Arcadia </a:t>
            </a:r>
          </a:p>
          <a:p>
            <a:r>
              <a:rPr lang="en-GB" dirty="0" err="1" smtClean="0"/>
              <a:t>Poussin’s</a:t>
            </a:r>
            <a:r>
              <a:rPr lang="en-GB" dirty="0" smtClean="0"/>
              <a:t> C17 painting </a:t>
            </a:r>
            <a:r>
              <a:rPr lang="en-GB" i="1" dirty="0" smtClean="0"/>
              <a:t>Et in Arcadia ego</a:t>
            </a:r>
            <a:r>
              <a:rPr lang="en-GB" dirty="0" smtClean="0"/>
              <a:t> depicts and is strongly associated with Arcadia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7945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potential meanings can you find in the choice of title for this play? </a:t>
            </a:r>
            <a:endParaRPr lang="en-GB" dirty="0" smtClean="0"/>
          </a:p>
          <a:p>
            <a:r>
              <a:rPr lang="en-GB" dirty="0"/>
              <a:t>“</a:t>
            </a:r>
            <a:r>
              <a:rPr lang="en-GB" i="1" dirty="0"/>
              <a:t>Arcadia </a:t>
            </a:r>
            <a:r>
              <a:rPr lang="en-GB" dirty="0"/>
              <a:t>is about misreading the past, not about remembering it with nostalgia.” To what extent do you agree with this view of the play? </a:t>
            </a:r>
          </a:p>
        </p:txBody>
      </p:sp>
    </p:spTree>
    <p:extLst>
      <p:ext uri="{BB962C8B-B14F-4D97-AF65-F5344CB8AC3E}">
        <p14:creationId xmlns:p14="http://schemas.microsoft.com/office/powerpoint/2010/main" val="230475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What potential meanings can you find in the choice of title for this play?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exploration </a:t>
            </a:r>
            <a:r>
              <a:rPr lang="en-GB" dirty="0"/>
              <a:t>of the pastoral concept of Arcadia in the play</a:t>
            </a:r>
          </a:p>
          <a:p>
            <a:r>
              <a:rPr lang="en-GB" dirty="0"/>
              <a:t>p</a:t>
            </a:r>
            <a:r>
              <a:rPr lang="en-GB" dirty="0" smtClean="0"/>
              <a:t>ossible </a:t>
            </a:r>
            <a:r>
              <a:rPr lang="en-GB" dirty="0"/>
              <a:t>consideration of the ways in which Stoppard uses the art of </a:t>
            </a:r>
            <a:r>
              <a:rPr lang="en-GB" dirty="0" smtClean="0"/>
              <a:t>landscape gardening </a:t>
            </a:r>
            <a:r>
              <a:rPr lang="en-GB" dirty="0"/>
              <a:t>in the play and the implied links between Sidley Park and Eden</a:t>
            </a:r>
          </a:p>
          <a:p>
            <a:r>
              <a:rPr lang="en-GB" dirty="0"/>
              <a:t>e</a:t>
            </a:r>
            <a:r>
              <a:rPr lang="en-GB" dirty="0" smtClean="0"/>
              <a:t>xploration </a:t>
            </a:r>
            <a:r>
              <a:rPr lang="en-GB" dirty="0"/>
              <a:t>of the attendant ironies of the title – Arcadia as a literary construct, a </a:t>
            </a:r>
            <a:r>
              <a:rPr lang="en-GB" dirty="0" smtClean="0"/>
              <a:t>manmade idea </a:t>
            </a:r>
            <a:r>
              <a:rPr lang="en-GB" dirty="0"/>
              <a:t>from the imagination – the paradoxical irony of the garden as man trying </a:t>
            </a:r>
            <a:r>
              <a:rPr lang="en-GB" dirty="0" smtClean="0"/>
              <a:t>to re-create </a:t>
            </a:r>
            <a:r>
              <a:rPr lang="en-GB" dirty="0"/>
              <a:t>a natural paradise</a:t>
            </a:r>
          </a:p>
          <a:p>
            <a:r>
              <a:rPr lang="en-GB" dirty="0"/>
              <a:t>c</a:t>
            </a:r>
            <a:r>
              <a:rPr lang="en-GB" dirty="0" smtClean="0"/>
              <a:t>onsideration </a:t>
            </a:r>
            <a:r>
              <a:rPr lang="en-GB" dirty="0"/>
              <a:t>of the irony that the past Arcadia of Sidley Park is intensely flawed </a:t>
            </a:r>
            <a:r>
              <a:rPr lang="en-GB" dirty="0" smtClean="0"/>
              <a:t>and human </a:t>
            </a:r>
            <a:r>
              <a:rPr lang="en-GB" dirty="0"/>
              <a:t>and not paradise at all</a:t>
            </a:r>
          </a:p>
          <a:p>
            <a:r>
              <a:rPr lang="en-GB" dirty="0"/>
              <a:t>c</a:t>
            </a:r>
            <a:r>
              <a:rPr lang="en-GB" dirty="0" smtClean="0"/>
              <a:t>onsideration </a:t>
            </a:r>
            <a:r>
              <a:rPr lang="en-GB" dirty="0"/>
              <a:t>of the ironic links between Arcadia being a literary concept, not a reality</a:t>
            </a:r>
            <a:r>
              <a:rPr lang="en-GB" dirty="0" smtClean="0"/>
              <a:t>, and </a:t>
            </a:r>
            <a:r>
              <a:rPr lang="en-GB" dirty="0"/>
              <a:t>the perception of literature from the past being similarly mythical</a:t>
            </a:r>
          </a:p>
          <a:p>
            <a:r>
              <a:rPr lang="en-GB" dirty="0"/>
              <a:t>p</a:t>
            </a:r>
            <a:r>
              <a:rPr lang="en-GB" dirty="0" smtClean="0"/>
              <a:t>ossible </a:t>
            </a:r>
            <a:r>
              <a:rPr lang="en-GB" dirty="0"/>
              <a:t>consideration of the different ways in which characters in the play all lose </a:t>
            </a:r>
            <a:r>
              <a:rPr lang="en-GB" dirty="0" smtClean="0"/>
              <a:t>their own </a:t>
            </a:r>
            <a:r>
              <a:rPr lang="en-GB" dirty="0"/>
              <a:t>personal paradise</a:t>
            </a:r>
          </a:p>
          <a:p>
            <a:r>
              <a:rPr lang="en-GB" dirty="0" smtClean="0"/>
              <a:t>“Arcadia” </a:t>
            </a:r>
            <a:r>
              <a:rPr lang="en-GB" dirty="0"/>
              <a:t>implies order, an ideal pattern of social relationships, hierarchy – </a:t>
            </a:r>
            <a:r>
              <a:rPr lang="en-GB" dirty="0" smtClean="0"/>
              <a:t>some candidates </a:t>
            </a:r>
            <a:r>
              <a:rPr lang="en-GB" dirty="0"/>
              <a:t>may explore the ironies of this in relation to the characters both past </a:t>
            </a:r>
            <a:r>
              <a:rPr lang="en-GB" dirty="0" smtClean="0"/>
              <a:t>and present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969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en-GB" sz="2400" dirty="0" smtClean="0"/>
              <a:t>“</a:t>
            </a:r>
            <a:r>
              <a:rPr lang="en-GB" sz="2400" i="1" dirty="0" smtClean="0"/>
              <a:t>Arcadia </a:t>
            </a:r>
            <a:r>
              <a:rPr lang="en-GB" sz="2400" dirty="0" smtClean="0"/>
              <a:t>is about misreading the past, not about remembering it with nostalgia.” To what extent do you agree with this view of the play?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GB" dirty="0"/>
          </a:p>
          <a:p>
            <a:r>
              <a:rPr lang="en-GB" dirty="0" smtClean="0"/>
              <a:t>this </a:t>
            </a:r>
            <a:r>
              <a:rPr lang="en-GB" dirty="0"/>
              <a:t>question focuses on the pastoral concepts of memory and nostalgia </a:t>
            </a:r>
          </a:p>
          <a:p>
            <a:r>
              <a:rPr lang="en-GB" dirty="0" smtClean="0"/>
              <a:t>exploration </a:t>
            </a:r>
            <a:r>
              <a:rPr lang="en-GB" dirty="0"/>
              <a:t>of the ways in which the play makes links between the past and the present – possible discussion of the implications of the interwoven chronology of its structure </a:t>
            </a:r>
          </a:p>
          <a:p>
            <a:r>
              <a:rPr lang="en-GB" dirty="0" smtClean="0"/>
              <a:t>possible </a:t>
            </a:r>
            <a:r>
              <a:rPr lang="en-GB" dirty="0"/>
              <a:t>view that Valentine and Chloe, carrying on </a:t>
            </a:r>
            <a:r>
              <a:rPr lang="en-GB" dirty="0" err="1"/>
              <a:t>Croom</a:t>
            </a:r>
            <a:r>
              <a:rPr lang="en-GB" dirty="0"/>
              <a:t> </a:t>
            </a:r>
            <a:r>
              <a:rPr lang="en-GB" dirty="0" smtClean="0"/>
              <a:t>traditions, </a:t>
            </a:r>
            <a:r>
              <a:rPr lang="en-GB" dirty="0"/>
              <a:t>represent a certain kind of nostalgia, as does the historical research carried out by Hannah </a:t>
            </a:r>
          </a:p>
          <a:p>
            <a:r>
              <a:rPr lang="en-GB" dirty="0" smtClean="0"/>
              <a:t>possible </a:t>
            </a:r>
            <a:r>
              <a:rPr lang="en-GB" dirty="0"/>
              <a:t>view that the modern scenes of the play subject the past to the rigours of academic research which may not be considered to be nostalgic </a:t>
            </a:r>
          </a:p>
          <a:p>
            <a:r>
              <a:rPr lang="en-GB" dirty="0" smtClean="0"/>
              <a:t>consideration </a:t>
            </a:r>
            <a:r>
              <a:rPr lang="en-GB" dirty="0"/>
              <a:t>of the ways in which the dual time scale of the play reveals the flaws in modern academic scholarship so that events of the past may be misinterpreted </a:t>
            </a:r>
          </a:p>
          <a:p>
            <a:r>
              <a:rPr lang="en-GB" dirty="0" smtClean="0"/>
              <a:t>possible </a:t>
            </a:r>
            <a:r>
              <a:rPr lang="en-GB" dirty="0"/>
              <a:t>view that, ultimately, it is not possible to read the past accurately with the underlying consideration of whether this matters </a:t>
            </a:r>
          </a:p>
          <a:p>
            <a:r>
              <a:rPr lang="en-GB" dirty="0" smtClean="0"/>
              <a:t>possible </a:t>
            </a:r>
            <a:r>
              <a:rPr lang="en-GB" dirty="0"/>
              <a:t>implications of the play’s title which might suggest nostalgia, and its accompanying ironies </a:t>
            </a:r>
          </a:p>
        </p:txBody>
      </p:sp>
    </p:spTree>
    <p:extLst>
      <p:ext uri="{BB962C8B-B14F-4D97-AF65-F5344CB8AC3E}">
        <p14:creationId xmlns:p14="http://schemas.microsoft.com/office/powerpoint/2010/main" val="2837624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597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Pick one of these for a week Friday (08/05)</vt:lpstr>
      <vt:lpstr>What is “Arcadia”?</vt:lpstr>
      <vt:lpstr>PowerPoint Presentation</vt:lpstr>
      <vt:lpstr>What potential meanings can you find in the choice of title for this play? </vt:lpstr>
      <vt:lpstr>“Arcadia is about misreading the past, not about remembering it with nostalgia.” To what extent do you agree with this view of the play? 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Belas</dc:creator>
  <cp:lastModifiedBy>Belas</cp:lastModifiedBy>
  <cp:revision>4</cp:revision>
  <dcterms:created xsi:type="dcterms:W3CDTF">2015-04-27T15:28:06Z</dcterms:created>
  <dcterms:modified xsi:type="dcterms:W3CDTF">2015-04-27T16:02:35Z</dcterms:modified>
</cp:coreProperties>
</file>