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90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7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4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8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7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34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0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2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BB24-03F3-4F59-9016-1D35901E115E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FBD8B-9D71-4929-BD98-3AD4311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8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grammar.about.com/od/classicessays/a/whitmanslang.htm" TargetMode="External"/><Relationship Id="rId3" Type="http://schemas.openxmlformats.org/officeDocument/2006/relationships/hyperlink" Target="http://www.guardian.co.uk/books/2008/jul/05/saturdayreviewsfeatres.guardianreview" TargetMode="External"/><Relationship Id="rId7" Type="http://schemas.openxmlformats.org/officeDocument/2006/relationships/hyperlink" Target="http://grammar.about.com/od/essaysonstyle/a/The-False-Refinements-In-Our-Style-By-Jonathan-Swift.htm" TargetMode="External"/><Relationship Id="rId2" Type="http://schemas.openxmlformats.org/officeDocument/2006/relationships/hyperlink" Target="http://www.dailymail.co.uk/news/article-483511/I-h8-txt-msgs-How-texting-wrecking-langua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mmar.about.com/od/readingsonlanguage/a/The-Endless-Decline-Of-The-English-Language.htm" TargetMode="External"/><Relationship Id="rId5" Type="http://schemas.openxmlformats.org/officeDocument/2006/relationships/hyperlink" Target="http://grammar.about.com/od/tz/g/verbalhygieneterm.htm" TargetMode="External"/><Relationship Id="rId10" Type="http://schemas.openxmlformats.org/officeDocument/2006/relationships/hyperlink" Target="http://downloads.bbc.co.uk/rmhttp/radio4/transcripts/1996_reith1.pdf" TargetMode="External"/><Relationship Id="rId4" Type="http://schemas.openxmlformats.org/officeDocument/2006/relationships/hyperlink" Target="http://www.guardian.co.uk/books/2008/jul/05/saturdayreviewsfeatres.guardianreview1" TargetMode="External"/><Relationship Id="rId9" Type="http://schemas.openxmlformats.org/officeDocument/2006/relationships/hyperlink" Target="http://grammar.about.com/od/readingsonlanguage/a/freedomofspelling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John </a:t>
            </a:r>
            <a:r>
              <a:rPr lang="en-GB" b="1" dirty="0" err="1" smtClean="0"/>
              <a:t>Humphrys</a:t>
            </a:r>
            <a:r>
              <a:rPr lang="en-GB" b="1" dirty="0" smtClean="0"/>
              <a:t>, “I h8 txt </a:t>
            </a:r>
            <a:r>
              <a:rPr lang="en-GB" b="1" dirty="0" err="1" smtClean="0"/>
              <a:t>msgs</a:t>
            </a:r>
            <a:r>
              <a:rPr lang="en-GB" b="1" dirty="0" smtClean="0"/>
              <a:t>”: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http://www.dailymail.co.uk/news/article-483511/I-h8-txt-msgs-How-texting-wrecking-language.html</a:t>
            </a:r>
            <a:endParaRPr lang="en-GB" dirty="0" smtClean="0"/>
          </a:p>
          <a:p>
            <a:r>
              <a:rPr lang="en-GB" b="1" dirty="0" smtClean="0"/>
              <a:t>David Crystal, “2b or not 2b?”: </a:t>
            </a:r>
            <a:r>
              <a:rPr lang="en-GB" dirty="0" smtClean="0">
                <a:hlinkClick r:id="rId3"/>
              </a:rPr>
              <a:t>http://www.guardian.co.uk/books/2008/jul/05/saturdayreviewsfeatres.guardianreview</a:t>
            </a:r>
            <a:endParaRPr lang="en-GB" dirty="0" smtClean="0"/>
          </a:p>
          <a:p>
            <a:r>
              <a:rPr lang="en-GB" dirty="0" smtClean="0"/>
              <a:t>Will Self and Lynne Truss: </a:t>
            </a:r>
            <a:r>
              <a:rPr lang="en-GB" dirty="0" smtClean="0">
                <a:hlinkClick r:id="rId4"/>
              </a:rPr>
              <a:t>http://www.guardian.co.uk/books/2008/jul/05/saturdayreviewsfeatres.guardianreview1</a:t>
            </a:r>
            <a:endParaRPr lang="en-GB" dirty="0" smtClean="0"/>
          </a:p>
          <a:p>
            <a:r>
              <a:rPr lang="en-GB" dirty="0" smtClean="0"/>
              <a:t>Entries from Richard </a:t>
            </a:r>
            <a:r>
              <a:rPr lang="en-GB" dirty="0" err="1" smtClean="0"/>
              <a:t>Nordquist’s</a:t>
            </a:r>
            <a:r>
              <a:rPr lang="en-GB" dirty="0" smtClean="0"/>
              <a:t> grammar pages:</a:t>
            </a:r>
          </a:p>
          <a:p>
            <a:pPr lvl="1"/>
            <a:r>
              <a:rPr lang="en-GB" dirty="0" smtClean="0">
                <a:hlinkClick r:id="rId5"/>
              </a:rPr>
              <a:t>Verbal hygiene </a:t>
            </a:r>
            <a:endParaRPr lang="en-GB" dirty="0" smtClean="0"/>
          </a:p>
          <a:p>
            <a:pPr lvl="1"/>
            <a:r>
              <a:rPr lang="en-GB" dirty="0" smtClean="0">
                <a:hlinkClick r:id="rId6"/>
              </a:rPr>
              <a:t>“The Endless Decline of the English Language”</a:t>
            </a:r>
            <a:r>
              <a:rPr lang="en-GB" dirty="0" smtClean="0"/>
              <a:t> (note, </a:t>
            </a:r>
            <a:r>
              <a:rPr lang="en-GB" dirty="0" err="1" smtClean="0"/>
              <a:t>Nordquist</a:t>
            </a:r>
            <a:r>
              <a:rPr lang="en-GB" dirty="0"/>
              <a:t> </a:t>
            </a:r>
            <a:r>
              <a:rPr lang="en-GB" dirty="0" smtClean="0"/>
              <a:t>is not himself saying that English is in decline; he is, rather, noting several instances where other commentators have made this claim)</a:t>
            </a:r>
          </a:p>
          <a:p>
            <a:pPr lvl="1"/>
            <a:r>
              <a:rPr lang="en-GB" dirty="0" smtClean="0">
                <a:hlinkClick r:id="rId7"/>
              </a:rPr>
              <a:t>Jonathan Swift’s complaint about the corruption of English</a:t>
            </a:r>
            <a:endParaRPr lang="en-GB" dirty="0" smtClean="0"/>
          </a:p>
          <a:p>
            <a:pPr lvl="1"/>
            <a:r>
              <a:rPr lang="en-GB" dirty="0" smtClean="0">
                <a:hlinkClick r:id="rId8"/>
              </a:rPr>
              <a:t>Nineteenth-century poet Walt Whitman’s defence of slang</a:t>
            </a:r>
            <a:endParaRPr lang="en-GB" dirty="0" smtClean="0"/>
          </a:p>
          <a:p>
            <a:pPr lvl="1"/>
            <a:r>
              <a:rPr lang="en-GB" dirty="0" smtClean="0">
                <a:hlinkClick r:id="rId9"/>
              </a:rPr>
              <a:t>Author H.G. Wells advocating freedom in orthography (spelling)</a:t>
            </a:r>
            <a:endParaRPr lang="en-GB" dirty="0" smtClean="0"/>
          </a:p>
          <a:p>
            <a:r>
              <a:rPr lang="en-GB" dirty="0" smtClean="0">
                <a:hlinkClick r:id="rId10"/>
              </a:rPr>
              <a:t>Jean </a:t>
            </a:r>
            <a:r>
              <a:rPr lang="en-GB" dirty="0" err="1" smtClean="0">
                <a:hlinkClick r:id="rId10"/>
              </a:rPr>
              <a:t>Aitchison’s</a:t>
            </a:r>
            <a:r>
              <a:rPr lang="en-GB" dirty="0" smtClean="0">
                <a:hlinkClick r:id="rId10"/>
              </a:rPr>
              <a:t> first Reith Lecture (an annual BBC lecture series), in which she outlines three versions of prescriptivism – the “damp spoon,” “crumbling castle,” and “infectious disease” attitudes.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11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Belas</dc:creator>
  <cp:lastModifiedBy>Belas</cp:lastModifiedBy>
  <cp:revision>8</cp:revision>
  <dcterms:created xsi:type="dcterms:W3CDTF">2013-06-04T11:03:26Z</dcterms:created>
  <dcterms:modified xsi:type="dcterms:W3CDTF">2013-06-06T10:23:42Z</dcterms:modified>
</cp:coreProperties>
</file>