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73" r:id="rId4"/>
    <p:sldId id="274" r:id="rId5"/>
    <p:sldId id="275" r:id="rId6"/>
    <p:sldId id="266" r:id="rId7"/>
    <p:sldId id="267" r:id="rId8"/>
    <p:sldId id="272" r:id="rId9"/>
    <p:sldId id="265" r:id="rId10"/>
    <p:sldId id="276" r:id="rId11"/>
    <p:sldId id="268" r:id="rId12"/>
    <p:sldId id="277" r:id="rId13"/>
    <p:sldId id="278" r:id="rId14"/>
    <p:sldId id="279" r:id="rId15"/>
    <p:sldId id="280" r:id="rId16"/>
    <p:sldId id="281" r:id="rId17"/>
    <p:sldId id="282" r:id="rId18"/>
    <p:sldId id="270" r:id="rId19"/>
    <p:sldId id="269" r:id="rId20"/>
    <p:sldId id="283" r:id="rId21"/>
    <p:sldId id="284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0EF7-71CD-476D-97DC-5464AAD56DEB}" type="datetimeFigureOut">
              <a:rPr lang="en-GB" smtClean="0"/>
              <a:t>13/03/2015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A3AC-1975-4791-B15E-45E645965BD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0EF7-71CD-476D-97DC-5464AAD56DEB}" type="datetimeFigureOut">
              <a:rPr lang="en-GB" smtClean="0"/>
              <a:t>13/03/2015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A3AC-1975-4791-B15E-45E645965BD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0EF7-71CD-476D-97DC-5464AAD56DEB}" type="datetimeFigureOut">
              <a:rPr lang="en-GB" smtClean="0"/>
              <a:t>13/03/2015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A3AC-1975-4791-B15E-45E645965BD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0EF7-71CD-476D-97DC-5464AAD56DEB}" type="datetimeFigureOut">
              <a:rPr lang="en-GB" smtClean="0"/>
              <a:t>13/03/2015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A3AC-1975-4791-B15E-45E645965BD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0EF7-71CD-476D-97DC-5464AAD56DEB}" type="datetimeFigureOut">
              <a:rPr lang="en-GB" smtClean="0"/>
              <a:t>13/03/2015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A3AC-1975-4791-B15E-45E645965BD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0EF7-71CD-476D-97DC-5464AAD56DEB}" type="datetimeFigureOut">
              <a:rPr lang="en-GB" smtClean="0"/>
              <a:t>13/03/2015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A3AC-1975-4791-B15E-45E645965BD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0EF7-71CD-476D-97DC-5464AAD56DEB}" type="datetimeFigureOut">
              <a:rPr lang="en-GB" smtClean="0"/>
              <a:t>13/03/2015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A3AC-1975-4791-B15E-45E645965BD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0EF7-71CD-476D-97DC-5464AAD56DEB}" type="datetimeFigureOut">
              <a:rPr lang="en-GB" smtClean="0"/>
              <a:t>13/03/2015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A3AC-1975-4791-B15E-45E645965BD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0EF7-71CD-476D-97DC-5464AAD56DEB}" type="datetimeFigureOut">
              <a:rPr lang="en-GB" smtClean="0"/>
              <a:t>13/03/2015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A3AC-1975-4791-B15E-45E645965BD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0EF7-71CD-476D-97DC-5464AAD56DEB}" type="datetimeFigureOut">
              <a:rPr lang="en-GB" smtClean="0"/>
              <a:t>13/03/2015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A3AC-1975-4791-B15E-45E645965BD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0EF7-71CD-476D-97DC-5464AAD56DEB}" type="datetimeFigureOut">
              <a:rPr lang="en-GB" smtClean="0"/>
              <a:t>13/03/2015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A3AC-1975-4791-B15E-45E645965BD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40EF7-71CD-476D-97DC-5464AAD56DEB}" type="datetimeFigureOut">
              <a:rPr lang="en-GB" smtClean="0"/>
              <a:t>13/03/2015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9A3AC-1975-4791-B15E-45E645965BD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andom.org/dice/?num=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www.youtube.com/watch?v=MAzYWM7Yf4U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s://www.youtube.com/watch?v=CgppGozbFd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hyperlink" Target="https://www.youtube.com/watch?v=R6NnCOs20GQ" TargetMode="External"/><Relationship Id="rId4" Type="http://schemas.openxmlformats.org/officeDocument/2006/relationships/hyperlink" Target="https://www.youtube.com/watch?v=FCapNpKHJ_M&amp;safe=active" TargetMode="External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gardens+of+versailles&amp;source=images&amp;cd=&amp;cad=rja&amp;uact=8&amp;ved=0CAcQjRw&amp;url=http://www.ckmetal.cz/tour/1-f-5-denni-poznavaci-zajezd-do-parize-pro-narocne-s-navstevou-versailles-la-defence-a-moulin-rouge-s-ubytovanim-2noci-v-hotelu-se-snidani/&amp;ei=YEnsVLapBsXyUpCfg7gP&amp;bvm=bv.86475890,d.d24&amp;psig=AFQjCNHN-1zZzfjmhzsFRna9Eu2NUPcu8g&amp;ust=1424857799260927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gothic+landscape+gardens&amp;source=images&amp;cd=&amp;cad=rja&amp;uact=8&amp;ved=0CAcQjRw&amp;url=http://www.chrishaile.com/2011/09/making-picturesque-public-spaces-the-lorrain-technique/&amp;ei=DErsVMjuGsLwUuW-gsAE&amp;bvm=bv.86475890,d.d2s&amp;psig=AFQjCNFwpD0OThqnIQi8wpT7S4yOKIQpSw&amp;ust=1424857958051596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hyperlink" Target="http://www.google.co.uk/url?sa=i&amp;rct=j&amp;q=gardens+of+versailles&amp;source=images&amp;cd=&amp;cad=rja&amp;uact=8&amp;ved=0CAcQjRw&amp;url=http://www.ckmetal.cz/tour/1-f-5-denni-poznavaci-zajezd-do-parize-pro-narocne-s-navstevou-versailles-la-defence-a-moulin-rouge-s-ubytovanim-2noci-v-hotelu-se-snidani/&amp;ei=YEnsVLapBsXyUpCfg7gP&amp;bvm=bv.86475890,d.d24&amp;psig=AFQjCNHN-1zZzfjmhzsFRna9Eu2NUPcu8g&amp;ust=1424857799260927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gothic+landscape+gardens&amp;source=images&amp;cd=&amp;cad=rja&amp;uact=8&amp;ved=0CAcQjRw&amp;url=http://www.chrishaile.com/2011/09/making-picturesque-public-spaces-the-lorrain-technique/&amp;ei=DErsVMjuGsLwUuW-gsAE&amp;bvm=bv.86475890,d.d2s&amp;psig=AFQjCNFwpD0OThqnIQi8wpT7S4yOKIQpSw&amp;ust=1424857958051596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Quotations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 descr="http://2.bp.blogspot.com/_zy3m51q_DOk/R9L8_dhkt8I/AAAAAAAAAF0/bKC7QXCx25g/s1600/FRFER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87027" cy="1916832"/>
          </a:xfrm>
          <a:prstGeom prst="rect">
            <a:avLst/>
          </a:prstGeom>
          <a:noFill/>
        </p:spPr>
      </p:pic>
      <p:pic>
        <p:nvPicPr>
          <p:cNvPr id="12292" name="Picture 4" descr="http://2.bp.blogspot.com/_zy3m51q_DOk/R9LpVdhktrI/AAAAAAAAADs/7T_SkAAIpu4/s1600/800px-Mandelpar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535234"/>
            <a:ext cx="1763688" cy="1322766"/>
          </a:xfrm>
          <a:prstGeom prst="rect">
            <a:avLst/>
          </a:prstGeom>
          <a:noFill/>
        </p:spPr>
      </p:pic>
      <p:pic>
        <p:nvPicPr>
          <p:cNvPr id="15362" name="Picture 2" descr="http://th00.deviantart.net/fs5/PRE/i/2005/126/d/c/Lorenz_Butterfly_by_uk_dav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563490"/>
            <a:ext cx="1619671" cy="1294510"/>
          </a:xfrm>
          <a:prstGeom prst="rect">
            <a:avLst/>
          </a:prstGeom>
          <a:noFill/>
        </p:spPr>
      </p:pic>
      <p:pic>
        <p:nvPicPr>
          <p:cNvPr id="15364" name="Picture 4" descr="http://1.bp.blogspot.com/-_AbUUFz3Hk4/TWOrNEUx9xI/AAAAAAAAA5w/lP5R7AvvZXE/s1600/snowflak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5477" y="0"/>
            <a:ext cx="2098522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2.bp.blogspot.com/_zy3m51q_DOk/R9L8_dhkt8I/AAAAAAAAAF0/bKC7QXCx25g/s1600/FRFER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87027" cy="1916832"/>
          </a:xfrm>
          <a:prstGeom prst="rect">
            <a:avLst/>
          </a:prstGeom>
          <a:noFill/>
        </p:spPr>
      </p:pic>
      <p:pic>
        <p:nvPicPr>
          <p:cNvPr id="12292" name="Picture 4" descr="http://2.bp.blogspot.com/_zy3m51q_DOk/R9LpVdhktrI/AAAAAAAAADs/7T_SkAAIpu4/s1600/800px-Mandelpar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535234"/>
            <a:ext cx="1763688" cy="1322766"/>
          </a:xfrm>
          <a:prstGeom prst="rect">
            <a:avLst/>
          </a:prstGeom>
          <a:noFill/>
        </p:spPr>
      </p:pic>
      <p:pic>
        <p:nvPicPr>
          <p:cNvPr id="15362" name="Picture 2" descr="http://th00.deviantart.net/fs5/PRE/i/2005/126/d/c/Lorenz_Butterfly_by_uk_dav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563490"/>
            <a:ext cx="1619671" cy="1294510"/>
          </a:xfrm>
          <a:prstGeom prst="rect">
            <a:avLst/>
          </a:prstGeom>
          <a:noFill/>
        </p:spPr>
      </p:pic>
      <p:pic>
        <p:nvPicPr>
          <p:cNvPr id="15364" name="Picture 4" descr="http://1.bp.blogspot.com/-_AbUUFz3Hk4/TWOrNEUx9xI/AAAAAAAAA5w/lP5R7AvvZXE/s1600/snowflak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5477" y="0"/>
            <a:ext cx="2098522" cy="1916832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rgbClr val="FFFF00">
              <a:alpha val="62000"/>
            </a:srgbClr>
          </a:solidFill>
        </p:spPr>
        <p:txBody>
          <a:bodyPr>
            <a:normAutofit/>
          </a:bodyPr>
          <a:lstStyle/>
          <a:p>
            <a:pPr algn="l"/>
            <a:r>
              <a:rPr lang="en-GB" sz="2000" b="1" i="1" dirty="0" smtClean="0"/>
              <a:t>Arcadia</a:t>
            </a:r>
            <a:r>
              <a:rPr lang="en-GB" sz="2000" b="1" dirty="0" smtClean="0"/>
              <a:t>: Act 1, scene 3: what is </a:t>
            </a:r>
            <a:r>
              <a:rPr lang="en-GB" sz="2000" b="1" dirty="0" err="1" smtClean="0"/>
              <a:t>Thomasina’s</a:t>
            </a:r>
            <a:r>
              <a:rPr lang="en-GB" sz="2000" b="1" dirty="0" smtClean="0"/>
              <a:t> world-view, and how does it relate to the pastoral?</a:t>
            </a:r>
            <a:endParaRPr lang="en-GB" sz="2000" b="1" i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Transition from 1.2 – 1.3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Apple</a:t>
            </a:r>
          </a:p>
          <a:p>
            <a:r>
              <a:rPr lang="en-GB" sz="2000" b="1" dirty="0" err="1" smtClean="0">
                <a:solidFill>
                  <a:schemeClr val="bg1"/>
                </a:solidFill>
              </a:rPr>
              <a:t>Thomasina</a:t>
            </a:r>
            <a:r>
              <a:rPr lang="en-GB" sz="2000" b="1" dirty="0" smtClean="0">
                <a:solidFill>
                  <a:schemeClr val="bg1"/>
                </a:solidFill>
              </a:rPr>
              <a:t>: She </a:t>
            </a:r>
            <a:r>
              <a:rPr lang="en-GB" sz="2000" b="1" smtClean="0">
                <a:solidFill>
                  <a:schemeClr val="bg1"/>
                </a:solidFill>
              </a:rPr>
              <a:t>is vexed with Papa…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sz="2600" b="1" dirty="0" smtClean="0"/>
              <a:t>Act 1, scene 4</a:t>
            </a:r>
            <a:endParaRPr lang="en-GB" sz="2600" b="1" dirty="0"/>
          </a:p>
        </p:txBody>
      </p:sp>
      <p:pic>
        <p:nvPicPr>
          <p:cNvPr id="12290" name="Picture 2" descr="http://2.bp.blogspot.com/_zy3m51q_DOk/R9L8_dhkt8I/AAAAAAAAAF0/bKC7QXCx25g/s1600/FRFER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87027" cy="1916832"/>
          </a:xfrm>
          <a:prstGeom prst="rect">
            <a:avLst/>
          </a:prstGeom>
          <a:noFill/>
        </p:spPr>
      </p:pic>
      <p:pic>
        <p:nvPicPr>
          <p:cNvPr id="12292" name="Picture 4" descr="http://2.bp.blogspot.com/_zy3m51q_DOk/R9LpVdhktrI/AAAAAAAAADs/7T_SkAAIpu4/s1600/800px-Mandelpar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535234"/>
            <a:ext cx="1763688" cy="1322766"/>
          </a:xfrm>
          <a:prstGeom prst="rect">
            <a:avLst/>
          </a:prstGeom>
          <a:noFill/>
        </p:spPr>
      </p:pic>
      <p:pic>
        <p:nvPicPr>
          <p:cNvPr id="15362" name="Picture 2" descr="http://th00.deviantart.net/fs5/PRE/i/2005/126/d/c/Lorenz_Butterfly_by_uk_dav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563490"/>
            <a:ext cx="1619671" cy="1294510"/>
          </a:xfrm>
          <a:prstGeom prst="rect">
            <a:avLst/>
          </a:prstGeom>
          <a:noFill/>
        </p:spPr>
      </p:pic>
      <p:pic>
        <p:nvPicPr>
          <p:cNvPr id="15364" name="Picture 4" descr="http://1.bp.blogspot.com/-_AbUUFz3Hk4/TWOrNEUx9xI/AAAAAAAAA5w/lP5R7AvvZXE/s1600/snowflak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5477" y="0"/>
            <a:ext cx="2098522" cy="1916832"/>
          </a:xfrm>
          <a:prstGeom prst="rect">
            <a:avLst/>
          </a:prstGeom>
          <a:noFill/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000" b="1" dirty="0" smtClean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At the opening of 1.4, Hannah is reading the marginalia of </a:t>
            </a:r>
            <a:r>
              <a:rPr lang="en-GB" sz="2000" b="1" dirty="0" err="1" smtClean="0">
                <a:solidFill>
                  <a:schemeClr val="bg1"/>
                </a:solidFill>
              </a:rPr>
              <a:t>Septimus’s</a:t>
            </a:r>
            <a:r>
              <a:rPr lang="en-GB" sz="2000" b="1" dirty="0" smtClean="0">
                <a:solidFill>
                  <a:schemeClr val="bg1"/>
                </a:solidFill>
              </a:rPr>
              <a:t> maths primer (the textbook </a:t>
            </a:r>
            <a:r>
              <a:rPr lang="en-GB" sz="2000" b="1" dirty="0" err="1" smtClean="0">
                <a:solidFill>
                  <a:schemeClr val="bg1"/>
                </a:solidFill>
              </a:rPr>
              <a:t>Thomasina</a:t>
            </a:r>
            <a:r>
              <a:rPr lang="en-GB" sz="2000" b="1" dirty="0" smtClean="0">
                <a:solidFill>
                  <a:schemeClr val="bg1"/>
                </a:solidFill>
              </a:rPr>
              <a:t> works from).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Who does </a:t>
            </a:r>
            <a:r>
              <a:rPr lang="en-GB" sz="2000" b="1" dirty="0" err="1" smtClean="0">
                <a:solidFill>
                  <a:schemeClr val="bg1"/>
                </a:solidFill>
              </a:rPr>
              <a:t>Thomasina</a:t>
            </a:r>
            <a:r>
              <a:rPr lang="en-GB" sz="2000" b="1" dirty="0" smtClean="0">
                <a:solidFill>
                  <a:schemeClr val="bg1"/>
                </a:solidFill>
              </a:rPr>
              <a:t> echo in her note?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Why does this bother Valentine?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Iterated algorithms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364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en-GB" sz="2400" b="1" dirty="0"/>
              <a:t>Place three dots on a page </a:t>
            </a:r>
            <a:r>
              <a:rPr lang="en-GB" sz="2400" b="1" dirty="0" err="1"/>
              <a:t>labeled</a:t>
            </a:r>
            <a:r>
              <a:rPr lang="en-GB" sz="2400" b="1" dirty="0"/>
              <a:t> A, B and C (leave a reasonable amount of space between each one</a:t>
            </a:r>
            <a:r>
              <a:rPr lang="en-GB" sz="2400" b="1" dirty="0" smtClean="0"/>
              <a:t>).</a:t>
            </a:r>
            <a:endParaRPr lang="en-GB" sz="2400" b="1" dirty="0"/>
          </a:p>
        </p:txBody>
      </p:sp>
      <p:sp>
        <p:nvSpPr>
          <p:cNvPr id="5" name="Oval 4"/>
          <p:cNvSpPr/>
          <p:nvPr/>
        </p:nvSpPr>
        <p:spPr>
          <a:xfrm>
            <a:off x="3851920" y="1916832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A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745725" y="436510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B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55576" y="4822304"/>
            <a:ext cx="914400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C</a:t>
            </a:r>
            <a:endParaRPr lang="en-GB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08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en-GB" sz="2400" b="1" dirty="0"/>
              <a:t>Now starting at any point on the page (called "the seed"), do the following process: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hlinkClick r:id="rId2"/>
              </a:rPr>
              <a:t>Roll </a:t>
            </a:r>
            <a:r>
              <a:rPr lang="en-GB" dirty="0">
                <a:hlinkClick r:id="rId2"/>
              </a:rPr>
              <a:t>a </a:t>
            </a:r>
            <a:r>
              <a:rPr lang="en-GB" dirty="0" smtClean="0">
                <a:hlinkClick r:id="rId2"/>
              </a:rPr>
              <a:t>die</a:t>
            </a:r>
            <a:endParaRPr lang="en-GB" dirty="0" smtClean="0"/>
          </a:p>
          <a:p>
            <a:r>
              <a:rPr lang="en-GB" dirty="0" smtClean="0"/>
              <a:t>If </a:t>
            </a:r>
            <a:r>
              <a:rPr lang="en-GB" dirty="0"/>
              <a:t>it comes up 1 or 2, move halfway from the seed toward dot A and make a new dot, if it comes up 3 or 4, move halfway toward dot B, or if it comes up 5 or 6, move halfway toward dot </a:t>
            </a:r>
            <a:r>
              <a:rPr lang="en-GB" dirty="0" smtClean="0"/>
              <a:t>C.</a:t>
            </a:r>
          </a:p>
          <a:p>
            <a:r>
              <a:rPr lang="en-GB" i="1" dirty="0"/>
              <a:t>R</a:t>
            </a:r>
            <a:r>
              <a:rPr lang="en-GB" i="1" dirty="0" smtClean="0"/>
              <a:t>epeat </a:t>
            </a:r>
            <a:r>
              <a:rPr lang="en-GB" i="1" dirty="0"/>
              <a:t>this process starting at your new </a:t>
            </a:r>
            <a:r>
              <a:rPr lang="en-GB" i="1" dirty="0" smtClean="0"/>
              <a:t>dot!</a:t>
            </a:r>
            <a:endParaRPr lang="en-GB" dirty="0" smtClean="0"/>
          </a:p>
          <a:p>
            <a:r>
              <a:rPr lang="en-GB" dirty="0" smtClean="0"/>
              <a:t>You </a:t>
            </a:r>
            <a:r>
              <a:rPr lang="en-GB" dirty="0"/>
              <a:t>obtain a new </a:t>
            </a:r>
            <a:r>
              <a:rPr lang="en-GB" dirty="0" err="1"/>
              <a:t>new</a:t>
            </a:r>
            <a:r>
              <a:rPr lang="en-GB" dirty="0"/>
              <a:t> dot. Now repeat again, and again, and again . . 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082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4" t="61413" r="38786" b="8451"/>
          <a:stretch/>
        </p:blipFill>
        <p:spPr bwMode="auto">
          <a:xfrm>
            <a:off x="2123728" y="1052736"/>
            <a:ext cx="4824536" cy="450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807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Sierpinski</a:t>
            </a:r>
            <a:r>
              <a:rPr lang="en-GB" dirty="0" smtClean="0"/>
              <a:t> triangle</a:t>
            </a:r>
            <a:endParaRPr lang="en-GB" dirty="0"/>
          </a:p>
        </p:txBody>
      </p:sp>
      <p:sp>
        <p:nvSpPr>
          <p:cNvPr id="4" name="AutoShape 2" descr="Image result for sierpinski triang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xQSEBUUEhQVFhUXFxUXFhgWFBYVFRcbGRYXGBgVGBUYHSohGB0lHBYZIzEhJSksLi46Gx83ODMsNyotLisBCgoKDg0OGxAQGywmICQvLDU1LDA1LCwvLDQtNCwsLDAvLCwsLCwsLywsLCwsLTA0LCwsNDQsNywsLCwsLCwsNP/AABEIALEBHAMBIgACEQEDEQH/xAAcAAABBQEBAQAAAAAAAAAAAAAAAgMEBQYBBwj/xAA5EAACAQMCBAUDAQYGAwEBAAABAhEAAyESMQQFQVEGEyJhcTKBkbEUI0JSofAHYnLR4fEzgsGSFf/EABoBAAIDAQEAAAAAAAAAAAAAAAADAQQFAgb/xAAxEQACAQIFAgQEBgMBAAAAAAAAAQIDEQQSITFBUfATImFxgZGhsSNCwdHh8QUyQzP/2gAMAwEAAhEDEQA/APcaKKKACiiigAooooAKKKKACiiigAoopviLwRGdjAUEn7UEpNuyHKKznJOfeZcZXZYZyE0tq2B29I9MDB960dcxkpK6GVqMqUssgoooroUFFFFABRRRQAUUUUAFcBnb+4wapvFnOP2awSom43pQbQSPqJO0f2DWf/w/50xmzcBEyykmYafUv3kGe896tQws5UXVXHbEyrRU1A3VFFFVRwUUUUAFFFFABRRRQAUUUUAFFFFABRRRQAUUUUAFFFFABRRRQAUUUUAFZLxZzu2ri26h7QBLjWFkggbq0jTMnB+MSLznvMfIslgJaPSIJjpqMbASPyB1rG875bwY4c3na6rsdOm4xMNg/vEK6oEg/BHQ0mrLSyNHA0o5lOd7PRW6/oVXKuOsWw5e1bZxPl+sgBs6QQY2VQI0zit/4Z5r51pQ5BuBVLQwaQZAaRscHHx3rznkNnhbmnzLjyxUsVI0rAOCziSw0qfhh1rS80Wxy97S8MB5zMklrmQhnocQ2kiYx7SKVTbjrwaGNhCp5Ncz26ae70XU3VFR+A4xbqB1IIyDBmCDBE9c9etSKtp3PPyTi7MKKKKCAooooAKReuhFLNsBJ/660usB/iHz5tS8PbBgENcYGNpIAjJggff4p+GoOtUUULq1FCNzI+L+a3uKus6qy5UWxMjSOhjbcn81G4O4406QwZLisCesA+oSMTMe0mqr/wDsHW4cjVqMxAG/YYHxVlwfEEEagSSCQD9Pspxicbf/ACvTQUEssduhlSzbs9n5BzL9osK5gPADgGYaAf6gg/erKvHf8P8Anj8PxV1bzDSzTcJkRqPoYT7nr3r2EGvOYuh4U9Nn3b4GnRqZ4+p2iiiqo4KKKKACiiigAooooAKKKKACiiigAooooAKKKKACiiigArjNAk7Cu1n/ABFxysy8KLy22eJYwd40pGoEFvb/AHjmUrIZSp+JK3aRlvFXMk4iWDXNSsFCDSAEJK+ZDQSZ/hz06VlL3GhbjWwFfzRE3FDlIH1AMoggDcHb3gjYcd/h9eck+erGCJIZSNRksImCTBn296zPN/D1zh2YsZyiF7fmOFIC+iQCdRG4/wBPvVOUZXu0ekoVKOXJCV136IicDzILdVbYZGBIGlFUAicypHUA/wDc1y7xqXCtwpOiPNNy44ZlVQFGCVWI6FfxUizyK/rV0Q67xLpMB2RILKqXPVElDMDcds3PL/A/EXTqIVFJBlzMgEx6FxsYyBNcqL4Q6VSkleUkviWPIPENq3eC2lVLIQeZ6ySzk5IkGSMQszDV6GrAgEZByKxi+D+F4W013iGZwgkz6VwAMAZJMAb13wV4iW5+7Y2wGZ/KCFoUBgAuVELDLpnJz9rNNuOkjFxUKda9Sjd23fX566fY2dFFFPMsKKKTccKCTsMmgCp8Uc4/ZeHLgS59KD3PU+w3rxLirt1rutg5XTLDLEtJOkHuc+35rQeJPEbXr73GVvKA0hdQEpOfYH+Ie4HaqOzxobYzneIn3jpXo8Jh1RhZ7vX+PgZlapnd1sVd7gJ4g3GB0CGgDLNtERBg5I2wKncNxrC4wJ/dqRpO86ohQOoBI22lamftNJPGEmBkmrUYqLumKbb3OLwRLtpnJb1TmGIP1fk79a9X8D85822bLsDdtgEwIlTOn8e3SK8x4jjwtkPIIgxAJDHZR0xMT2qv8Hc+a1xJva2Y5dtvXAPpzjIJ+Paq2LpRqxyc8HdCTi8x9C0UzwXFLdtrcQyrAEfenq84007M1U7hRRRUAFFFFABRRRQAUUUUAFFFFABRRRQAUUUUAFFFFAEXmXGrZtl2+AO5OwrzXmFy6/EG3+0JNxT+803PKC3cGGiIksOsdYANaLxFZv8AGEjh/La2hKkFoaQcsJGMjBByJHcV5zcsupKeYu1wkK1tgWJI9AggQxIgexjJqpVk2/Q3sBQjGOrWZ7rTToej8B4phLthWF/iLepLegf+UgCSAXJIQmCSZYKSJM15pz1uK1trsXlDnVpu22f1ySNJYHMahq67RSeYniLD23drgY+XdQqwYt6Qq3FM5wMd/wA1I51zQ8Y1q95lxbxgXFDKq2yolWtrpnTGoyTIOofMOV9xtOgqb8tnfn1+1t+7EXlHF3tSuQxFpCtokuN/UFXMelpIxuR7V6T4L56PTZbVGkZIlVbIIEKIWAPUerfJrBtzG6lhuHtM2lz5eSQRp+lvSZAkGem4+UjjWFlBbZo1ZxBfSZYMxktG4XaQY9uVOzuh1TDqpBwa+Pa4NN/iL4qU3WsKLdy2iNrDDXFyQAxUiPRkj1ZJPQZz3J+ZrbsuipbN4hAH0FSjHcgFyAdAENjv0AMXn920tlWt8KNeo67huPkavSYkLJ9X8PXvNWXhvhLRe3+1cPet+awKqGMFANMlILzqUQTG57SZk3LUXRhCkslnpx156npvhjni8TbjUGdQNUY1YHqAOYnH2q7ryvjPFFq3xoXhSFs2Q6gKsi643ltUNMFZbbJEzj0vl3GretrcTYjYyCPYg/3tVinO+j3MfF4fLapFWi/oSawH+JPPiI4a2CZhrhmMSYUd8jPxHetT4m5yOF4drkS2yj3OJPsJH9B1FeE805tc9JczqZmIJk6jliDuek9MVr4Chr4stlt36GRiJ/kR3h1fIuBjqLgHcAdCxIO5P9M71SC+bbQT8jtVvY4yZbOkdhJJMQAOu81R83s6LpI+ljjtkTuPn9a0qsrRTRWgtbMsRxuKm27nlWzcYAn0llO4UnGIx0afaqXw/YN1pbCKYziW6L2xuR/vWhscTbuA6lE7OM5+R1HXPeuqLclm+RFRJOw9q12cBQpKyMZU4iNx/CfxVDw1sWLwSTBP/wCg38Rz2n+xWj4MqXbSpMgaskzA9IP4qkZm4jWSCLqHAEYX+JFHUYFMqLVPk4g91weof4e+IEW8/B6sCCpLT6zuo6Z9uoPzXotfPHC3yLiXk+rQCxKnBP0MO8ED+navb/C/OBxXDq5+sQtwbQ0Zx2NZH+QoWfirncuYap+RlxRXJorMLYqiuUUAdooooAKKKKACiiigAooooAKKKKACqXxLxzJbNu1pN1lLQWVYRfqb1GD/AN9qteK4hbaM7EBVEmSB/U4ry3xRY4y7cLmxdQ6gQyhjCjIgqSAw6Rg6RPUlVWVlYvYGgqk8ztZdeWVKc9uWQzWvKCkE3ApVS6swXTiG0iIGkgrq361Ba3ba559q2VViIUly1v6g51sTr2InqDsJio/NOHe4QLg0wzz9QbEaYJwCx3wd571E4u1qui5BRdCl4I1aQSoT0xBx3nfqKqX0segcbSzW7/gY53cdVGrKrqgbaQTus5K7GOhPSSKk8Dw/7ksNSO6Bl0yGVQcEadsDr3A7iknhF/aXYiEMG7qlZLCVAyYU5mex9qf4W9ca6yGGVSwLFFmZKhQBpyCx+wPU1PBCSUrsrRzO7bAVrkkHJKgzO0Ernp16mrNnvtw2pCi3JEekZUyIk7NgRA6Dvis4XhTcZi/rNv1fyq2GhQVkAGOgxB61bcPxqv5mlHLhQWHpyV0wobEHB6Zz8UMiF+W/Qi8sZ9erJZlwWBMsMgGNxK7z980KfL4hU0nAhHLDAMAqcek5H/6HeK4lhfMF8CA5Csg9QOYLbyRByYwTPcVM5fy13/dWlbLSoUHWIkdCR9SiehB9zUHaTt3sL4HmrJcN6P3gZEguX0qukzo1aSdIIJK4EEDqdf4N8Q3Euu1wXHV2e5eYgQgnDEDAgTJnYAAbVM5F/h9/HxTbmdCmWO/1P94x+aqf8SecpbjgOFCIilWvRgEyCEP80D1HO+nO9Pp05tmfXxNB3gvN1ey+f7aXKXxxz5+NvMUwijTaz/mySOhMfoOlZnjeHZrYUA6gwyRAMiSwxgbTPY07xFwBzBB6wOgORtjYinbV6vTUKsZ00kraWseVxFGVKo09fUZtO1oW1tSRJRpxkfxe+dWfaKjc4sG66FDq1qVnOnBy32G9WwvTvSxp7D8R27fA/FWGlKOXgrXadyJYZLZWzpBwChmJJmSSOsyZG32qs5kHXiSEElysAYiROe0GTV75CEbR6Sog7KdwJ2FcbhFmQSG06QcEgZMj32zviplHMrIhSs7neFZVKrqIZDnH1ExmMSDj4j2pHE2v3j6dQEaCAQZxqVxB2MAfgd6G4L94bisNemATO/8AMd5MQPz3gWSIIDsZxHtj/wCe3ufu5K6sLbtqN8Pwo+p4AyY23yc9upPWrHwR4qNvjCSIssApBMAKM642kZPxPasv4h5gxhFgzBORsCfTAODImD2FV3KwVfOQSRvsNvvSKkozeTgbCLis3J9Pq05FKmsb4A535ls8O7TctAR/pOw9yP0I7Vrwa89WpOlNxZowmpxuhyaKSDXQaWdiq7Sa7QB2iuV2gAoorlAHa5RRQAUVyaq/EPMjYskorO5B0qoJPu2AYAnciJIqG7K7O4Qc5KMd2Zzx5zRjFtUfy5g3ASq6+wYYMQQV9/ajwT4hfy0S+hS050cO5bUCVBm3JYsY0n1HAOJ2rA8bxt3U316Dk2ydRLFguQw0lgQDqgTjMGonl3718C2jXiGMJBuqY0hT2VfSoI29IziqiqPNc354OKo+H05/U99u2lYQyhh7gH9aoefcs4K3aa5ds2xEAQCkscAejPXpsJqD4V57cRl4TjmQcTpUrDhiZEhHgAC5AJAEyIzO9R4kD81uPa4W/Z02cNbfd5x5gYA4kaQRBwZw1PlJNbGVQpzjUs5WiuU9O2efc2402XZdFmAZlTc0nAKFH2b0qIYDIiPePb5rbYAm249WswQ/qEgvkAkbb/yrGxlfiHwnxHCIEvBQpgyroZydTbyJkxIGaobtsypAwFiFyDH0ifcH/wCVXyo2fGk/MtUX1nmVgRDtbCsSQVYTJGDonA6DA2HepfLQo0rbuJn6oKFmLAKpAYSIkj3gd4qi5T4e4jjLzJw9ovtqO1tZzLucCRONzGJrX8Z4Us8uRfMc3uLMEBQBbtyQsgNuT/M2PTsDkDhpciGJbnk5NDyDwC7gNxB8tTkqsa2LD1E9Bq6zPxXoHLeW2uHXTaQKOp3Y/LHJrIeC/Eon9nuHExaY7HE6J7fy/BHStle4gKpZiAqgkk4AAEkk/FPpKNroy8fUr53Cb04S2ZU+NPEQ4HhWuYNxpW0p2LEfUf8AKu5+w614Lcsm6wZ21Eu7OZEvqMiepnc/f2q38X+IDx3Fs8xbUMlpTuB0YgjDEySP9Pasna4hmcKmdRhf77RmrMIr8zaEa046JSvuv6/YveOiFd/SdIEAmTmYjrGM+571CS7FSeI4XVb0gZQmGJAnE6jiQpI+32qrtsdC+nTkqQdxnEwOpn+zXVGqqcrodiqTqq0lbTTffm7t3uWiX6dW/VOl6nlv1rRq3VzBlBp2Zai/QeKqr8+m2v134pzkLRLxdtI+/wAffr0FWBZvKYQqwcE5XspPyY9I71XLw7LbK6TLKSWzGr+EY36Qfml8CSVKXcsymRiBGwkjDSAfv7VYg3s+RUuqM5dZlnV9QYg/Pv70rgbhYzkgdB1NWfPeDmSCNUDWIzGNLH39viqtEOkBcR98dTAO/tVSUZRmPTUomv5Nxr8NxC37YMsNUScsNwREwRq+c17py3j1vWluIZVhPx3H2NfPvLI0EsCAo9UwcAyOm8zHzW3/AMM/Ex8x7L4RyPL7KdgPvgfNRjaKqQzLdfbkihPLKz2PVgaUDTCtSwaxC+PA12mwaUDQAuikzXakDtFcrhNAHZrk0kmklqgDruACTgDJryzxD4nc8T51vzFNswgwARnusgZGoHfIBG4v/HvPQqjh1Jl416QDE5CmehAMxn6e9eZ8bzC7ftub7M7FAw9KlgqkAHWIM4kBv11Cq9Wd3ZG1gMLaOea3T+X8lnz7xL+2XDrW9au4Km2xa2qBCSHt6gTmTqA/iUQTFR+F563C3EfhwA8hrtxnuOHtlIClYjRMsdABPpO4qjt/ubUjQWJgqcyGB0IRMg4Jn9Ypzmdy6FRyNHpBdQpLAyYUScjaQO2DGy7u9y74cfDyNadOgXedPce5da6dRjWwXIVjJEgTufmBGwp7g+dGxcN/z72tAxtaco7lguq4bmdLDeBqIESJFVly1pZ9HpB1TIGDIOqSY09PxUW6FWQAMEjcacmTnr+mcGpT1uKnDy5WavmviLhuPDtxI8viDK2m81/LVYHodchZnSCu+S2mJOc4Dh7HmKb+pk1EslogNAHVyIUHbE/+u9VPG29JMfTt95/6pwSE2OqBt84Hz/vXfqIWnlfHf9Gw8LeJrtjiQbUm3BPlj0po1SdQMmY2kzOnJAIPeec2vX7ytrPrBbqFC6jJAPQA9ekHtVXbtPatDS4FzUuuYfeYQrErESCIpC85zGhciIGpG64MSO1Lbb2LcIwhq9G+e/qW1682u0Q+tesXFhSRo1+kQJIjHX71ZeKPF167wKWT6S2Lr76gACoj3Mz30+5qgfjCbKOlvTuvqKlkTEELHXEE+2DIpnhJfWHBbUBuWljInHcA4JOMdq6pvK7vYivTjVVktd0+P31IFpIuFwQSdMCdhA1QMZn+80vheE0MzacuXE7BR06H6jBx2HvUPjENp9JMj+FsQR2xiR1pKcXGxj4NaKoxkrxkYjxTpycZw179HuWfDAtbKuTJXUBk6QCNOx33kfHaovMLwTfLmMD4iT23P9Ke5fxTOcn0gxJiSxxAJG8En/uqTi7bLcIbM7HOQf4s0uUfM8zuN8X8JeHG3vx3rYeDkiT3+OlcF2mUUlSDPcdhBx13pp3yf7+1NpVbOxTr08yzckvzqsuVWj/5NJOYWPmC07Yn9e1VPL7BuuFG27HsP7xV49xgyeWCoIgg/wAIG0/Y/fFaNBX8zKFToK/bjbcodt1+D0/v3qZw/HljMwoiSdp6Cek1S82s62RkyXETG+k7knqBvUxbiWQqMAwIkHeWkTMd4BAqzGpJSd9kJcVb1HNOjiGBYsr6j1JPUiOp2/s1R8ePKbE6WGpO8Hp8jatPxQYlZGIxgkhlImSTJxH4qHx6I5FvGtZcEwArQTpgCM9e2O1FWndafAISsyLy62XU22nUwBHYEbD9cU5yLUtyDMk79ipkD8ionBuy3IaQoMRmTPfbp1qfxvDaXW4PUQBqXr/KrkZ7Qa5hspdDqXTqe5eEeejiuHDTLr6X9yNm+Dv+av1avEfCHMzwfESB+6Y5G50MJ/IMY322mvZrdyRIrJxlDwp3Wz7ZaozzR9iYGpYNRlanFaqo4fBpU00DSpoAUTSSa4TSGagDpaq7nXNF4ey1xumFH8zHYVKd68w8Y+KXa7PDsf3Z0qIGl9R0scmHzGIxA6xS6ksqLWEw7qz9Fv36iOVeKyt8rcW5ft3jqKm2GZZkFhbXUdRIHp2gHY1ceKrfAJw63ALINz/xPJW3nGtgu6ic4615zx/HXBpKXSLkMrFR5YYgHUCQBpw0QDn36Vt3jbmnRqgbqCTgxMgH6YPaP6UlPSzNapSaqZou3tz8jQ844O7w5/e21YSj67VzWm0Izah7Y1HMA1T8RxKLaFxEcgMwEgLlgsgkE4k9MbDpmo4G/duXQvm3B/OdbYUd4ORv+av+IIFv6kCAqBlCNMGVZusk9v1iuWkmOpVJTi2zNcZxZuGJAEwANh/ffel64AAE+xPbpjrmk3eEC+tfp3WdxvuDmO3Xao68dpI1D3xt+DNMt0Kbk0/OydfkMNWQRtE5jqT7jBp7lHAMXe6NlkrIkFoJGoSDA65zI96ioC5RbakasSRhQDJYgHOM/wDcVcNxltGCOrDRqVTCsCDAYnaOvf6jviuXe1kOpqMnmlsPDizcS5pt5AH1PgsNMCIzjMz74marODsi42uQAPrMMBg4XAwZgewB7VY2riRCXQF0MNJY25JGHJfrkbe3QUsWWVCoA0lGJcqxl/8ALpMR6AZI7dTXF7Fhxc7N6krz1CtNxNMgxKkBMjSQuTOPyOxqq4WwLb/UfLuyEB1dQwKtpnt+vUVJ5bYW2CmkksjMwGnTg/RqOVIKnbrPYRx7q2VGtmP8oklmBKsCQR6SCCNX67ULojp6pSlwMXOEU2dDFQgMq0QRP0d/VuCo3n4rONZcXPKI9U/b/V8RmrK7ea4+p2C9La/wr3OdyffP9KsOIUMBDKbmkacA4AkgkYCkoT8/erFOpKGhnYihCv5ktvqu9iKl3SURAGB+k5n+IFpH/sfauc1sG4WB3wyGIieh69p+x+Iy8cBhliAVwYIGxEGY/wCKd4/iCETSIDDfE+yx0xHvFOkpIrxqU5Ravf019u9dCo4VmkhiRHpPycUyiwSoBJ6e/b71N4wH0kQDAkbyIzvUvlVgA+Y05Po6wCMt2iARPyfemUoOrOyKlVqlHUl8JY8q2QP/ACCGJ6E7QO8AkR9+tTuH40OP/lReFuu0q5gSUBn6u8EdQPzVZqNsjtt8x1/EVsZsiVtjKtmbvuaMFew+2O3b4FJFhBpjGn6diB9qqk4ulpfLGB1/p3Ndqqmc5GWN28LVlmWXK4BPSerZ2EY+1UfAcTF0YlpknPfJ95rQWLeCp06CpEnSZnef8pj+v4z/ABaLbbqUbKt3A+cyNvvRWurS4CFtUTuZ2XnWN5i52HZ47RGPinbf1BjqdbiwROJA2kxEwIx8Vz9qYtaEegjM7EnBkL+nSSetSOFssDomYYwFjrsRAnUCsdOtdJK90Q72saDwdywPcDRKJBnEE/w7DeAJ+K9R4W7is3yPgvKtKvXdj3J/uKvLDViYmt4lS/HBdpQyxLa3dqQj1W22qUjVXGk1WpYaoyNToNSAtjTTtSmNQOY8Wtq2zuYCie3wPknFQ2dRTbsij8Z87Fm35YaHuYxkhTudwRORPSvOuM8VIeH03LCPdUiXKhdSjLKSpySsDVJmdpo51z67dutBXQ/rLMg9IB0wC06QRA7bGs4/DF77n61UuWycbkIpUdfjv1Garld3N6nh/CpqK36+/wBSVzLiWuWBctW/LBLFQTqJVjggkAajH33xNZ2xeAIZmgmD6v0kzFXV/ikZHZbblkNsnCiPSVGlgemZgd+hqNy7hPNYXYDaJ9IyCwyJHtgz7jvUrRanVROclld+9yfyzhNKkDSzHULn8RQRCqQDIPqzP/yk2bAVHBWWZQzbQYaAmRIOGMD/ADe1Qeb2f3mogaoAUy0yVzBOTnr/AM13kl264bzLrBYZVDMsk6ejPJxIOPbpNRbS50ppSULdQvOEhSxJ9UCZJDbAjoPf/oVXE8JpaT9OD8f5f77V27bNskvLgzDCcj+bPX2qy5eEOl2Gm0AslhAJyFUgT0Eycbd8d7alZ/iPK9P0JfB6bdv1uUZ4IMEFQThRpyDCmZHUdopnmIV7kQTqCtsYkgQZbJ/46bVNfhjd0ywcDVqjSQdio9PudznDdwaZ5gNQVrgAgasknS2raT0jp9u1LT1LcovJbju/oUHFXmUnqM7nFd4O+8kqdJgyVkHqehHU05c0uIEAAEqSYO+SB29v0xDFhYdbeklpxEZJ65p3BnO6le+hc+H+Kv3LsM5ZFILSqscyAAxEnc9dp75r+Z8E3nTcJPUsSPUJ+knYEHEdNu1W4Nq2q2mnEODpDKxgnUdj1X0icADqTUnjirubREAgvJMESCQVUnYdT1M7UtStK6LroqdPLJ3afvr0KXyC4AMRq3A2HQj3x/WrPhl1KhgroJ2YCAIMNtggzJ7DvnN8RZazdgkjaCCRIIwQe0Vb8NaZ7JV3lpVwC32VWG5kkb7EjtUyWgqjPzNW1/Yb4rhUunzFn0QDIH7yBAMY7fJHbau3byPaaWLCek41bdMRG9c5be+v0NqAyMbrAAkZmJ23zSxbBQ6QpV11MBOSTkjpB0npjFMjLhi5Qv5o21vfv7ldY4WWC9FkEgiSO3yTP3FWjcVoIj6CB0iOm3QYpgNoQlcsCJgYM+436VzmIJRSSJBMj5GQQOog7+9bFCHhwb5MCvPPKy2Jy8SGIGkE9IweucfJqp5spF4ltjlcRjt7GpPAWtCTcJBcQD/KIwM9TvPsPeu82AIXqDPqPddvk/7U+d5U7sRHSRUC9GOlaLlvDsqhislvq7qN4gZnGR1kVV8r4EuxuFdQXIAE6mAwD7f8e9WPFcQbbhtgwEgkkgjBk9dt/wCzzQWVZ5E1Hfyod4JWtudUxqhABMf5iO2I/sU/x3CIYQjJYm2JkLk5kbLnb39qbtcxLYH/AB7k+1I5tahkuzOwIBBiMDAwAcY6ferSayaaoTrmEcOodPLYksHEezHvj2jfM/jW+EeX6n1kEKuQDEajuBHY5/FUFi35lwhVEkhY3LD0lW7T+Yx2r0jlfBi1bVB0Gfc9TVTGVfDhlW7+w2jHNK5PtCptqo9pKl21rHLhIt1Jtmo9sVIQUEj6GngaZSnRQAO1QuOtq66XUMOxAI/rUlzUa5UM6Tad0ZXmPhWw8wpX/Sce2Dis7x3g9gZRw2ZhpBM4Mkb46bYH39Cuiol1KU6aLlPHVo8399f5PJuK5FetWygUqoUAEAN6i4li3QQBiT/SareM4XUqoixDsAZz6pm4FjGzdf5vivYbluq/iuW23+pFJ7xB/IzXOR8FmOPg1acfl/Ox5LxvCi41vy2JbSAHYMZVWKknXuYzjf8AFTF4jRdS0LeAcHUBoBAYs6mRJEycfpW04zwrbYEIzLjTG4iNh1H/ABVNxPha6hJtgZCiUgEBQBpCnG09/wCHtXLT5LNOtSk7wkr6en3MjcBdzbZQNyBvs2X1j7mcdferW5w5FohdJQKuloBkyNRLDEGf6+0U+3CPbuEspln6ypVCeh/9dvdR81nCcGoLFwC1xXAGkkQqkzvIO0T+pqL3GqDj63+HsVHFLLhlJInGmZnAxGc42/2q343gtVpVa4WZWMkuzeogHRB+kAAgH79YrnL+G0q1zcDKBtgNmLZGAJAPedopxOMa5aci2qsGn68EzllWJJ9Snf8AlrpvoJhTSTzfmKaxeIcqVAMETMAdIIPuR/SrPltsIuu4QjOGFsw3pEHIZfpJIGT0+aa4OyLrKxJAGWJhdUEwhJMSf0BirLmFo+XLwBLZ0wCpGlcj/SNvbrAqZPgijTds29thfkam8xT5mlcQRcBddUM0HGwMA7ke9PX2ACvcKqFA9QBJVp0lBqB1zpA36T7nK2uHi4IyWMJG8kd5wf8Amr65wQa0g8wu6FoLXC8kidJB+kCGAJ/lHeuZRtyOpVXJO0dfcbOi8CCAujT5Y/lnADRuCSvt22yzy/iG8xlKAMAQTqgGBK/O3fv80co4htTLoUMAQZYqsgSAQcn6TiehqVw8voY69YYg4I1QRKNHXOP9JjrA9NCI+e0k9fYRw6lyrDUHlgwCgTnTG2GEiI7VqeWcr0CWyx/A9hT3JuUeWAzZeBvEjAGT1MDerhbNMhHlmfisT/zg/d9/UqrnKrbfUi/MQfyM1Du+GLZnTqWcxuJ7kHf81pls0sWasRnJbMzHFMw3GeE3YEagw1asyp6yo6AGoXG8mvaYZCAGwVAPpiMlcyIH9K9IFilDh6csVNbi3SieUcSCqgW1IZW0gTuD1jsSJk+9N8zTVbBJlkJBMGRIyDOwxj7d69Xu8AriGUN8gH9agX/C1ltl0/6SfzBxT1jE000L8HlHnPL7PkWw7gyxAP8AlHQfOMj/AGNWVu4PKGgSgIBnPpOGgDJyN/n7aHivA+oMFuTqidQk4jM9Nu3WmuH8LcSp06RoIAGgiFjvqyRjaOpq1RxVJeW9lYVOlLexK8H8tJOtpIX0rIg49vbb7mtrZtVzlvLBaRUGwEVYpZrLr1XUm5FqEMsbDVu3UhEpa26eVKUdiUWn0WhUp1VoA6opwChVpwCpAhvTD1IcUw4rkkjOKjuKlOKZZagkistMtbqWy0gpUAQzapDW6mMtIKUBcgXLAIggEdiJqs4rw/ZfOjSe647dNug/ArQG3SDbqHFMbCvOH+raMTxnhDqjAnSVGobAg9fx+KpuK5HetqV0sE0FRphsyTqncTA+7H5r002qSbNcOn0LcP8AITX+yT+nfyPI71vTbdAB9OoksQGYn1DSRmAMewzvJjLwiW7Lo2GAFwjS0qJhSDsIDZ+c9K9b4jlqP9SKfeM/kZqn4rwlbM6CyTuAcHffr1PXrXOWSLMcXRm9dPfb6Hn3A8MyIbp9RAKrOBEwWBGxzAPQA/Il8Jxhe27LbIIOogkMNUmcwCTBGPZR83fHeEbo1EBX1KFx6YAkrAERBiO0YqvHB3LR0kFRpaCyy2uSZnrOkHf+UCOnMvUt0bO2R6eln/RBsQ5turHUZZoBUONQXM/xCRsOgHatdyLk2gB3y8DeJGAMnqcCnvD/ACEqA7jJyBmFxuAdjWkThqZCPLKGLxVvw4P3ff1IaWKfWzUtbNLFummURVtUsWqkhKUEoIIwtUoWqkBKWEoAjrapxbVPhKWq1IDaWqfRKUq06q0AcVadVK6q06q0ECVSnVSlKtOKtSAlUpxVpQWnAtSAkLSwK6BSooArnph6KK5JGWplqKKgBs0g12ioJEGkGiigDhpJoooA5XDRRQByuUUUAcqPxv0/cfrRRXMth+H/APWPuTBXa7RXYg7RXaKCDtdFcooAVShXaKAOinFoooAcWnVooqQHVp5aKKCBxadWiipAWKWKKKkBQrtFFSB//9k="/>
          <p:cNvSpPr>
            <a:spLocks noChangeAspect="1" noChangeArrowheads="1"/>
          </p:cNvSpPr>
          <p:nvPr/>
        </p:nvSpPr>
        <p:spPr bwMode="auto">
          <a:xfrm>
            <a:off x="155575" y="-2049463"/>
            <a:ext cx="683895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data:image/jpeg;base64,/9j/4AAQSkZJRgABAQAAAQABAAD/2wCEAAkGBxQSEBUUEhQVFhUXFxUXFhgWFBYVFRcbGRYXGBgVGBUYHSohGB0lHBYZIzEhJSksLi46Gx83ODMsNyotLisBCgoKDg0OGxAQGywmICQvLDU1LDA1LCwvLDQtNCwsLDAvLCwsLCwsLywsLCwsLTA0LCwsNDQsNywsLCwsLCwsNP/AABEIALEBHAMBIgACEQEDEQH/xAAcAAABBQEBAQAAAAAAAAAAAAAAAgMEBQYBBwj/xAA5EAACAQMCBAUDAQYGAwEBAAABAhEAAyESMQQFQVEGEyJhcTKBkbEUI0JSofAHYnLR4fEzgsGSFf/EABoBAAIDAQEAAAAAAAAAAAAAAAADAQQFAgb/xAAxEQACAQIFAgQEBgMBAAAAAAAAAQIDEQQSITFBUfATImFxgZGhsSNCwdHh8QUyQzP/2gAMAwEAAhEDEQA/APcaKKKACiiigAooooAKKKKACiiigAoopviLwRGdjAUEn7UEpNuyHKKznJOfeZcZXZYZyE0tq2B29I9MDB960dcxkpK6GVqMqUssgoooroUFFFFABRRRQAUUUUAFcBnb+4wapvFnOP2awSom43pQbQSPqJO0f2DWf/w/50xmzcBEyykmYafUv3kGe896tQws5UXVXHbEyrRU1A3VFFFVRwUUUUAFFFFABRRRQAUUUUAFFFFABRRRQAUUUUAFFFFABRRRQAUUUUAFZLxZzu2ri26h7QBLjWFkggbq0jTMnB+MSLznvMfIslgJaPSIJjpqMbASPyB1rG875bwY4c3na6rsdOm4xMNg/vEK6oEg/BHQ0mrLSyNHA0o5lOd7PRW6/oVXKuOsWw5e1bZxPl+sgBs6QQY2VQI0zit/4Z5r51pQ5BuBVLQwaQZAaRscHHx3rznkNnhbmnzLjyxUsVI0rAOCziSw0qfhh1rS80Wxy97S8MB5zMklrmQhnocQ2kiYx7SKVTbjrwaGNhCp5Ncz26ae70XU3VFR+A4xbqB1IIyDBmCDBE9c9etSKtp3PPyTi7MKKKKCAooooAKReuhFLNsBJ/660usB/iHz5tS8PbBgENcYGNpIAjJggff4p+GoOtUUULq1FCNzI+L+a3uKus6qy5UWxMjSOhjbcn81G4O4406QwZLisCesA+oSMTMe0mqr/wDsHW4cjVqMxAG/YYHxVlwfEEEagSSCQD9Pspxicbf/ACvTQUEssduhlSzbs9n5BzL9osK5gPADgGYaAf6gg/erKvHf8P8Anj8PxV1bzDSzTcJkRqPoYT7nr3r2EGvOYuh4U9Nn3b4GnRqZ4+p2iiiqo4KKKKACiiigAooooAKKKKACiiigAooooAKKKKACiiigArjNAk7Cu1n/ABFxysy8KLy22eJYwd40pGoEFvb/AHjmUrIZSp+JK3aRlvFXMk4iWDXNSsFCDSAEJK+ZDQSZ/hz06VlL3GhbjWwFfzRE3FDlIH1AMoggDcHb3gjYcd/h9eck+erGCJIZSNRksImCTBn296zPN/D1zh2YsZyiF7fmOFIC+iQCdRG4/wBPvVOUZXu0ekoVKOXJCV136IicDzILdVbYZGBIGlFUAicypHUA/wDc1y7xqXCtwpOiPNNy44ZlVQFGCVWI6FfxUizyK/rV0Q67xLpMB2RILKqXPVElDMDcds3PL/A/EXTqIVFJBlzMgEx6FxsYyBNcqL4Q6VSkleUkviWPIPENq3eC2lVLIQeZ6ySzk5IkGSMQszDV6GrAgEZByKxi+D+F4W013iGZwgkz6VwAMAZJMAb13wV4iW5+7Y2wGZ/KCFoUBgAuVELDLpnJz9rNNuOkjFxUKda9Sjd23fX566fY2dFFFPMsKKKTccKCTsMmgCp8Uc4/ZeHLgS59KD3PU+w3rxLirt1rutg5XTLDLEtJOkHuc+35rQeJPEbXr73GVvKA0hdQEpOfYH+Ie4HaqOzxobYzneIn3jpXo8Jh1RhZ7vX+PgZlapnd1sVd7gJ4g3GB0CGgDLNtERBg5I2wKncNxrC4wJ/dqRpO86ohQOoBI22lamftNJPGEmBkmrUYqLumKbb3OLwRLtpnJb1TmGIP1fk79a9X8D85822bLsDdtgEwIlTOn8e3SK8x4jjwtkPIIgxAJDHZR0xMT2qv8Hc+a1xJva2Y5dtvXAPpzjIJ+Paq2LpRqxyc8HdCTi8x9C0UzwXFLdtrcQyrAEfenq84007M1U7hRRRUAFFFFABRRRQAUUUUAFFFFABRRRQAUUUUAFFFFAEXmXGrZtl2+AO5OwrzXmFy6/EG3+0JNxT+803PKC3cGGiIksOsdYANaLxFZv8AGEjh/La2hKkFoaQcsJGMjBByJHcV5zcsupKeYu1wkK1tgWJI9AggQxIgexjJqpVk2/Q3sBQjGOrWZ7rTToej8B4phLthWF/iLepLegf+UgCSAXJIQmCSZYKSJM15pz1uK1trsXlDnVpu22f1ySNJYHMahq67RSeYniLD23drgY+XdQqwYt6Qq3FM5wMd/wA1I51zQ8Y1q95lxbxgXFDKq2yolWtrpnTGoyTIOofMOV9xtOgqb8tnfn1+1t+7EXlHF3tSuQxFpCtokuN/UFXMelpIxuR7V6T4L56PTZbVGkZIlVbIIEKIWAPUerfJrBtzG6lhuHtM2lz5eSQRp+lvSZAkGem4+UjjWFlBbZo1ZxBfSZYMxktG4XaQY9uVOzuh1TDqpBwa+Pa4NN/iL4qU3WsKLdy2iNrDDXFyQAxUiPRkj1ZJPQZz3J+ZrbsuipbN4hAH0FSjHcgFyAdAENjv0AMXn920tlWt8KNeo67huPkavSYkLJ9X8PXvNWXhvhLRe3+1cPet+awKqGMFANMlILzqUQTG57SZk3LUXRhCkslnpx156npvhjni8TbjUGdQNUY1YHqAOYnH2q7ryvjPFFq3xoXhSFs2Q6gKsi643ltUNMFZbbJEzj0vl3GretrcTYjYyCPYg/3tVinO+j3MfF4fLapFWi/oSawH+JPPiI4a2CZhrhmMSYUd8jPxHetT4m5yOF4drkS2yj3OJPsJH9B1FeE805tc9JczqZmIJk6jliDuek9MVr4Chr4stlt36GRiJ/kR3h1fIuBjqLgHcAdCxIO5P9M71SC+bbQT8jtVvY4yZbOkdhJJMQAOu81R83s6LpI+ljjtkTuPn9a0qsrRTRWgtbMsRxuKm27nlWzcYAn0llO4UnGIx0afaqXw/YN1pbCKYziW6L2xuR/vWhscTbuA6lE7OM5+R1HXPeuqLclm+RFRJOw9q12cBQpKyMZU4iNx/CfxVDw1sWLwSTBP/wCg38Rz2n+xWj4MqXbSpMgaskzA9IP4qkZm4jWSCLqHAEYX+JFHUYFMqLVPk4g91weof4e+IEW8/B6sCCpLT6zuo6Z9uoPzXotfPHC3yLiXk+rQCxKnBP0MO8ED+navb/C/OBxXDq5+sQtwbQ0Zx2NZH+QoWfirncuYap+RlxRXJorMLYqiuUUAdooooAKKKKACiiigAooooAKKKKACqXxLxzJbNu1pN1lLQWVYRfqb1GD/AN9qteK4hbaM7EBVEmSB/U4ry3xRY4y7cLmxdQ6gQyhjCjIgqSAw6Rg6RPUlVWVlYvYGgqk8ztZdeWVKc9uWQzWvKCkE3ApVS6swXTiG0iIGkgrq361Ba3ba559q2VViIUly1v6g51sTr2InqDsJio/NOHe4QLg0wzz9QbEaYJwCx3wd571E4u1qui5BRdCl4I1aQSoT0xBx3nfqKqX0segcbSzW7/gY53cdVGrKrqgbaQTus5K7GOhPSSKk8Dw/7ksNSO6Bl0yGVQcEadsDr3A7iknhF/aXYiEMG7qlZLCVAyYU5mex9qf4W9ca6yGGVSwLFFmZKhQBpyCx+wPU1PBCSUrsrRzO7bAVrkkHJKgzO0Ernp16mrNnvtw2pCi3JEekZUyIk7NgRA6Dvis4XhTcZi/rNv1fyq2GhQVkAGOgxB61bcPxqv5mlHLhQWHpyV0wobEHB6Zz8UMiF+W/Qi8sZ9erJZlwWBMsMgGNxK7z980KfL4hU0nAhHLDAMAqcek5H/6HeK4lhfMF8CA5Csg9QOYLbyRByYwTPcVM5fy13/dWlbLSoUHWIkdCR9SiehB9zUHaTt3sL4HmrJcN6P3gZEguX0qukzo1aSdIIJK4EEDqdf4N8Q3Euu1wXHV2e5eYgQgnDEDAgTJnYAAbVM5F/h9/HxTbmdCmWO/1P94x+aqf8SecpbjgOFCIilWvRgEyCEP80D1HO+nO9Pp05tmfXxNB3gvN1ey+f7aXKXxxz5+NvMUwijTaz/mySOhMfoOlZnjeHZrYUA6gwyRAMiSwxgbTPY07xFwBzBB6wOgORtjYinbV6vTUKsZ00kraWseVxFGVKo09fUZtO1oW1tSRJRpxkfxe+dWfaKjc4sG66FDq1qVnOnBy32G9WwvTvSxp7D8R27fA/FWGlKOXgrXadyJYZLZWzpBwChmJJmSSOsyZG32qs5kHXiSEElysAYiROe0GTV75CEbR6Sog7KdwJ2FcbhFmQSG06QcEgZMj32zviplHMrIhSs7neFZVKrqIZDnH1ExmMSDj4j2pHE2v3j6dQEaCAQZxqVxB2MAfgd6G4L94bisNemATO/8AMd5MQPz3gWSIIDsZxHtj/wCe3ufu5K6sLbtqN8Pwo+p4AyY23yc9upPWrHwR4qNvjCSIssApBMAKM642kZPxPasv4h5gxhFgzBORsCfTAODImD2FV3KwVfOQSRvsNvvSKkozeTgbCLis3J9Pq05FKmsb4A535ls8O7TctAR/pOw9yP0I7Vrwa89WpOlNxZowmpxuhyaKSDXQaWdiq7Sa7QB2iuV2gAoorlAHa5RRQAUVyaq/EPMjYskorO5B0qoJPu2AYAnciJIqG7K7O4Qc5KMd2Zzx5zRjFtUfy5g3ASq6+wYYMQQV9/ajwT4hfy0S+hS050cO5bUCVBm3JYsY0n1HAOJ2rA8bxt3U316Dk2ydRLFguQw0lgQDqgTjMGonl3718C2jXiGMJBuqY0hT2VfSoI29IziqiqPNc354OKo+H05/U99u2lYQyhh7gH9aoefcs4K3aa5ds2xEAQCkscAejPXpsJqD4V57cRl4TjmQcTpUrDhiZEhHgAC5AJAEyIzO9R4kD81uPa4W/Z02cNbfd5x5gYA4kaQRBwZw1PlJNbGVQpzjUs5WiuU9O2efc2402XZdFmAZlTc0nAKFH2b0qIYDIiPePb5rbYAm249WswQ/qEgvkAkbb/yrGxlfiHwnxHCIEvBQpgyroZydTbyJkxIGaobtsypAwFiFyDH0ifcH/wCVXyo2fGk/MtUX1nmVgRDtbCsSQVYTJGDonA6DA2HepfLQo0rbuJn6oKFmLAKpAYSIkj3gd4qi5T4e4jjLzJw9ovtqO1tZzLucCRONzGJrX8Z4Us8uRfMc3uLMEBQBbtyQsgNuT/M2PTsDkDhpciGJbnk5NDyDwC7gNxB8tTkqsa2LD1E9Bq6zPxXoHLeW2uHXTaQKOp3Y/LHJrIeC/Eon9nuHExaY7HE6J7fy/BHStle4gKpZiAqgkk4AAEkk/FPpKNroy8fUr53Cb04S2ZU+NPEQ4HhWuYNxpW0p2LEfUf8AKu5+w614Lcsm6wZ21Eu7OZEvqMiepnc/f2q38X+IDx3Fs8xbUMlpTuB0YgjDEySP9Pasna4hmcKmdRhf77RmrMIr8zaEa046JSvuv6/YveOiFd/SdIEAmTmYjrGM+571CS7FSeI4XVb0gZQmGJAnE6jiQpI+32qrtsdC+nTkqQdxnEwOpn+zXVGqqcrodiqTqq0lbTTffm7t3uWiX6dW/VOl6nlv1rRq3VzBlBp2Zai/QeKqr8+m2v134pzkLRLxdtI+/wAffr0FWBZvKYQqwcE5XspPyY9I71XLw7LbK6TLKSWzGr+EY36Qfml8CSVKXcsymRiBGwkjDSAfv7VYg3s+RUuqM5dZlnV9QYg/Pv70rgbhYzkgdB1NWfPeDmSCNUDWIzGNLH39viqtEOkBcR98dTAO/tVSUZRmPTUomv5Nxr8NxC37YMsNUScsNwREwRq+c17py3j1vWluIZVhPx3H2NfPvLI0EsCAo9UwcAyOm8zHzW3/AMM/Ex8x7L4RyPL7KdgPvgfNRjaKqQzLdfbkihPLKz2PVgaUDTCtSwaxC+PA12mwaUDQAuikzXakDtFcrhNAHZrk0kmklqgDruACTgDJryzxD4nc8T51vzFNswgwARnusgZGoHfIBG4v/HvPQqjh1Jl416QDE5CmehAMxn6e9eZ8bzC7ftub7M7FAw9KlgqkAHWIM4kBv11Cq9Wd3ZG1gMLaOea3T+X8lnz7xL+2XDrW9au4Km2xa2qBCSHt6gTmTqA/iUQTFR+F563C3EfhwA8hrtxnuOHtlIClYjRMsdABPpO4qjt/ubUjQWJgqcyGB0IRMg4Jn9Ypzmdy6FRyNHpBdQpLAyYUScjaQO2DGy7u9y74cfDyNadOgXedPce5da6dRjWwXIVjJEgTufmBGwp7g+dGxcN/z72tAxtaco7lguq4bmdLDeBqIESJFVly1pZ9HpB1TIGDIOqSY09PxUW6FWQAMEjcacmTnr+mcGpT1uKnDy5WavmviLhuPDtxI8viDK2m81/LVYHodchZnSCu+S2mJOc4Dh7HmKb+pk1EslogNAHVyIUHbE/+u9VPG29JMfTt95/6pwSE2OqBt84Hz/vXfqIWnlfHf9Gw8LeJrtjiQbUm3BPlj0po1SdQMmY2kzOnJAIPeec2vX7ytrPrBbqFC6jJAPQA9ekHtVXbtPatDS4FzUuuYfeYQrErESCIpC85zGhciIGpG64MSO1Lbb2LcIwhq9G+e/qW1682u0Q+tesXFhSRo1+kQJIjHX71ZeKPF167wKWT6S2Lr76gACoj3Mz30+5qgfjCbKOlvTuvqKlkTEELHXEE+2DIpnhJfWHBbUBuWljInHcA4JOMdq6pvK7vYivTjVVktd0+P31IFpIuFwQSdMCdhA1QMZn+80vheE0MzacuXE7BR06H6jBx2HvUPjENp9JMj+FsQR2xiR1pKcXGxj4NaKoxkrxkYjxTpycZw179HuWfDAtbKuTJXUBk6QCNOx33kfHaovMLwTfLmMD4iT23P9Ke5fxTOcn0gxJiSxxAJG8En/uqTi7bLcIbM7HOQf4s0uUfM8zuN8X8JeHG3vx3rYeDkiT3+OlcF2mUUlSDPcdhBx13pp3yf7+1NpVbOxTr08yzckvzqsuVWj/5NJOYWPmC07Yn9e1VPL7BuuFG27HsP7xV49xgyeWCoIgg/wAIG0/Y/fFaNBX8zKFToK/bjbcodt1+D0/v3qZw/HljMwoiSdp6Cek1S82s62RkyXETG+k7knqBvUxbiWQqMAwIkHeWkTMd4BAqzGpJSd9kJcVb1HNOjiGBYsr6j1JPUiOp2/s1R8ePKbE6WGpO8Hp8jatPxQYlZGIxgkhlImSTJxH4qHx6I5FvGtZcEwArQTpgCM9e2O1FWndafAISsyLy62XU22nUwBHYEbD9cU5yLUtyDMk79ipkD8ionBuy3IaQoMRmTPfbp1qfxvDaXW4PUQBqXr/KrkZ7Qa5hspdDqXTqe5eEeejiuHDTLr6X9yNm+Dv+av1avEfCHMzwfESB+6Y5G50MJ/IMY322mvZrdyRIrJxlDwp3Wz7ZaozzR9iYGpYNRlanFaqo4fBpU00DSpoAUTSSa4TSGagDpaq7nXNF4ey1xumFH8zHYVKd68w8Y+KXa7PDsf3Z0qIGl9R0scmHzGIxA6xS6ksqLWEw7qz9Fv36iOVeKyt8rcW5ft3jqKm2GZZkFhbXUdRIHp2gHY1ceKrfAJw63ALINz/xPJW3nGtgu6ic4615zx/HXBpKXSLkMrFR5YYgHUCQBpw0QDn36Vt3jbmnRqgbqCTgxMgH6YPaP6UlPSzNapSaqZou3tz8jQ844O7w5/e21YSj67VzWm0Izah7Y1HMA1T8RxKLaFxEcgMwEgLlgsgkE4k9MbDpmo4G/duXQvm3B/OdbYUd4ORv+av+IIFv6kCAqBlCNMGVZusk9v1iuWkmOpVJTi2zNcZxZuGJAEwANh/ffel64AAE+xPbpjrmk3eEC+tfp3WdxvuDmO3Xao68dpI1D3xt+DNMt0Kbk0/OydfkMNWQRtE5jqT7jBp7lHAMXe6NlkrIkFoJGoSDA65zI96ioC5RbakasSRhQDJYgHOM/wDcVcNxltGCOrDRqVTCsCDAYnaOvf6jviuXe1kOpqMnmlsPDizcS5pt5AH1PgsNMCIzjMz74marODsi42uQAPrMMBg4XAwZgewB7VY2riRCXQF0MNJY25JGHJfrkbe3QUsWWVCoA0lGJcqxl/8ALpMR6AZI7dTXF7Fhxc7N6krz1CtNxNMgxKkBMjSQuTOPyOxqq4WwLb/UfLuyEB1dQwKtpnt+vUVJ5bYW2CmkksjMwGnTg/RqOVIKnbrPYRx7q2VGtmP8oklmBKsCQR6SCCNX67ULojp6pSlwMXOEU2dDFQgMq0QRP0d/VuCo3n4rONZcXPKI9U/b/V8RmrK7ea4+p2C9La/wr3OdyffP9KsOIUMBDKbmkacA4AkgkYCkoT8/erFOpKGhnYihCv5ktvqu9iKl3SURAGB+k5n+IFpH/sfauc1sG4WB3wyGIieh69p+x+Iy8cBhliAVwYIGxEGY/wCKd4/iCETSIDDfE+yx0xHvFOkpIrxqU5Ravf019u9dCo4VmkhiRHpPycUyiwSoBJ6e/b71N4wH0kQDAkbyIzvUvlVgA+Y05Po6wCMt2iARPyfemUoOrOyKlVqlHUl8JY8q2QP/ACCGJ6E7QO8AkR9+tTuH40OP/lReFuu0q5gSUBn6u8EdQPzVZqNsjtt8x1/EVsZsiVtjKtmbvuaMFew+2O3b4FJFhBpjGn6diB9qqk4ulpfLGB1/p3Ndqqmc5GWN28LVlmWXK4BPSerZ2EY+1UfAcTF0YlpknPfJ95rQWLeCp06CpEnSZnef8pj+v4z/ABaLbbqUbKt3A+cyNvvRWurS4CFtUTuZ2XnWN5i52HZ47RGPinbf1BjqdbiwROJA2kxEwIx8Vz9qYtaEegjM7EnBkL+nSSetSOFssDomYYwFjrsRAnUCsdOtdJK90Q72saDwdywPcDRKJBnEE/w7DeAJ+K9R4W7is3yPgvKtKvXdj3J/uKvLDViYmt4lS/HBdpQyxLa3dqQj1W22qUjVXGk1WpYaoyNToNSAtjTTtSmNQOY8Wtq2zuYCie3wPknFQ2dRTbsij8Z87Fm35YaHuYxkhTudwRORPSvOuM8VIeH03LCPdUiXKhdSjLKSpySsDVJmdpo51z67dutBXQ/rLMg9IB0wC06QRA7bGs4/DF77n61UuWycbkIpUdfjv1Garld3N6nh/CpqK36+/wBSVzLiWuWBctW/LBLFQTqJVjggkAajH33xNZ2xeAIZmgmD6v0kzFXV/ikZHZbblkNsnCiPSVGlgemZgd+hqNy7hPNYXYDaJ9IyCwyJHtgz7jvUrRanVROclld+9yfyzhNKkDSzHULn8RQRCqQDIPqzP/yk2bAVHBWWZQzbQYaAmRIOGMD/ADe1Qeb2f3mogaoAUy0yVzBOTnr/AM13kl264bzLrBYZVDMsk6ejPJxIOPbpNRbS50ppSULdQvOEhSxJ9UCZJDbAjoPf/oVXE8JpaT9OD8f5f77V27bNskvLgzDCcj+bPX2qy5eEOl2Gm0AslhAJyFUgT0Eycbd8d7alZ/iPK9P0JfB6bdv1uUZ4IMEFQThRpyDCmZHUdopnmIV7kQTqCtsYkgQZbJ/46bVNfhjd0ywcDVqjSQdio9PudznDdwaZ5gNQVrgAgasknS2raT0jp9u1LT1LcovJbju/oUHFXmUnqM7nFd4O+8kqdJgyVkHqehHU05c0uIEAAEqSYO+SB29v0xDFhYdbeklpxEZJ65p3BnO6le+hc+H+Kv3LsM5ZFILSqscyAAxEnc9dp75r+Z8E3nTcJPUsSPUJ+knYEHEdNu1W4Nq2q2mnEODpDKxgnUdj1X0icADqTUnjirubREAgvJMESCQVUnYdT1M7UtStK6LroqdPLJ3afvr0KXyC4AMRq3A2HQj3x/WrPhl1KhgroJ2YCAIMNtggzJ7DvnN8RZazdgkjaCCRIIwQe0Vb8NaZ7JV3lpVwC32VWG5kkb7EjtUyWgqjPzNW1/Yb4rhUunzFn0QDIH7yBAMY7fJHbau3byPaaWLCek41bdMRG9c5be+v0NqAyMbrAAkZmJ23zSxbBQ6QpV11MBOSTkjpB0npjFMjLhi5Qv5o21vfv7ldY4WWC9FkEgiSO3yTP3FWjcVoIj6CB0iOm3QYpgNoQlcsCJgYM+436VzmIJRSSJBMj5GQQOog7+9bFCHhwb5MCvPPKy2Jy8SGIGkE9IweucfJqp5spF4ltjlcRjt7GpPAWtCTcJBcQD/KIwM9TvPsPeu82AIXqDPqPddvk/7U+d5U7sRHSRUC9GOlaLlvDsqhislvq7qN4gZnGR1kVV8r4EuxuFdQXIAE6mAwD7f8e9WPFcQbbhtgwEgkkgjBk9dt/wCzzQWVZ5E1Hfyod4JWtudUxqhABMf5iO2I/sU/x3CIYQjJYm2JkLk5kbLnb39qbtcxLYH/AB7k+1I5tahkuzOwIBBiMDAwAcY6ferSayaaoTrmEcOodPLYksHEezHvj2jfM/jW+EeX6n1kEKuQDEajuBHY5/FUFi35lwhVEkhY3LD0lW7T+Yx2r0jlfBi1bVB0Gfc9TVTGVfDhlW7+w2jHNK5PtCptqo9pKl21rHLhIt1Jtmo9sVIQUEj6GngaZSnRQAO1QuOtq66XUMOxAI/rUlzUa5UM6Tad0ZXmPhWw8wpX/Sce2Dis7x3g9gZRw2ZhpBM4Mkb46bYH39Cuiol1KU6aLlPHVo8399f5PJuK5FetWygUqoUAEAN6i4li3QQBiT/SareM4XUqoixDsAZz6pm4FjGzdf5vivYbluq/iuW23+pFJ7xB/IzXOR8FmOPg1acfl/Ox5LxvCi41vy2JbSAHYMZVWKknXuYzjf8AFTF4jRdS0LeAcHUBoBAYs6mRJEycfpW04zwrbYEIzLjTG4iNh1H/ABVNxPha6hJtgZCiUgEBQBpCnG09/wCHtXLT5LNOtSk7wkr6en3MjcBdzbZQNyBvs2X1j7mcdferW5w5FohdJQKuloBkyNRLDEGf6+0U+3CPbuEspln6ypVCeh/9dvdR81nCcGoLFwC1xXAGkkQqkzvIO0T+pqL3GqDj63+HsVHFLLhlJInGmZnAxGc42/2q343gtVpVa4WZWMkuzeogHRB+kAAgH79YrnL+G0q1zcDKBtgNmLZGAJAPedopxOMa5aci2qsGn68EzllWJJ9Snf8AlrpvoJhTSTzfmKaxeIcqVAMETMAdIIPuR/SrPltsIuu4QjOGFsw3pEHIZfpJIGT0+aa4OyLrKxJAGWJhdUEwhJMSf0BirLmFo+XLwBLZ0wCpGlcj/SNvbrAqZPgijTds29thfkam8xT5mlcQRcBddUM0HGwMA7ke9PX2ACvcKqFA9QBJVp0lBqB1zpA36T7nK2uHi4IyWMJG8kd5wf8Amr65wQa0g8wu6FoLXC8kidJB+kCGAJ/lHeuZRtyOpVXJO0dfcbOi8CCAujT5Y/lnADRuCSvt22yzy/iG8xlKAMAQTqgGBK/O3fv80co4htTLoUMAQZYqsgSAQcn6TiehqVw8voY69YYg4I1QRKNHXOP9JjrA9NCI+e0k9fYRw6lyrDUHlgwCgTnTG2GEiI7VqeWcr0CWyx/A9hT3JuUeWAzZeBvEjAGT1MDerhbNMhHlmfisT/zg/d9/UqrnKrbfUi/MQfyM1Du+GLZnTqWcxuJ7kHf81pls0sWasRnJbMzHFMw3GeE3YEagw1asyp6yo6AGoXG8mvaYZCAGwVAPpiMlcyIH9K9IFilDh6csVNbi3SieUcSCqgW1IZW0gTuD1jsSJk+9N8zTVbBJlkJBMGRIyDOwxj7d69Xu8AriGUN8gH9agX/C1ltl0/6SfzBxT1jE000L8HlHnPL7PkWw7gyxAP8AlHQfOMj/AGNWVu4PKGgSgIBnPpOGgDJyN/n7aHivA+oMFuTqidQk4jM9Nu3WmuH8LcSp06RoIAGgiFjvqyRjaOpq1RxVJeW9lYVOlLexK8H8tJOtpIX0rIg49vbb7mtrZtVzlvLBaRUGwEVYpZrLr1XUm5FqEMsbDVu3UhEpa26eVKUdiUWn0WhUp1VoA6opwChVpwCpAhvTD1IcUw4rkkjOKjuKlOKZZagkistMtbqWy0gpUAQzapDW6mMtIKUBcgXLAIggEdiJqs4rw/ZfOjSe647dNug/ArQG3SDbqHFMbCvOH+raMTxnhDqjAnSVGobAg9fx+KpuK5HetqV0sE0FRphsyTqncTA+7H5r002qSbNcOn0LcP8AITX+yT+nfyPI71vTbdAB9OoksQGYn1DSRmAMewzvJjLwiW7Lo2GAFwjS0qJhSDsIDZ+c9K9b4jlqP9SKfeM/kZqn4rwlbM6CyTuAcHffr1PXrXOWSLMcXRm9dPfb6Hn3A8MyIbp9RAKrOBEwWBGxzAPQA/Il8Jxhe27LbIIOogkMNUmcwCTBGPZR83fHeEbo1EBX1KFx6YAkrAERBiO0YqvHB3LR0kFRpaCyy2uSZnrOkHf+UCOnMvUt0bO2R6eln/RBsQ5turHUZZoBUONQXM/xCRsOgHatdyLk2gB3y8DeJGAMnqcCnvD/ACEqA7jJyBmFxuAdjWkThqZCPLKGLxVvw4P3ff1IaWKfWzUtbNLFummURVtUsWqkhKUEoIIwtUoWqkBKWEoAjrapxbVPhKWq1IDaWqfRKUq06q0AcVadVK6q06q0ECVSnVSlKtOKtSAlUpxVpQWnAtSAkLSwK6BSooArnph6KK5JGWplqKKgBs0g12ioJEGkGiigDhpJoooA5XDRRQByuUUUAcqPxv0/cfrRRXMth+H/APWPuTBXa7RXYg7RXaKCDtdFcooAVShXaKAOinFoooAcWnVooqQHVp5aKKCBxadWiipAWKWKKKkBQrtFFSB//9k="/>
          <p:cNvSpPr>
            <a:spLocks noChangeAspect="1" noChangeArrowheads="1"/>
          </p:cNvSpPr>
          <p:nvPr/>
        </p:nvSpPr>
        <p:spPr bwMode="auto">
          <a:xfrm>
            <a:off x="307975" y="-1897063"/>
            <a:ext cx="683895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http://upload.wikimedia.org/wikipedia/commons/b/b4/Sierpinski_pyrami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83895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042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dirty="0" err="1" smtClean="0"/>
              <a:t>Menger</a:t>
            </a:r>
            <a:r>
              <a:rPr lang="en-GB" dirty="0" smtClean="0"/>
              <a:t> Sponge</a:t>
            </a:r>
            <a:endParaRPr lang="en-GB" dirty="0"/>
          </a:p>
        </p:txBody>
      </p:sp>
      <p:pic>
        <p:nvPicPr>
          <p:cNvPr id="3074" name="Picture 2" descr="http://mathworld.wolfram.com/images/gifs/MengerSpo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4"/>
            <a:ext cx="3528392" cy="37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045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GB" sz="4200" b="1" dirty="0" smtClean="0">
                <a:solidFill>
                  <a:srgbClr val="FFFF00"/>
                </a:solidFill>
              </a:rPr>
              <a:t>Scene 7</a:t>
            </a:r>
            <a:endParaRPr lang="en-GB" sz="4200" b="1" dirty="0">
              <a:solidFill>
                <a:srgbClr val="FFFF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000" b="1" dirty="0" smtClean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Structure?</a:t>
            </a:r>
          </a:p>
          <a:p>
            <a:pPr lvl="1"/>
            <a:r>
              <a:rPr lang="en-GB" sz="1600" b="1" dirty="0" smtClean="0">
                <a:solidFill>
                  <a:schemeClr val="bg1"/>
                </a:solidFill>
              </a:rPr>
              <a:t>Of timelines</a:t>
            </a:r>
          </a:p>
          <a:p>
            <a:pPr lvl="1"/>
            <a:r>
              <a:rPr lang="en-GB" sz="1600" b="1" dirty="0" smtClean="0">
                <a:solidFill>
                  <a:schemeClr val="bg1"/>
                </a:solidFill>
              </a:rPr>
              <a:t>“Doubled by time”: repetition with variation</a:t>
            </a:r>
          </a:p>
          <a:p>
            <a:pPr lvl="1"/>
            <a:r>
              <a:rPr lang="en-GB" sz="1600" b="1" dirty="0" smtClean="0">
                <a:solidFill>
                  <a:schemeClr val="bg1"/>
                </a:solidFill>
              </a:rPr>
              <a:t>The dance</a:t>
            </a:r>
          </a:p>
          <a:p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2.bp.blogspot.com/_zy3m51q_DOk/R9L8_dhkt8I/AAAAAAAAAF0/bKC7QXCx25g/s1600/FRFER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87027" cy="1916832"/>
          </a:xfrm>
          <a:prstGeom prst="rect">
            <a:avLst/>
          </a:prstGeom>
          <a:noFill/>
        </p:spPr>
      </p:pic>
      <p:pic>
        <p:nvPicPr>
          <p:cNvPr id="12292" name="Picture 4" descr="http://2.bp.blogspot.com/_zy3m51q_DOk/R9LpVdhktrI/AAAAAAAAADs/7T_SkAAIpu4/s1600/800px-Mandelpar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535234"/>
            <a:ext cx="1763688" cy="1322766"/>
          </a:xfrm>
          <a:prstGeom prst="rect">
            <a:avLst/>
          </a:prstGeom>
          <a:noFill/>
        </p:spPr>
      </p:pic>
      <p:pic>
        <p:nvPicPr>
          <p:cNvPr id="15362" name="Picture 2" descr="http://th00.deviantart.net/fs5/PRE/i/2005/126/d/c/Lorenz_Butterfly_by_uk_dav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563490"/>
            <a:ext cx="1619671" cy="1294510"/>
          </a:xfrm>
          <a:prstGeom prst="rect">
            <a:avLst/>
          </a:prstGeom>
          <a:noFill/>
        </p:spPr>
      </p:pic>
      <p:pic>
        <p:nvPicPr>
          <p:cNvPr id="15364" name="Picture 4" descr="http://1.bp.blogspot.com/-_AbUUFz3Hk4/TWOrNEUx9xI/AAAAAAAAA5w/lP5R7AvvZXE/s1600/snowflak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5477" y="0"/>
            <a:ext cx="2098522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Mandelbrot Set (</a:t>
            </a:r>
            <a:r>
              <a:rPr lang="en-GB" sz="2000" b="1" dirty="0" err="1" smtClean="0">
                <a:solidFill>
                  <a:schemeClr val="bg1"/>
                </a:solidFill>
              </a:rPr>
              <a:t>Coverley</a:t>
            </a:r>
            <a:r>
              <a:rPr lang="en-GB" sz="2000" b="1" dirty="0" smtClean="0">
                <a:solidFill>
                  <a:schemeClr val="bg1"/>
                </a:solidFill>
              </a:rPr>
              <a:t> Set)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0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000" b="1" u="sng" dirty="0" smtClean="0">
                <a:solidFill>
                  <a:schemeClr val="bg1"/>
                </a:solidFill>
              </a:rPr>
              <a:t>Entropy (Second Law of Thermodynamics):</a:t>
            </a:r>
          </a:p>
          <a:p>
            <a:pPr marL="0" indent="0">
              <a:buNone/>
            </a:pPr>
            <a:r>
              <a:rPr lang="en-GB" sz="2000" b="1" u="sng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en-GB" sz="2000" b="1" u="sng" dirty="0" smtClean="0">
                <a:solidFill>
                  <a:schemeClr val="bg1"/>
                </a:solidFill>
                <a:hlinkClick r:id="rId2"/>
              </a:rPr>
              <a:t>www.youtube.com/watch?v=CgppGozbFd4</a:t>
            </a:r>
            <a:endParaRPr lang="en-GB" sz="2000" b="1" u="sng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000" b="1" u="sng" dirty="0" smtClean="0">
                <a:solidFill>
                  <a:schemeClr val="bg1"/>
                </a:solidFill>
              </a:rPr>
              <a:t>Mandelbrot:</a:t>
            </a:r>
            <a:endParaRPr lang="en-GB" sz="2000" b="1" u="sng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  <a:hlinkClick r:id="rId3"/>
              </a:rPr>
              <a:t>https</a:t>
            </a:r>
            <a:r>
              <a:rPr lang="en-GB" sz="2000" b="1" dirty="0">
                <a:solidFill>
                  <a:schemeClr val="bg1"/>
                </a:solidFill>
                <a:hlinkClick r:id="rId3"/>
              </a:rPr>
              <a:t>://</a:t>
            </a:r>
            <a:r>
              <a:rPr lang="en-GB" sz="2000" b="1" dirty="0" smtClean="0">
                <a:solidFill>
                  <a:schemeClr val="bg1"/>
                </a:solidFill>
                <a:hlinkClick r:id="rId3"/>
              </a:rPr>
              <a:t>www.youtube.com/watch?v=MAzYWM7Yf4U</a:t>
            </a:r>
            <a:endParaRPr lang="en-GB" sz="20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000" b="1" u="sng" dirty="0" smtClean="0">
                <a:solidFill>
                  <a:schemeClr val="bg1"/>
                </a:solidFill>
              </a:rPr>
              <a:t>Fractals (</a:t>
            </a:r>
            <a:r>
              <a:rPr lang="en-GB" sz="2000" b="1" u="sng" dirty="0" err="1" smtClean="0">
                <a:solidFill>
                  <a:schemeClr val="bg1"/>
                </a:solidFill>
              </a:rPr>
              <a:t>mandelbrot</a:t>
            </a:r>
            <a:r>
              <a:rPr lang="en-GB" sz="2000" b="1" u="sng" dirty="0" smtClean="0">
                <a:solidFill>
                  <a:schemeClr val="bg1"/>
                </a:solidFill>
              </a:rPr>
              <a:t> in nature? God’s equations?):</a:t>
            </a:r>
          </a:p>
          <a:p>
            <a:r>
              <a:rPr lang="en-GB" sz="2000" b="1" u="sng" dirty="0">
                <a:solidFill>
                  <a:schemeClr val="bg1"/>
                </a:solidFill>
                <a:hlinkClick r:id="rId4"/>
              </a:rPr>
              <a:t>https</a:t>
            </a:r>
            <a:r>
              <a:rPr lang="en-GB" sz="2000" b="1" u="sng">
                <a:solidFill>
                  <a:schemeClr val="bg1"/>
                </a:solidFill>
                <a:hlinkClick r:id="rId4"/>
              </a:rPr>
              <a:t>://</a:t>
            </a:r>
            <a:r>
              <a:rPr lang="en-GB" sz="2000" b="1" u="sng" smtClean="0">
                <a:solidFill>
                  <a:schemeClr val="bg1"/>
                </a:solidFill>
                <a:hlinkClick r:id="rId4"/>
              </a:rPr>
              <a:t>www.youtube.com/watch?v=FCapNpKHJ_M&amp;safe=active</a:t>
            </a:r>
            <a:endParaRPr lang="en-GB" sz="2000" b="1" u="sng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000" b="1" u="sng" dirty="0" err="1" smtClean="0">
                <a:solidFill>
                  <a:schemeClr val="bg1"/>
                </a:solidFill>
              </a:rPr>
              <a:t>Butterly</a:t>
            </a:r>
            <a:r>
              <a:rPr lang="en-GB" sz="2000" b="1" u="sng" dirty="0" smtClean="0">
                <a:solidFill>
                  <a:schemeClr val="bg1"/>
                </a:solidFill>
              </a:rPr>
              <a:t> effect</a:t>
            </a:r>
          </a:p>
          <a:p>
            <a:r>
              <a:rPr lang="en-GB" sz="2000" b="1" u="sng" dirty="0">
                <a:solidFill>
                  <a:schemeClr val="bg1"/>
                </a:solidFill>
                <a:hlinkClick r:id="rId5"/>
              </a:rPr>
              <a:t>https://</a:t>
            </a:r>
            <a:r>
              <a:rPr lang="en-GB" sz="2000" b="1" u="sng" dirty="0" smtClean="0">
                <a:solidFill>
                  <a:schemeClr val="bg1"/>
                </a:solidFill>
                <a:hlinkClick r:id="rId5"/>
              </a:rPr>
              <a:t>www.youtube.com/watch?v=R6NnCOs20GQ</a:t>
            </a:r>
            <a:endParaRPr lang="en-GB" sz="2000" b="1" u="sng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000" b="1" u="sng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2.bp.blogspot.com/_zy3m51q_DOk/R9L8_dhkt8I/AAAAAAAAAF0/bKC7QXCx25g/s1600/FRFERN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1487027" cy="1916832"/>
          </a:xfrm>
          <a:prstGeom prst="rect">
            <a:avLst/>
          </a:prstGeom>
          <a:noFill/>
        </p:spPr>
      </p:pic>
      <p:pic>
        <p:nvPicPr>
          <p:cNvPr id="12292" name="Picture 4" descr="http://2.bp.blogspot.com/_zy3m51q_DOk/R9LpVdhktrI/AAAAAAAAADs/7T_SkAAIpu4/s1600/800px-Mandelpart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5535234"/>
            <a:ext cx="1763688" cy="1322766"/>
          </a:xfrm>
          <a:prstGeom prst="rect">
            <a:avLst/>
          </a:prstGeom>
          <a:noFill/>
        </p:spPr>
      </p:pic>
      <p:pic>
        <p:nvPicPr>
          <p:cNvPr id="15362" name="Picture 2" descr="http://th00.deviantart.net/fs5/PRE/i/2005/126/d/c/Lorenz_Butterfly_by_uk_dav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5563490"/>
            <a:ext cx="1619671" cy="1294510"/>
          </a:xfrm>
          <a:prstGeom prst="rect">
            <a:avLst/>
          </a:prstGeom>
          <a:noFill/>
        </p:spPr>
      </p:pic>
      <p:pic>
        <p:nvPicPr>
          <p:cNvPr id="15364" name="Picture 4" descr="http://1.bp.blogspot.com/-_AbUUFz3Hk4/TWOrNEUx9xI/AAAAAAAAA5w/lP5R7AvvZXE/s1600/snowflake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45477" y="0"/>
            <a:ext cx="2098522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2.bp.blogspot.com/_zy3m51q_DOk/R9L8_dhkt8I/AAAAAAAAAF0/bKC7QXCx25g/s1600/FRFER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87027" cy="1916832"/>
          </a:xfrm>
          <a:prstGeom prst="rect">
            <a:avLst/>
          </a:prstGeom>
          <a:noFill/>
        </p:spPr>
      </p:pic>
      <p:pic>
        <p:nvPicPr>
          <p:cNvPr id="12292" name="Picture 4" descr="http://2.bp.blogspot.com/_zy3m51q_DOk/R9LpVdhktrI/AAAAAAAAADs/7T_SkAAIpu4/s1600/800px-Mandelpar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535234"/>
            <a:ext cx="1763688" cy="1322766"/>
          </a:xfrm>
          <a:prstGeom prst="rect">
            <a:avLst/>
          </a:prstGeom>
          <a:noFill/>
        </p:spPr>
      </p:pic>
      <p:pic>
        <p:nvPicPr>
          <p:cNvPr id="15362" name="Picture 2" descr="http://th00.deviantart.net/fs5/PRE/i/2005/126/d/c/Lorenz_Butterfly_by_uk_dav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563490"/>
            <a:ext cx="1619671" cy="1294510"/>
          </a:xfrm>
          <a:prstGeom prst="rect">
            <a:avLst/>
          </a:prstGeom>
          <a:noFill/>
        </p:spPr>
      </p:pic>
      <p:pic>
        <p:nvPicPr>
          <p:cNvPr id="15364" name="Picture 4" descr="http://1.bp.blogspot.com/-_AbUUFz3Hk4/TWOrNEUx9xI/AAAAAAAAA5w/lP5R7AvvZXE/s1600/snowflak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5477" y="0"/>
            <a:ext cx="2098522" cy="1916832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rgbClr val="FFFF00">
              <a:alpha val="63000"/>
            </a:srgbClr>
          </a:solidFill>
        </p:spPr>
        <p:txBody>
          <a:bodyPr>
            <a:normAutofit/>
          </a:bodyPr>
          <a:lstStyle/>
          <a:p>
            <a:pPr algn="l"/>
            <a:r>
              <a:rPr lang="en-GB" sz="2000" b="1" dirty="0" smtClean="0"/>
              <a:t>Arcadia: Act 1, scene 2</a:t>
            </a:r>
            <a:endParaRPr lang="en-GB" sz="2000" b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u="sng" dirty="0" smtClean="0">
                <a:solidFill>
                  <a:schemeClr val="bg1"/>
                </a:solidFill>
              </a:rPr>
              <a:t>Symbolism</a:t>
            </a:r>
          </a:p>
          <a:p>
            <a:endParaRPr lang="en-GB" sz="2000" b="1" dirty="0" smtClean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Opening stage direction</a:t>
            </a:r>
          </a:p>
          <a:p>
            <a:pPr lvl="1"/>
            <a:r>
              <a:rPr lang="en-GB" sz="1600" dirty="0" smtClean="0">
                <a:solidFill>
                  <a:schemeClr val="bg1"/>
                </a:solidFill>
              </a:rPr>
              <a:t>Review significance of the study (</a:t>
            </a:r>
            <a:r>
              <a:rPr lang="en-GB" sz="1600" b="1" dirty="0" smtClean="0">
                <a:solidFill>
                  <a:schemeClr val="bg1"/>
                </a:solidFill>
              </a:rPr>
              <a:t>“heterotopic space”)</a:t>
            </a:r>
          </a:p>
          <a:p>
            <a:pPr lvl="1"/>
            <a:r>
              <a:rPr lang="en-GB" sz="1600" b="1" dirty="0" err="1" smtClean="0">
                <a:solidFill>
                  <a:schemeClr val="bg1"/>
                </a:solidFill>
              </a:rPr>
              <a:t>Noakes’s</a:t>
            </a:r>
            <a:r>
              <a:rPr lang="en-GB" sz="1600" b="1" dirty="0" smtClean="0">
                <a:solidFill>
                  <a:schemeClr val="bg1"/>
                </a:solidFill>
              </a:rPr>
              <a:t> book</a:t>
            </a:r>
          </a:p>
          <a:p>
            <a:pPr lvl="1"/>
            <a:r>
              <a:rPr lang="en-GB" sz="1600" b="1" dirty="0" smtClean="0">
                <a:solidFill>
                  <a:schemeClr val="bg1"/>
                </a:solidFill>
              </a:rPr>
              <a:t>Stoppard’s stagecraft</a:t>
            </a:r>
          </a:p>
          <a:p>
            <a:pPr lvl="1"/>
            <a:endParaRPr lang="en-GB" sz="16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Trinity College (Cambridge)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The apple</a:t>
            </a:r>
          </a:p>
          <a:p>
            <a:pPr lvl="1"/>
            <a:endParaRPr lang="en-GB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2.bp.blogspot.com/_zy3m51q_DOk/R9L8_dhkt8I/AAAAAAAAAF0/bKC7QXCx25g/s1600/FRFER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87027" cy="1916832"/>
          </a:xfrm>
          <a:prstGeom prst="rect">
            <a:avLst/>
          </a:prstGeom>
          <a:noFill/>
        </p:spPr>
      </p:pic>
      <p:pic>
        <p:nvPicPr>
          <p:cNvPr id="12292" name="Picture 4" descr="http://2.bp.blogspot.com/_zy3m51q_DOk/R9LpVdhktrI/AAAAAAAAADs/7T_SkAAIpu4/s1600/800px-Mandelpar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535234"/>
            <a:ext cx="1763688" cy="1322766"/>
          </a:xfrm>
          <a:prstGeom prst="rect">
            <a:avLst/>
          </a:prstGeom>
          <a:noFill/>
        </p:spPr>
      </p:pic>
      <p:pic>
        <p:nvPicPr>
          <p:cNvPr id="15362" name="Picture 2" descr="http://th00.deviantart.net/fs5/PRE/i/2005/126/d/c/Lorenz_Butterfly_by_uk_dav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563490"/>
            <a:ext cx="1619671" cy="1294510"/>
          </a:xfrm>
          <a:prstGeom prst="rect">
            <a:avLst/>
          </a:prstGeom>
          <a:noFill/>
        </p:spPr>
      </p:pic>
      <p:pic>
        <p:nvPicPr>
          <p:cNvPr id="15364" name="Picture 4" descr="http://1.bp.blogspot.com/-_AbUUFz3Hk4/TWOrNEUx9xI/AAAAAAAAA5w/lP5R7AvvZXE/s1600/snowflak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5477" y="0"/>
            <a:ext cx="2098522" cy="1916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906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2.bp.blogspot.com/_zy3m51q_DOk/R9L8_dhkt8I/AAAAAAAAAF0/bKC7QXCx25g/s1600/FRFER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87027" cy="1916832"/>
          </a:xfrm>
          <a:prstGeom prst="rect">
            <a:avLst/>
          </a:prstGeom>
          <a:noFill/>
        </p:spPr>
      </p:pic>
      <p:pic>
        <p:nvPicPr>
          <p:cNvPr id="12292" name="Picture 4" descr="http://2.bp.blogspot.com/_zy3m51q_DOk/R9LpVdhktrI/AAAAAAAAADs/7T_SkAAIpu4/s1600/800px-Mandelpar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535234"/>
            <a:ext cx="1763688" cy="1322766"/>
          </a:xfrm>
          <a:prstGeom prst="rect">
            <a:avLst/>
          </a:prstGeom>
          <a:noFill/>
        </p:spPr>
      </p:pic>
      <p:pic>
        <p:nvPicPr>
          <p:cNvPr id="15362" name="Picture 2" descr="http://th00.deviantart.net/fs5/PRE/i/2005/126/d/c/Lorenz_Butterfly_by_uk_dav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563490"/>
            <a:ext cx="1619671" cy="1294510"/>
          </a:xfrm>
          <a:prstGeom prst="rect">
            <a:avLst/>
          </a:prstGeom>
          <a:noFill/>
        </p:spPr>
      </p:pic>
      <p:pic>
        <p:nvPicPr>
          <p:cNvPr id="15364" name="Picture 4" descr="http://1.bp.blogspot.com/-_AbUUFz3Hk4/TWOrNEUx9xI/AAAAAAAAA5w/lP5R7AvvZXE/s1600/snowflak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5477" y="0"/>
            <a:ext cx="2098522" cy="1916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59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2.bp.blogspot.com/_zy3m51q_DOk/R9L8_dhkt8I/AAAAAAAAAF0/bKC7QXCx25g/s1600/FRFER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87027" cy="1916832"/>
          </a:xfrm>
          <a:prstGeom prst="rect">
            <a:avLst/>
          </a:prstGeom>
          <a:noFill/>
        </p:spPr>
      </p:pic>
      <p:pic>
        <p:nvPicPr>
          <p:cNvPr id="12292" name="Picture 4" descr="http://2.bp.blogspot.com/_zy3m51q_DOk/R9LpVdhktrI/AAAAAAAAADs/7T_SkAAIpu4/s1600/800px-Mandelpar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535234"/>
            <a:ext cx="1763688" cy="1322766"/>
          </a:xfrm>
          <a:prstGeom prst="rect">
            <a:avLst/>
          </a:prstGeom>
          <a:noFill/>
        </p:spPr>
      </p:pic>
      <p:pic>
        <p:nvPicPr>
          <p:cNvPr id="15362" name="Picture 2" descr="http://th00.deviantart.net/fs5/PRE/i/2005/126/d/c/Lorenz_Butterfly_by_uk_dav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563490"/>
            <a:ext cx="1619671" cy="1294510"/>
          </a:xfrm>
          <a:prstGeom prst="rect">
            <a:avLst/>
          </a:prstGeom>
          <a:noFill/>
        </p:spPr>
      </p:pic>
      <p:pic>
        <p:nvPicPr>
          <p:cNvPr id="15364" name="Picture 4" descr="http://1.bp.blogspot.com/-_AbUUFz3Hk4/TWOrNEUx9xI/AAAAAAAAA5w/lP5R7AvvZXE/s1600/snowflak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5477" y="0"/>
            <a:ext cx="2098522" cy="1916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663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2.bp.blogspot.com/_zy3m51q_DOk/R9L8_dhkt8I/AAAAAAAAAF0/bKC7QXCx25g/s1600/FRFER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87027" cy="1916832"/>
          </a:xfrm>
          <a:prstGeom prst="rect">
            <a:avLst/>
          </a:prstGeom>
          <a:noFill/>
        </p:spPr>
      </p:pic>
      <p:pic>
        <p:nvPicPr>
          <p:cNvPr id="12292" name="Picture 4" descr="http://2.bp.blogspot.com/_zy3m51q_DOk/R9LpVdhktrI/AAAAAAAAADs/7T_SkAAIpu4/s1600/800px-Mandelpar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535234"/>
            <a:ext cx="1763688" cy="1322766"/>
          </a:xfrm>
          <a:prstGeom prst="rect">
            <a:avLst/>
          </a:prstGeom>
          <a:noFill/>
        </p:spPr>
      </p:pic>
      <p:pic>
        <p:nvPicPr>
          <p:cNvPr id="15362" name="Picture 2" descr="http://th00.deviantart.net/fs5/PRE/i/2005/126/d/c/Lorenz_Butterfly_by_uk_dav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563490"/>
            <a:ext cx="1619671" cy="1294510"/>
          </a:xfrm>
          <a:prstGeom prst="rect">
            <a:avLst/>
          </a:prstGeom>
          <a:noFill/>
        </p:spPr>
      </p:pic>
      <p:pic>
        <p:nvPicPr>
          <p:cNvPr id="15364" name="Picture 4" descr="http://1.bp.blogspot.com/-_AbUUFz3Hk4/TWOrNEUx9xI/AAAAAAAAA5w/lP5R7AvvZXE/s1600/snowflak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5477" y="0"/>
            <a:ext cx="2098522" cy="1916832"/>
          </a:xfrm>
          <a:prstGeom prst="rect">
            <a:avLst/>
          </a:prstGeom>
          <a:noFill/>
        </p:spPr>
      </p:pic>
      <p:pic>
        <p:nvPicPr>
          <p:cNvPr id="8" name="Picture 4" descr="http://fc09.deviantart.net/fs28/i/2008/118/7/2/Versailles_garden_by_tony696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65" y="844491"/>
            <a:ext cx="6396155" cy="426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71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2.bp.blogspot.com/_zy3m51q_DOk/R9L8_dhkt8I/AAAAAAAAAF0/bKC7QXCx25g/s1600/FRFER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87027" cy="1916832"/>
          </a:xfrm>
          <a:prstGeom prst="rect">
            <a:avLst/>
          </a:prstGeom>
          <a:noFill/>
        </p:spPr>
      </p:pic>
      <p:pic>
        <p:nvPicPr>
          <p:cNvPr id="12292" name="Picture 4" descr="http://2.bp.blogspot.com/_zy3m51q_DOk/R9LpVdhktrI/AAAAAAAAADs/7T_SkAAIpu4/s1600/800px-Mandelpar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535234"/>
            <a:ext cx="1763688" cy="1322766"/>
          </a:xfrm>
          <a:prstGeom prst="rect">
            <a:avLst/>
          </a:prstGeom>
          <a:noFill/>
        </p:spPr>
      </p:pic>
      <p:pic>
        <p:nvPicPr>
          <p:cNvPr id="15362" name="Picture 2" descr="http://th00.deviantart.net/fs5/PRE/i/2005/126/d/c/Lorenz_Butterfly_by_uk_dav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563490"/>
            <a:ext cx="1619671" cy="1294510"/>
          </a:xfrm>
          <a:prstGeom prst="rect">
            <a:avLst/>
          </a:prstGeom>
          <a:noFill/>
        </p:spPr>
      </p:pic>
      <p:pic>
        <p:nvPicPr>
          <p:cNvPr id="15364" name="Picture 4" descr="http://1.bp.blogspot.com/-_AbUUFz3Hk4/TWOrNEUx9xI/AAAAAAAAA5w/lP5R7AvvZXE/s1600/snowflak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5477" y="0"/>
            <a:ext cx="2098522" cy="1916832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2" t="31411" r="33606" b="38338"/>
          <a:stretch/>
        </p:blipFill>
        <p:spPr bwMode="auto">
          <a:xfrm>
            <a:off x="971600" y="963778"/>
            <a:ext cx="6264696" cy="443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74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2.bp.blogspot.com/_zy3m51q_DOk/R9L8_dhkt8I/AAAAAAAAAF0/bKC7QXCx25g/s1600/FRFER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87027" cy="1916832"/>
          </a:xfrm>
          <a:prstGeom prst="rect">
            <a:avLst/>
          </a:prstGeom>
          <a:noFill/>
        </p:spPr>
      </p:pic>
      <p:pic>
        <p:nvPicPr>
          <p:cNvPr id="12292" name="Picture 4" descr="http://2.bp.blogspot.com/_zy3m51q_DOk/R9LpVdhktrI/AAAAAAAAADs/7T_SkAAIpu4/s1600/800px-Mandelpar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535234"/>
            <a:ext cx="1763688" cy="1322766"/>
          </a:xfrm>
          <a:prstGeom prst="rect">
            <a:avLst/>
          </a:prstGeom>
          <a:noFill/>
        </p:spPr>
      </p:pic>
      <p:pic>
        <p:nvPicPr>
          <p:cNvPr id="15362" name="Picture 2" descr="http://th00.deviantart.net/fs5/PRE/i/2005/126/d/c/Lorenz_Butterfly_by_uk_dav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563490"/>
            <a:ext cx="1619671" cy="1294510"/>
          </a:xfrm>
          <a:prstGeom prst="rect">
            <a:avLst/>
          </a:prstGeom>
          <a:noFill/>
        </p:spPr>
      </p:pic>
      <p:pic>
        <p:nvPicPr>
          <p:cNvPr id="15364" name="Picture 4" descr="http://1.bp.blogspot.com/-_AbUUFz3Hk4/TWOrNEUx9xI/AAAAAAAAA5w/lP5R7AvvZXE/s1600/snowflak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5477" y="0"/>
            <a:ext cx="2098522" cy="1916832"/>
          </a:xfrm>
          <a:prstGeom prst="rect">
            <a:avLst/>
          </a:prstGeom>
          <a:noFill/>
        </p:spPr>
      </p:pic>
      <p:pic>
        <p:nvPicPr>
          <p:cNvPr id="8" name="Picture 2" descr="http://www.chrishaile.com/wp-content/uploads/2011/09/claude-500x369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435" y="924969"/>
            <a:ext cx="5929861" cy="437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5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2.bp.blogspot.com/_zy3m51q_DOk/R9L8_dhkt8I/AAAAAAAAAF0/bKC7QXCx25g/s1600/FRFER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87027" cy="1916832"/>
          </a:xfrm>
          <a:prstGeom prst="rect">
            <a:avLst/>
          </a:prstGeom>
          <a:noFill/>
        </p:spPr>
      </p:pic>
      <p:pic>
        <p:nvPicPr>
          <p:cNvPr id="12292" name="Picture 4" descr="http://2.bp.blogspot.com/_zy3m51q_DOk/R9LpVdhktrI/AAAAAAAAADs/7T_SkAAIpu4/s1600/800px-Mandelpar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535234"/>
            <a:ext cx="1763688" cy="1322766"/>
          </a:xfrm>
          <a:prstGeom prst="rect">
            <a:avLst/>
          </a:prstGeom>
          <a:noFill/>
        </p:spPr>
      </p:pic>
      <p:pic>
        <p:nvPicPr>
          <p:cNvPr id="15362" name="Picture 2" descr="http://th00.deviantart.net/fs5/PRE/i/2005/126/d/c/Lorenz_Butterfly_by_uk_dav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563490"/>
            <a:ext cx="1619671" cy="1294510"/>
          </a:xfrm>
          <a:prstGeom prst="rect">
            <a:avLst/>
          </a:prstGeom>
          <a:noFill/>
        </p:spPr>
      </p:pic>
      <p:pic>
        <p:nvPicPr>
          <p:cNvPr id="15364" name="Picture 4" descr="http://1.bp.blogspot.com/-_AbUUFz3Hk4/TWOrNEUx9xI/AAAAAAAAA5w/lP5R7AvvZXE/s1600/snowflak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5477" y="0"/>
            <a:ext cx="2098522" cy="1916832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GB" sz="2000" b="1" dirty="0" smtClean="0">
                <a:solidFill>
                  <a:schemeClr val="bg1"/>
                </a:solidFill>
              </a:rPr>
              <a:t>“The sublime geometry”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Capability Brown (C18): the landscaper as poet: </a:t>
            </a:r>
            <a:r>
              <a:rPr lang="en-GB" sz="2000" dirty="0">
                <a:solidFill>
                  <a:schemeClr val="bg1"/>
                </a:solidFill>
              </a:rPr>
              <a:t>"Here I put a comma, there, when it's necessary to cut the view, I put a parenthesis; there I end it with a </a:t>
            </a:r>
            <a:r>
              <a:rPr lang="en-GB" sz="2000" dirty="0" smtClean="0">
                <a:solidFill>
                  <a:schemeClr val="bg1"/>
                </a:solidFill>
              </a:rPr>
              <a:t>period </a:t>
            </a:r>
            <a:r>
              <a:rPr lang="en-GB" sz="2000" dirty="0">
                <a:solidFill>
                  <a:schemeClr val="bg1"/>
                </a:solidFill>
              </a:rPr>
              <a:t>and start on another theme</a:t>
            </a:r>
            <a:r>
              <a:rPr lang="en-GB" sz="2000" dirty="0" smtClean="0">
                <a:solidFill>
                  <a:schemeClr val="bg1"/>
                </a:solidFill>
              </a:rPr>
              <a:t>."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2" t="31411" r="33606" b="38338"/>
          <a:stretch/>
        </p:blipFill>
        <p:spPr bwMode="auto">
          <a:xfrm>
            <a:off x="4860032" y="2673784"/>
            <a:ext cx="4163762" cy="295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fc09.deviantart.net/fs28/i/2008/118/7/2/Versailles_garden_by_tony696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453959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2.bp.blogspot.com/_zy3m51q_DOk/R9L8_dhkt8I/AAAAAAAAAF0/bKC7QXCx25g/s1600/FRFER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87027" cy="1916832"/>
          </a:xfrm>
          <a:prstGeom prst="rect">
            <a:avLst/>
          </a:prstGeom>
          <a:noFill/>
        </p:spPr>
      </p:pic>
      <p:pic>
        <p:nvPicPr>
          <p:cNvPr id="12292" name="Picture 4" descr="http://2.bp.blogspot.com/_zy3m51q_DOk/R9LpVdhktrI/AAAAAAAAADs/7T_SkAAIpu4/s1600/800px-Mandelpar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535234"/>
            <a:ext cx="1763688" cy="1322766"/>
          </a:xfrm>
          <a:prstGeom prst="rect">
            <a:avLst/>
          </a:prstGeom>
          <a:noFill/>
        </p:spPr>
      </p:pic>
      <p:pic>
        <p:nvPicPr>
          <p:cNvPr id="15362" name="Picture 2" descr="http://th00.deviantart.net/fs5/PRE/i/2005/126/d/c/Lorenz_Butterfly_by_uk_dav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563490"/>
            <a:ext cx="1619671" cy="1294510"/>
          </a:xfrm>
          <a:prstGeom prst="rect">
            <a:avLst/>
          </a:prstGeom>
          <a:noFill/>
        </p:spPr>
      </p:pic>
      <p:pic>
        <p:nvPicPr>
          <p:cNvPr id="15364" name="Picture 4" descr="http://1.bp.blogspot.com/-_AbUUFz3Hk4/TWOrNEUx9xI/AAAAAAAAA5w/lP5R7AvvZXE/s1600/snowflak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5477" y="0"/>
            <a:ext cx="2098522" cy="1916832"/>
          </a:xfrm>
          <a:prstGeom prst="rect">
            <a:avLst/>
          </a:prstGeom>
          <a:noFill/>
        </p:spPr>
      </p:pic>
      <p:pic>
        <p:nvPicPr>
          <p:cNvPr id="2050" name="Picture 2" descr="http://www.chrishaile.com/wp-content/uploads/2011/09/claude-500x369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435" y="924969"/>
            <a:ext cx="5929861" cy="437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Capability Brown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2.bp.blogspot.com/_zy3m51q_DOk/R9L8_dhkt8I/AAAAAAAAAF0/bKC7QXCx25g/s1600/FRFER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87027" cy="1916832"/>
          </a:xfrm>
          <a:prstGeom prst="rect">
            <a:avLst/>
          </a:prstGeom>
          <a:noFill/>
        </p:spPr>
      </p:pic>
      <p:pic>
        <p:nvPicPr>
          <p:cNvPr id="12292" name="Picture 4" descr="http://2.bp.blogspot.com/_zy3m51q_DOk/R9LpVdhktrI/AAAAAAAAADs/7T_SkAAIpu4/s1600/800px-Mandelpar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535234"/>
            <a:ext cx="1763688" cy="1322766"/>
          </a:xfrm>
          <a:prstGeom prst="rect">
            <a:avLst/>
          </a:prstGeom>
          <a:noFill/>
        </p:spPr>
      </p:pic>
      <p:pic>
        <p:nvPicPr>
          <p:cNvPr id="15362" name="Picture 2" descr="http://th00.deviantart.net/fs5/PRE/i/2005/126/d/c/Lorenz_Butterfly_by_uk_dav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563490"/>
            <a:ext cx="1619671" cy="1294510"/>
          </a:xfrm>
          <a:prstGeom prst="rect">
            <a:avLst/>
          </a:prstGeom>
          <a:noFill/>
        </p:spPr>
      </p:pic>
      <p:pic>
        <p:nvPicPr>
          <p:cNvPr id="15364" name="Picture 4" descr="http://1.bp.blogspot.com/-_AbUUFz3Hk4/TWOrNEUx9xI/AAAAAAAAA5w/lP5R7AvvZXE/s1600/snowflak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5477" y="0"/>
            <a:ext cx="2098522" cy="1916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645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Hannah (&amp; Bernard)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2.bp.blogspot.com/_zy3m51q_DOk/R9L8_dhkt8I/AAAAAAAAAF0/bKC7QXCx25g/s1600/FRFER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87027" cy="1916832"/>
          </a:xfrm>
          <a:prstGeom prst="rect">
            <a:avLst/>
          </a:prstGeom>
          <a:noFill/>
        </p:spPr>
      </p:pic>
      <p:pic>
        <p:nvPicPr>
          <p:cNvPr id="12292" name="Picture 4" descr="http://2.bp.blogspot.com/_zy3m51q_DOk/R9LpVdhktrI/AAAAAAAAADs/7T_SkAAIpu4/s1600/800px-Mandelpar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535234"/>
            <a:ext cx="1763688" cy="1322766"/>
          </a:xfrm>
          <a:prstGeom prst="rect">
            <a:avLst/>
          </a:prstGeom>
          <a:noFill/>
        </p:spPr>
      </p:pic>
      <p:pic>
        <p:nvPicPr>
          <p:cNvPr id="15362" name="Picture 2" descr="http://th00.deviantart.net/fs5/PRE/i/2005/126/d/c/Lorenz_Butterfly_by_uk_dav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563490"/>
            <a:ext cx="1619671" cy="1294510"/>
          </a:xfrm>
          <a:prstGeom prst="rect">
            <a:avLst/>
          </a:prstGeom>
          <a:noFill/>
        </p:spPr>
      </p:pic>
      <p:pic>
        <p:nvPicPr>
          <p:cNvPr id="15364" name="Picture 4" descr="http://1.bp.blogspot.com/-_AbUUFz3Hk4/TWOrNEUx9xI/AAAAAAAAA5w/lP5R7AvvZXE/s1600/snowflak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5477" y="0"/>
            <a:ext cx="2098522" cy="1916832"/>
          </a:xfrm>
          <a:prstGeom prst="rect">
            <a:avLst/>
          </a:prstGeom>
          <a:noFill/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Art versus science versus philosophy</a:t>
            </a:r>
          </a:p>
          <a:p>
            <a:pPr lvl="1"/>
            <a:r>
              <a:rPr lang="en-GB" sz="2400" b="1" dirty="0" smtClean="0">
                <a:solidFill>
                  <a:schemeClr val="bg1"/>
                </a:solidFill>
              </a:rPr>
              <a:t>Bernard</a:t>
            </a:r>
            <a:r>
              <a:rPr lang="en-GB" sz="2400" dirty="0">
                <a:solidFill>
                  <a:schemeClr val="bg1"/>
                </a:solidFill>
              </a:rPr>
              <a:t>: Well, by comparing sentence structures…</a:t>
            </a:r>
          </a:p>
          <a:p>
            <a:pPr lvl="1"/>
            <a:endParaRPr lang="en-GB" sz="2400" dirty="0" smtClean="0">
              <a:solidFill>
                <a:schemeClr val="bg1"/>
              </a:solidFill>
            </a:endParaRPr>
          </a:p>
          <a:p>
            <a:pPr lvl="1"/>
            <a:r>
              <a:rPr lang="en-GB" sz="2400" dirty="0" smtClean="0">
                <a:solidFill>
                  <a:schemeClr val="bg1"/>
                </a:solidFill>
              </a:rPr>
              <a:t>Hannah’s </a:t>
            </a:r>
            <a:r>
              <a:rPr lang="en-GB" sz="2400" dirty="0" err="1">
                <a:solidFill>
                  <a:schemeClr val="bg1"/>
                </a:solidFill>
              </a:rPr>
              <a:t>mindset</a:t>
            </a:r>
            <a:r>
              <a:rPr lang="en-GB" sz="2400" dirty="0">
                <a:solidFill>
                  <a:schemeClr val="bg1"/>
                </a:solidFill>
              </a:rPr>
              <a:t>/preferences:</a:t>
            </a:r>
          </a:p>
          <a:p>
            <a:pPr lvl="2"/>
            <a:r>
              <a:rPr lang="en-GB" dirty="0">
                <a:solidFill>
                  <a:schemeClr val="bg1"/>
                </a:solidFill>
              </a:rPr>
              <a:t>“His pupil was the </a:t>
            </a:r>
            <a:r>
              <a:rPr lang="en-GB" dirty="0" err="1">
                <a:solidFill>
                  <a:schemeClr val="bg1"/>
                </a:solidFill>
              </a:rPr>
              <a:t>Croom</a:t>
            </a:r>
            <a:r>
              <a:rPr lang="en-GB" dirty="0">
                <a:solidFill>
                  <a:schemeClr val="bg1"/>
                </a:solidFill>
              </a:rPr>
              <a:t> daughter</a:t>
            </a:r>
            <a:r>
              <a:rPr lang="en-GB" dirty="0" smtClean="0">
                <a:solidFill>
                  <a:schemeClr val="bg1"/>
                </a:solidFill>
              </a:rPr>
              <a:t>…”</a:t>
            </a:r>
          </a:p>
          <a:p>
            <a:pPr lvl="2"/>
            <a:r>
              <a:rPr lang="en-GB" dirty="0" smtClean="0">
                <a:solidFill>
                  <a:schemeClr val="bg1"/>
                </a:solidFill>
              </a:rPr>
              <a:t>“He’s doing grouse”; “computer grouse”</a:t>
            </a:r>
            <a:endParaRPr lang="en-GB" dirty="0">
              <a:solidFill>
                <a:schemeClr val="bg1"/>
              </a:solidFill>
            </a:endParaRPr>
          </a:p>
          <a:p>
            <a:pPr lvl="2"/>
            <a:r>
              <a:rPr lang="en-GB" dirty="0">
                <a:solidFill>
                  <a:schemeClr val="bg1"/>
                </a:solidFill>
              </a:rPr>
              <a:t>“… the nervous breakdown of the Romantic imagination…”</a:t>
            </a:r>
          </a:p>
          <a:p>
            <a:pPr lvl="2"/>
            <a:r>
              <a:rPr lang="en-GB" dirty="0">
                <a:solidFill>
                  <a:schemeClr val="bg1"/>
                </a:solidFill>
              </a:rPr>
              <a:t>“You can stop being silly now, Bernard.”</a:t>
            </a:r>
          </a:p>
          <a:p>
            <a:pPr lvl="2"/>
            <a:r>
              <a:rPr lang="en-GB" dirty="0">
                <a:solidFill>
                  <a:schemeClr val="bg1"/>
                </a:solidFill>
              </a:rPr>
              <a:t>“The whole Romantic sham…”; “the decline from…”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416</Words>
  <Application>Microsoft Office PowerPoint</Application>
  <PresentationFormat>On-screen Show (4:3)</PresentationFormat>
  <Paragraphs>61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Quotations</vt:lpstr>
      <vt:lpstr>Arcadia: Act 1, scene 2</vt:lpstr>
      <vt:lpstr>PowerPoint Presentation</vt:lpstr>
      <vt:lpstr>PowerPoint Presentation</vt:lpstr>
      <vt:lpstr>PowerPoint Presentation</vt:lpstr>
      <vt:lpstr>“The sublime geometry”</vt:lpstr>
      <vt:lpstr>PowerPoint Presentation</vt:lpstr>
      <vt:lpstr>Capability Brown</vt:lpstr>
      <vt:lpstr>Hannah (&amp; Bernard)</vt:lpstr>
      <vt:lpstr>Arcadia: Act 1, scene 3: what is Thomasina’s world-view, and how does it relate to the pastoral?</vt:lpstr>
      <vt:lpstr>Act 1, scene 4</vt:lpstr>
      <vt:lpstr>Iterated algorithms</vt:lpstr>
      <vt:lpstr>Place three dots on a page labeled A, B and C (leave a reasonable amount of space between each one).</vt:lpstr>
      <vt:lpstr>Now starting at any point on the page (called "the seed"), do the following process:</vt:lpstr>
      <vt:lpstr>PowerPoint Presentation</vt:lpstr>
      <vt:lpstr>Sierpinski triangle</vt:lpstr>
      <vt:lpstr>Menger Sponge</vt:lpstr>
      <vt:lpstr>Scene 7</vt:lpstr>
      <vt:lpstr>Mandelbrot Set (Coverley Set)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Red Devil</dc:creator>
  <cp:lastModifiedBy>Sarah &amp; Oli</cp:lastModifiedBy>
  <cp:revision>15</cp:revision>
  <dcterms:created xsi:type="dcterms:W3CDTF">2013-03-10T19:09:23Z</dcterms:created>
  <dcterms:modified xsi:type="dcterms:W3CDTF">2015-03-13T07:16:03Z</dcterms:modified>
</cp:coreProperties>
</file>