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63" r:id="rId4"/>
    <p:sldId id="264" r:id="rId5"/>
    <p:sldId id="265" r:id="rId6"/>
    <p:sldId id="266" r:id="rId7"/>
    <p:sldId id="273" r:id="rId8"/>
    <p:sldId id="271" r:id="rId9"/>
    <p:sldId id="272" r:id="rId10"/>
    <p:sldId id="267" r:id="rId11"/>
    <p:sldId id="276" r:id="rId12"/>
    <p:sldId id="270" r:id="rId13"/>
    <p:sldId id="274" r:id="rId14"/>
    <p:sldId id="275" r:id="rId15"/>
    <p:sldId id="282" r:id="rId16"/>
    <p:sldId id="277" r:id="rId17"/>
    <p:sldId id="278" r:id="rId18"/>
    <p:sldId id="279" r:id="rId19"/>
    <p:sldId id="280" r:id="rId20"/>
    <p:sldId id="281"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AB40EF7-71CD-476D-97DC-5464AAD56DEB}" type="datetimeFigureOut">
              <a:rPr lang="en-GB" smtClean="0"/>
              <a:pPr/>
              <a:t>10/03/2015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39A3AC-1975-4791-B15E-45E645965BD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B40EF7-71CD-476D-97DC-5464AAD56DEB}" type="datetimeFigureOut">
              <a:rPr lang="en-GB" smtClean="0"/>
              <a:pPr/>
              <a:t>10/03/2015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39A3AC-1975-4791-B15E-45E645965BD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B40EF7-71CD-476D-97DC-5464AAD56DEB}" type="datetimeFigureOut">
              <a:rPr lang="en-GB" smtClean="0"/>
              <a:pPr/>
              <a:t>10/03/2015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39A3AC-1975-4791-B15E-45E645965BDC}"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AB40EF7-71CD-476D-97DC-5464AAD56DEB}" type="datetimeFigureOut">
              <a:rPr lang="en-GB" smtClean="0">
                <a:solidFill>
                  <a:prstClr val="black">
                    <a:tint val="75000"/>
                  </a:prstClr>
                </a:solidFill>
              </a:rPr>
              <a:pPr/>
              <a:t>10/03/2015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B39A3AC-1975-4791-B15E-45E645965BD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57558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B40EF7-71CD-476D-97DC-5464AAD56DEB}" type="datetimeFigureOut">
              <a:rPr lang="en-GB" smtClean="0">
                <a:solidFill>
                  <a:prstClr val="black">
                    <a:tint val="75000"/>
                  </a:prstClr>
                </a:solidFill>
              </a:rPr>
              <a:pPr/>
              <a:t>10/03/2015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B39A3AC-1975-4791-B15E-45E645965BD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774925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B40EF7-71CD-476D-97DC-5464AAD56DEB}" type="datetimeFigureOut">
              <a:rPr lang="en-GB" smtClean="0">
                <a:solidFill>
                  <a:prstClr val="black">
                    <a:tint val="75000"/>
                  </a:prstClr>
                </a:solidFill>
              </a:rPr>
              <a:pPr/>
              <a:t>10/03/2015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B39A3AC-1975-4791-B15E-45E645965BD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899443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AB40EF7-71CD-476D-97DC-5464AAD56DEB}" type="datetimeFigureOut">
              <a:rPr lang="en-GB" smtClean="0">
                <a:solidFill>
                  <a:prstClr val="black">
                    <a:tint val="75000"/>
                  </a:prstClr>
                </a:solidFill>
              </a:rPr>
              <a:pPr/>
              <a:t>10/03/2015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B39A3AC-1975-4791-B15E-45E645965BD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707366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AB40EF7-71CD-476D-97DC-5464AAD56DEB}" type="datetimeFigureOut">
              <a:rPr lang="en-GB" smtClean="0">
                <a:solidFill>
                  <a:prstClr val="black">
                    <a:tint val="75000"/>
                  </a:prstClr>
                </a:solidFill>
              </a:rPr>
              <a:pPr/>
              <a:t>10/03/2015</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FB39A3AC-1975-4791-B15E-45E645965BD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8217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AB40EF7-71CD-476D-97DC-5464AAD56DEB}" type="datetimeFigureOut">
              <a:rPr lang="en-GB" smtClean="0">
                <a:solidFill>
                  <a:prstClr val="black">
                    <a:tint val="75000"/>
                  </a:prstClr>
                </a:solidFill>
              </a:rPr>
              <a:pPr/>
              <a:t>10/03/2015</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FB39A3AC-1975-4791-B15E-45E645965BD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252804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40EF7-71CD-476D-97DC-5464AAD56DEB}" type="datetimeFigureOut">
              <a:rPr lang="en-GB" smtClean="0">
                <a:solidFill>
                  <a:prstClr val="black">
                    <a:tint val="75000"/>
                  </a:prstClr>
                </a:solidFill>
              </a:rPr>
              <a:pPr/>
              <a:t>10/03/2015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FB39A3AC-1975-4791-B15E-45E645965BD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12023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B40EF7-71CD-476D-97DC-5464AAD56DEB}" type="datetimeFigureOut">
              <a:rPr lang="en-GB" smtClean="0">
                <a:solidFill>
                  <a:prstClr val="black">
                    <a:tint val="75000"/>
                  </a:prstClr>
                </a:solidFill>
              </a:rPr>
              <a:pPr/>
              <a:t>10/03/2015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B39A3AC-1975-4791-B15E-45E645965BD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14293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B40EF7-71CD-476D-97DC-5464AAD56DEB}" type="datetimeFigureOut">
              <a:rPr lang="en-GB" smtClean="0"/>
              <a:pPr/>
              <a:t>10/03/2015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39A3AC-1975-4791-B15E-45E645965BDC}" type="slidenum">
              <a:rPr lang="en-GB" smtClean="0"/>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B40EF7-71CD-476D-97DC-5464AAD56DEB}" type="datetimeFigureOut">
              <a:rPr lang="en-GB" smtClean="0">
                <a:solidFill>
                  <a:prstClr val="black">
                    <a:tint val="75000"/>
                  </a:prstClr>
                </a:solidFill>
              </a:rPr>
              <a:pPr/>
              <a:t>10/03/2015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B39A3AC-1975-4791-B15E-45E645965BD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944103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B40EF7-71CD-476D-97DC-5464AAD56DEB}" type="datetimeFigureOut">
              <a:rPr lang="en-GB" smtClean="0">
                <a:solidFill>
                  <a:prstClr val="black">
                    <a:tint val="75000"/>
                  </a:prstClr>
                </a:solidFill>
              </a:rPr>
              <a:pPr/>
              <a:t>10/03/2015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B39A3AC-1975-4791-B15E-45E645965BD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051156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B40EF7-71CD-476D-97DC-5464AAD56DEB}" type="datetimeFigureOut">
              <a:rPr lang="en-GB" smtClean="0">
                <a:solidFill>
                  <a:prstClr val="black">
                    <a:tint val="75000"/>
                  </a:prstClr>
                </a:solidFill>
              </a:rPr>
              <a:pPr/>
              <a:t>10/03/2015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B39A3AC-1975-4791-B15E-45E645965BD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278671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AB40EF7-71CD-476D-97DC-5464AAD56DEB}" type="datetimeFigureOut">
              <a:rPr lang="en-GB" smtClean="0">
                <a:solidFill>
                  <a:prstClr val="black">
                    <a:tint val="75000"/>
                  </a:prstClr>
                </a:solidFill>
              </a:rPr>
              <a:pPr/>
              <a:t>10/03/2015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B39A3AC-1975-4791-B15E-45E645965BD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112332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B40EF7-71CD-476D-97DC-5464AAD56DEB}" type="datetimeFigureOut">
              <a:rPr lang="en-GB" smtClean="0">
                <a:solidFill>
                  <a:prstClr val="black">
                    <a:tint val="75000"/>
                  </a:prstClr>
                </a:solidFill>
              </a:rPr>
              <a:pPr/>
              <a:t>10/03/2015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B39A3AC-1975-4791-B15E-45E645965BD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217259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B40EF7-71CD-476D-97DC-5464AAD56DEB}" type="datetimeFigureOut">
              <a:rPr lang="en-GB" smtClean="0">
                <a:solidFill>
                  <a:prstClr val="black">
                    <a:tint val="75000"/>
                  </a:prstClr>
                </a:solidFill>
              </a:rPr>
              <a:pPr/>
              <a:t>10/03/2015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B39A3AC-1975-4791-B15E-45E645965BD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346004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AB40EF7-71CD-476D-97DC-5464AAD56DEB}" type="datetimeFigureOut">
              <a:rPr lang="en-GB" smtClean="0">
                <a:solidFill>
                  <a:prstClr val="black">
                    <a:tint val="75000"/>
                  </a:prstClr>
                </a:solidFill>
              </a:rPr>
              <a:pPr/>
              <a:t>10/03/2015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B39A3AC-1975-4791-B15E-45E645965BD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141786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AB40EF7-71CD-476D-97DC-5464AAD56DEB}" type="datetimeFigureOut">
              <a:rPr lang="en-GB" smtClean="0">
                <a:solidFill>
                  <a:prstClr val="black">
                    <a:tint val="75000"/>
                  </a:prstClr>
                </a:solidFill>
              </a:rPr>
              <a:pPr/>
              <a:t>10/03/2015</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FB39A3AC-1975-4791-B15E-45E645965BD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090338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AB40EF7-71CD-476D-97DC-5464AAD56DEB}" type="datetimeFigureOut">
              <a:rPr lang="en-GB" smtClean="0">
                <a:solidFill>
                  <a:prstClr val="black">
                    <a:tint val="75000"/>
                  </a:prstClr>
                </a:solidFill>
              </a:rPr>
              <a:pPr/>
              <a:t>10/03/2015</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FB39A3AC-1975-4791-B15E-45E645965BD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4819858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40EF7-71CD-476D-97DC-5464AAD56DEB}" type="datetimeFigureOut">
              <a:rPr lang="en-GB" smtClean="0">
                <a:solidFill>
                  <a:prstClr val="black">
                    <a:tint val="75000"/>
                  </a:prstClr>
                </a:solidFill>
              </a:rPr>
              <a:pPr/>
              <a:t>10/03/2015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FB39A3AC-1975-4791-B15E-45E645965BD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97784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B40EF7-71CD-476D-97DC-5464AAD56DEB}" type="datetimeFigureOut">
              <a:rPr lang="en-GB" smtClean="0"/>
              <a:pPr/>
              <a:t>10/03/2015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39A3AC-1975-4791-B15E-45E645965BDC}" type="slidenum">
              <a:rPr lang="en-GB" smtClean="0"/>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B40EF7-71CD-476D-97DC-5464AAD56DEB}" type="datetimeFigureOut">
              <a:rPr lang="en-GB" smtClean="0">
                <a:solidFill>
                  <a:prstClr val="black">
                    <a:tint val="75000"/>
                  </a:prstClr>
                </a:solidFill>
              </a:rPr>
              <a:pPr/>
              <a:t>10/03/2015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B39A3AC-1975-4791-B15E-45E645965BD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054034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B40EF7-71CD-476D-97DC-5464AAD56DEB}" type="datetimeFigureOut">
              <a:rPr lang="en-GB" smtClean="0">
                <a:solidFill>
                  <a:prstClr val="black">
                    <a:tint val="75000"/>
                  </a:prstClr>
                </a:solidFill>
              </a:rPr>
              <a:pPr/>
              <a:t>10/03/2015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B39A3AC-1975-4791-B15E-45E645965BD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829437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B40EF7-71CD-476D-97DC-5464AAD56DEB}" type="datetimeFigureOut">
              <a:rPr lang="en-GB" smtClean="0">
                <a:solidFill>
                  <a:prstClr val="black">
                    <a:tint val="75000"/>
                  </a:prstClr>
                </a:solidFill>
              </a:rPr>
              <a:pPr/>
              <a:t>10/03/2015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B39A3AC-1975-4791-B15E-45E645965BD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942139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AB40EF7-71CD-476D-97DC-5464AAD56DEB}" type="datetimeFigureOut">
              <a:rPr lang="en-GB" smtClean="0">
                <a:solidFill>
                  <a:prstClr val="black">
                    <a:tint val="75000"/>
                  </a:prstClr>
                </a:solidFill>
              </a:rPr>
              <a:pPr/>
              <a:t>10/03/2015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B39A3AC-1975-4791-B15E-45E645965BD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40621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AB40EF7-71CD-476D-97DC-5464AAD56DEB}" type="datetimeFigureOut">
              <a:rPr lang="en-GB" smtClean="0"/>
              <a:pPr/>
              <a:t>10/03/2015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39A3AC-1975-4791-B15E-45E645965BD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AB40EF7-71CD-476D-97DC-5464AAD56DEB}" type="datetimeFigureOut">
              <a:rPr lang="en-GB" smtClean="0"/>
              <a:pPr/>
              <a:t>10/03/2015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B39A3AC-1975-4791-B15E-45E645965BD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AB40EF7-71CD-476D-97DC-5464AAD56DEB}" type="datetimeFigureOut">
              <a:rPr lang="en-GB" smtClean="0"/>
              <a:pPr/>
              <a:t>10/03/2015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B39A3AC-1975-4791-B15E-45E645965BD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40EF7-71CD-476D-97DC-5464AAD56DEB}" type="datetimeFigureOut">
              <a:rPr lang="en-GB" smtClean="0"/>
              <a:pPr/>
              <a:t>10/03/2015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B39A3AC-1975-4791-B15E-45E645965BD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B40EF7-71CD-476D-97DC-5464AAD56DEB}" type="datetimeFigureOut">
              <a:rPr lang="en-GB" smtClean="0"/>
              <a:pPr/>
              <a:t>10/03/2015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39A3AC-1975-4791-B15E-45E645965BD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B40EF7-71CD-476D-97DC-5464AAD56DEB}" type="datetimeFigureOut">
              <a:rPr lang="en-GB" smtClean="0"/>
              <a:pPr/>
              <a:t>10/03/2015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39A3AC-1975-4791-B15E-45E645965BD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B40EF7-71CD-476D-97DC-5464AAD56DEB}" type="datetimeFigureOut">
              <a:rPr lang="en-GB" smtClean="0"/>
              <a:pPr/>
              <a:t>10/03/2015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39A3AC-1975-4791-B15E-45E645965BD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B40EF7-71CD-476D-97DC-5464AAD56DEB}" type="datetimeFigureOut">
              <a:rPr lang="en-GB" smtClean="0">
                <a:solidFill>
                  <a:prstClr val="black">
                    <a:tint val="75000"/>
                  </a:prstClr>
                </a:solidFill>
              </a:rPr>
              <a:pPr/>
              <a:t>10/03/2015</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39A3AC-1975-4791-B15E-45E645965BD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99030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B40EF7-71CD-476D-97DC-5464AAD56DEB}" type="datetimeFigureOut">
              <a:rPr lang="en-GB" smtClean="0">
                <a:solidFill>
                  <a:prstClr val="black">
                    <a:tint val="75000"/>
                  </a:prstClr>
                </a:solidFill>
              </a:rPr>
              <a:pPr/>
              <a:t>10/03/2015</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39A3AC-1975-4791-B15E-45E645965BDC}"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34797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13.xml"/><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4.xml"/><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4.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Title 7"/>
          <p:cNvSpPr>
            <a:spLocks noGrp="1"/>
          </p:cNvSpPr>
          <p:nvPr>
            <p:ph type="ctrTitle"/>
          </p:nvPr>
        </p:nvSpPr>
        <p:spPr/>
        <p:txBody>
          <a:bodyPr/>
          <a:lstStyle/>
          <a:p>
            <a:r>
              <a:rPr lang="en-GB" b="1" dirty="0" smtClean="0">
                <a:solidFill>
                  <a:schemeClr val="bg1"/>
                </a:solidFill>
              </a:rPr>
              <a:t>Quotations</a:t>
            </a:r>
            <a:endParaRPr lang="en-GB" b="1" dirty="0">
              <a:solidFill>
                <a:schemeClr val="bg1"/>
              </a:solidFill>
            </a:endParaRPr>
          </a:p>
        </p:txBody>
      </p:sp>
      <p:sp>
        <p:nvSpPr>
          <p:cNvPr id="9" name="Subtitle 8"/>
          <p:cNvSpPr>
            <a:spLocks noGrp="1"/>
          </p:cNvSpPr>
          <p:nvPr>
            <p:ph type="subTitle" idx="1"/>
          </p:nvPr>
        </p:nvSpPr>
        <p:spPr/>
        <p:txBody>
          <a:bodyPr/>
          <a:lstStyle/>
          <a:p>
            <a:endParaRPr lang="en-GB"/>
          </a:p>
        </p:txBody>
      </p:sp>
      <p:pic>
        <p:nvPicPr>
          <p:cNvPr id="12290" name="Picture 2" descr="http://2.bp.blogspot.com/_zy3m51q_DOk/R9L8_dhkt8I/AAAAAAAAAF0/bKC7QXCx25g/s1600/FRFERN.GIF"/>
          <p:cNvPicPr>
            <a:picLocks noChangeAspect="1" noChangeArrowheads="1"/>
          </p:cNvPicPr>
          <p:nvPr/>
        </p:nvPicPr>
        <p:blipFill>
          <a:blip r:embed="rId2" cstate="print"/>
          <a:srcRect/>
          <a:stretch>
            <a:fillRect/>
          </a:stretch>
        </p:blipFill>
        <p:spPr bwMode="auto">
          <a:xfrm>
            <a:off x="1" y="0"/>
            <a:ext cx="1487027" cy="1916832"/>
          </a:xfrm>
          <a:prstGeom prst="rect">
            <a:avLst/>
          </a:prstGeom>
          <a:noFill/>
        </p:spPr>
      </p:pic>
      <p:pic>
        <p:nvPicPr>
          <p:cNvPr id="12292" name="Picture 4" descr="http://2.bp.blogspot.com/_zy3m51q_DOk/R9LpVdhktrI/AAAAAAAAADs/7T_SkAAIpu4/s1600/800px-Mandelpart2.jpg"/>
          <p:cNvPicPr>
            <a:picLocks noChangeAspect="1" noChangeArrowheads="1"/>
          </p:cNvPicPr>
          <p:nvPr/>
        </p:nvPicPr>
        <p:blipFill>
          <a:blip r:embed="rId3" cstate="print"/>
          <a:srcRect/>
          <a:stretch>
            <a:fillRect/>
          </a:stretch>
        </p:blipFill>
        <p:spPr bwMode="auto">
          <a:xfrm>
            <a:off x="7380312" y="5535234"/>
            <a:ext cx="1763688" cy="1322766"/>
          </a:xfrm>
          <a:prstGeom prst="rect">
            <a:avLst/>
          </a:prstGeom>
          <a:noFill/>
        </p:spPr>
      </p:pic>
      <p:pic>
        <p:nvPicPr>
          <p:cNvPr id="15362" name="Picture 2" descr="http://th00.deviantart.net/fs5/PRE/i/2005/126/d/c/Lorenz_Butterfly_by_uk_dave.png"/>
          <p:cNvPicPr>
            <a:picLocks noChangeAspect="1" noChangeArrowheads="1"/>
          </p:cNvPicPr>
          <p:nvPr/>
        </p:nvPicPr>
        <p:blipFill>
          <a:blip r:embed="rId4" cstate="print"/>
          <a:srcRect/>
          <a:stretch>
            <a:fillRect/>
          </a:stretch>
        </p:blipFill>
        <p:spPr bwMode="auto">
          <a:xfrm>
            <a:off x="1" y="5563490"/>
            <a:ext cx="1619671" cy="1294510"/>
          </a:xfrm>
          <a:prstGeom prst="rect">
            <a:avLst/>
          </a:prstGeom>
          <a:noFill/>
        </p:spPr>
      </p:pic>
      <p:pic>
        <p:nvPicPr>
          <p:cNvPr id="15364" name="Picture 4" descr="http://1.bp.blogspot.com/-_AbUUFz3Hk4/TWOrNEUx9xI/AAAAAAAAA5w/lP5R7AvvZXE/s1600/snowflake1.jpg"/>
          <p:cNvPicPr>
            <a:picLocks noChangeAspect="1" noChangeArrowheads="1"/>
          </p:cNvPicPr>
          <p:nvPr/>
        </p:nvPicPr>
        <p:blipFill>
          <a:blip r:embed="rId5" cstate="print"/>
          <a:srcRect/>
          <a:stretch>
            <a:fillRect/>
          </a:stretch>
        </p:blipFill>
        <p:spPr bwMode="auto">
          <a:xfrm>
            <a:off x="7045477" y="0"/>
            <a:ext cx="2098522" cy="191683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290" name="Picture 2" descr="http://2.bp.blogspot.com/_zy3m51q_DOk/R9L8_dhkt8I/AAAAAAAAAF0/bKC7QXCx25g/s1600/FRFERN.GIF"/>
          <p:cNvPicPr>
            <a:picLocks noChangeAspect="1" noChangeArrowheads="1"/>
          </p:cNvPicPr>
          <p:nvPr/>
        </p:nvPicPr>
        <p:blipFill>
          <a:blip r:embed="rId2" cstate="print"/>
          <a:srcRect/>
          <a:stretch>
            <a:fillRect/>
          </a:stretch>
        </p:blipFill>
        <p:spPr bwMode="auto">
          <a:xfrm>
            <a:off x="1" y="0"/>
            <a:ext cx="1487027" cy="1916832"/>
          </a:xfrm>
          <a:prstGeom prst="rect">
            <a:avLst/>
          </a:prstGeom>
          <a:noFill/>
        </p:spPr>
      </p:pic>
      <p:pic>
        <p:nvPicPr>
          <p:cNvPr id="12292" name="Picture 4" descr="http://2.bp.blogspot.com/_zy3m51q_DOk/R9LpVdhktrI/AAAAAAAAADs/7T_SkAAIpu4/s1600/800px-Mandelpart2.jpg"/>
          <p:cNvPicPr>
            <a:picLocks noChangeAspect="1" noChangeArrowheads="1"/>
          </p:cNvPicPr>
          <p:nvPr/>
        </p:nvPicPr>
        <p:blipFill>
          <a:blip r:embed="rId3" cstate="print"/>
          <a:srcRect/>
          <a:stretch>
            <a:fillRect/>
          </a:stretch>
        </p:blipFill>
        <p:spPr bwMode="auto">
          <a:xfrm>
            <a:off x="7380312" y="5535234"/>
            <a:ext cx="1763688" cy="1322766"/>
          </a:xfrm>
          <a:prstGeom prst="rect">
            <a:avLst/>
          </a:prstGeom>
          <a:noFill/>
        </p:spPr>
      </p:pic>
      <p:pic>
        <p:nvPicPr>
          <p:cNvPr id="15362" name="Picture 2" descr="http://th00.deviantart.net/fs5/PRE/i/2005/126/d/c/Lorenz_Butterfly_by_uk_dave.png"/>
          <p:cNvPicPr>
            <a:picLocks noChangeAspect="1" noChangeArrowheads="1"/>
          </p:cNvPicPr>
          <p:nvPr/>
        </p:nvPicPr>
        <p:blipFill>
          <a:blip r:embed="rId4" cstate="print"/>
          <a:srcRect/>
          <a:stretch>
            <a:fillRect/>
          </a:stretch>
        </p:blipFill>
        <p:spPr bwMode="auto">
          <a:xfrm>
            <a:off x="1" y="5563490"/>
            <a:ext cx="1619671" cy="1294510"/>
          </a:xfrm>
          <a:prstGeom prst="rect">
            <a:avLst/>
          </a:prstGeom>
          <a:noFill/>
        </p:spPr>
      </p:pic>
      <p:pic>
        <p:nvPicPr>
          <p:cNvPr id="15364" name="Picture 4" descr="http://1.bp.blogspot.com/-_AbUUFz3Hk4/TWOrNEUx9xI/AAAAAAAAA5w/lP5R7AvvZXE/s1600/snowflake1.jpg"/>
          <p:cNvPicPr>
            <a:picLocks noChangeAspect="1" noChangeArrowheads="1"/>
          </p:cNvPicPr>
          <p:nvPr/>
        </p:nvPicPr>
        <p:blipFill>
          <a:blip r:embed="rId5" cstate="print"/>
          <a:srcRect/>
          <a:stretch>
            <a:fillRect/>
          </a:stretch>
        </p:blipFill>
        <p:spPr bwMode="auto">
          <a:xfrm>
            <a:off x="7045477" y="0"/>
            <a:ext cx="2098522" cy="1916832"/>
          </a:xfrm>
          <a:prstGeom prst="rect">
            <a:avLst/>
          </a:prstGeom>
          <a:noFill/>
        </p:spPr>
      </p:pic>
      <p:sp>
        <p:nvSpPr>
          <p:cNvPr id="6" name="Title 5"/>
          <p:cNvSpPr>
            <a:spLocks noGrp="1"/>
          </p:cNvSpPr>
          <p:nvPr>
            <p:ph type="title"/>
          </p:nvPr>
        </p:nvSpPr>
        <p:spPr>
          <a:solidFill>
            <a:schemeClr val="tx1">
              <a:alpha val="78000"/>
            </a:schemeClr>
          </a:solidFill>
        </p:spPr>
        <p:txBody>
          <a:bodyPr>
            <a:normAutofit/>
          </a:bodyPr>
          <a:lstStyle/>
          <a:p>
            <a:r>
              <a:rPr lang="en-GB" sz="3200" b="1" dirty="0" smtClean="0">
                <a:solidFill>
                  <a:srgbClr val="92D050"/>
                </a:solidFill>
              </a:rPr>
              <a:t>Newtonian and Fractal Worlds</a:t>
            </a:r>
            <a:endParaRPr lang="en-GB" sz="3200" b="1" dirty="0">
              <a:solidFill>
                <a:srgbClr val="92D050"/>
              </a:solidFill>
            </a:endParaRPr>
          </a:p>
        </p:txBody>
      </p:sp>
      <p:sp>
        <p:nvSpPr>
          <p:cNvPr id="10" name="Content Placeholder 9"/>
          <p:cNvSpPr>
            <a:spLocks noGrp="1"/>
          </p:cNvSpPr>
          <p:nvPr>
            <p:ph idx="1"/>
          </p:nvPr>
        </p:nvSpPr>
        <p:spPr>
          <a:xfrm>
            <a:off x="457200" y="1484784"/>
            <a:ext cx="8229600" cy="4525963"/>
          </a:xfrm>
          <a:solidFill>
            <a:schemeClr val="tx1">
              <a:alpha val="78000"/>
            </a:schemeClr>
          </a:solidFill>
        </p:spPr>
        <p:txBody>
          <a:bodyPr>
            <a:normAutofit/>
          </a:bodyPr>
          <a:lstStyle/>
          <a:p>
            <a:r>
              <a:rPr lang="en-GB" sz="3000" b="1" dirty="0" smtClean="0">
                <a:solidFill>
                  <a:schemeClr val="bg1"/>
                </a:solidFill>
              </a:rPr>
              <a:t>In groups, share any research/information you have, regarding Newtonian mechanics and fractal geometry/chaos theory.</a:t>
            </a:r>
          </a:p>
          <a:p>
            <a:endParaRPr lang="en-GB" sz="3000" b="1" dirty="0" smtClean="0">
              <a:solidFill>
                <a:schemeClr val="bg1"/>
              </a:solidFill>
            </a:endParaRPr>
          </a:p>
          <a:p>
            <a:r>
              <a:rPr lang="en-GB" sz="3000" b="1" dirty="0" smtClean="0">
                <a:solidFill>
                  <a:schemeClr val="bg1"/>
                </a:solidFill>
              </a:rPr>
              <a:t>Do you think that traditional Newtonian mechanics and fractal geometry “cancel” one another out?</a:t>
            </a:r>
          </a:p>
          <a:p>
            <a:endParaRPr lang="en-GB" sz="2200" b="1" dirty="0" smtClean="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290" name="Picture 2" descr="http://2.bp.blogspot.com/_zy3m51q_DOk/R9L8_dhkt8I/AAAAAAAAAF0/bKC7QXCx25g/s1600/FRFERN.GIF"/>
          <p:cNvPicPr>
            <a:picLocks noChangeAspect="1" noChangeArrowheads="1"/>
          </p:cNvPicPr>
          <p:nvPr/>
        </p:nvPicPr>
        <p:blipFill>
          <a:blip r:embed="rId2" cstate="print"/>
          <a:srcRect/>
          <a:stretch>
            <a:fillRect/>
          </a:stretch>
        </p:blipFill>
        <p:spPr bwMode="auto">
          <a:xfrm>
            <a:off x="1" y="0"/>
            <a:ext cx="1487027" cy="1916832"/>
          </a:xfrm>
          <a:prstGeom prst="rect">
            <a:avLst/>
          </a:prstGeom>
          <a:noFill/>
        </p:spPr>
      </p:pic>
      <p:pic>
        <p:nvPicPr>
          <p:cNvPr id="12292" name="Picture 4" descr="http://2.bp.blogspot.com/_zy3m51q_DOk/R9LpVdhktrI/AAAAAAAAADs/7T_SkAAIpu4/s1600/800px-Mandelpart2.jpg"/>
          <p:cNvPicPr>
            <a:picLocks noChangeAspect="1" noChangeArrowheads="1"/>
          </p:cNvPicPr>
          <p:nvPr/>
        </p:nvPicPr>
        <p:blipFill>
          <a:blip r:embed="rId3" cstate="print"/>
          <a:srcRect/>
          <a:stretch>
            <a:fillRect/>
          </a:stretch>
        </p:blipFill>
        <p:spPr bwMode="auto">
          <a:xfrm>
            <a:off x="7380312" y="5535234"/>
            <a:ext cx="1763688" cy="1322766"/>
          </a:xfrm>
          <a:prstGeom prst="rect">
            <a:avLst/>
          </a:prstGeom>
          <a:noFill/>
        </p:spPr>
      </p:pic>
      <p:pic>
        <p:nvPicPr>
          <p:cNvPr id="15362" name="Picture 2" descr="http://th00.deviantart.net/fs5/PRE/i/2005/126/d/c/Lorenz_Butterfly_by_uk_dave.png"/>
          <p:cNvPicPr>
            <a:picLocks noChangeAspect="1" noChangeArrowheads="1"/>
          </p:cNvPicPr>
          <p:nvPr/>
        </p:nvPicPr>
        <p:blipFill>
          <a:blip r:embed="rId4" cstate="print"/>
          <a:srcRect/>
          <a:stretch>
            <a:fillRect/>
          </a:stretch>
        </p:blipFill>
        <p:spPr bwMode="auto">
          <a:xfrm>
            <a:off x="1" y="5563490"/>
            <a:ext cx="1619671" cy="1294510"/>
          </a:xfrm>
          <a:prstGeom prst="rect">
            <a:avLst/>
          </a:prstGeom>
          <a:noFill/>
        </p:spPr>
      </p:pic>
      <p:pic>
        <p:nvPicPr>
          <p:cNvPr id="15364" name="Picture 4" descr="http://1.bp.blogspot.com/-_AbUUFz3Hk4/TWOrNEUx9xI/AAAAAAAAA5w/lP5R7AvvZXE/s1600/snowflake1.jpg"/>
          <p:cNvPicPr>
            <a:picLocks noChangeAspect="1" noChangeArrowheads="1"/>
          </p:cNvPicPr>
          <p:nvPr/>
        </p:nvPicPr>
        <p:blipFill>
          <a:blip r:embed="rId5" cstate="print"/>
          <a:srcRect/>
          <a:stretch>
            <a:fillRect/>
          </a:stretch>
        </p:blipFill>
        <p:spPr bwMode="auto">
          <a:xfrm>
            <a:off x="7045477" y="0"/>
            <a:ext cx="2098522" cy="1916832"/>
          </a:xfrm>
          <a:prstGeom prst="rect">
            <a:avLst/>
          </a:prstGeom>
          <a:noFill/>
        </p:spPr>
      </p:pic>
      <p:sp>
        <p:nvSpPr>
          <p:cNvPr id="10" name="Content Placeholder 9"/>
          <p:cNvSpPr>
            <a:spLocks noGrp="1"/>
          </p:cNvSpPr>
          <p:nvPr>
            <p:ph idx="1"/>
          </p:nvPr>
        </p:nvSpPr>
        <p:spPr>
          <a:xfrm>
            <a:off x="457200" y="476672"/>
            <a:ext cx="8229600" cy="5649491"/>
          </a:xfrm>
          <a:solidFill>
            <a:schemeClr val="tx1">
              <a:alpha val="78000"/>
            </a:schemeClr>
          </a:solidFill>
        </p:spPr>
        <p:txBody>
          <a:bodyPr>
            <a:normAutofit fontScale="92500" lnSpcReduction="10000"/>
          </a:bodyPr>
          <a:lstStyle/>
          <a:p>
            <a:pPr algn="ctr">
              <a:buNone/>
            </a:pPr>
            <a:r>
              <a:rPr lang="en-GB" sz="2800" b="1" dirty="0" smtClean="0">
                <a:solidFill>
                  <a:srgbClr val="92D050"/>
                </a:solidFill>
              </a:rPr>
              <a:t>1)   “The job of science is to </a:t>
            </a:r>
            <a:r>
              <a:rPr lang="en-GB" sz="2800" b="1" i="1" u="sng" dirty="0" smtClean="0">
                <a:solidFill>
                  <a:srgbClr val="92D050"/>
                </a:solidFill>
              </a:rPr>
              <a:t>discover</a:t>
            </a:r>
            <a:r>
              <a:rPr lang="en-GB" sz="2800" b="1" dirty="0" smtClean="0">
                <a:solidFill>
                  <a:srgbClr val="92D050"/>
                </a:solidFill>
              </a:rPr>
              <a:t> how the world really works.” Agree/disagree?</a:t>
            </a:r>
          </a:p>
          <a:p>
            <a:pPr>
              <a:buNone/>
            </a:pPr>
            <a:endParaRPr lang="en-GB" sz="2800" b="1" u="sng" dirty="0" smtClean="0">
              <a:solidFill>
                <a:schemeClr val="tx2">
                  <a:lumMod val="40000"/>
                  <a:lumOff val="60000"/>
                </a:schemeClr>
              </a:solidFill>
            </a:endParaRPr>
          </a:p>
          <a:p>
            <a:pPr>
              <a:buNone/>
            </a:pPr>
            <a:r>
              <a:rPr lang="en-GB" sz="2800" b="1" u="sng" dirty="0" smtClean="0">
                <a:solidFill>
                  <a:schemeClr val="tx2">
                    <a:lumMod val="40000"/>
                    <a:lumOff val="60000"/>
                  </a:schemeClr>
                </a:solidFill>
              </a:rPr>
              <a:t>2)  </a:t>
            </a:r>
            <a:r>
              <a:rPr lang="en-GB" sz="2800" b="1" u="sng" dirty="0" err="1" smtClean="0">
                <a:solidFill>
                  <a:schemeClr val="tx2">
                    <a:lumMod val="40000"/>
                    <a:lumOff val="60000"/>
                  </a:schemeClr>
                </a:solidFill>
              </a:rPr>
              <a:t>Thomasina</a:t>
            </a:r>
            <a:r>
              <a:rPr lang="en-GB" sz="2800" b="1" u="sng" dirty="0" smtClean="0">
                <a:solidFill>
                  <a:schemeClr val="tx2">
                    <a:lumMod val="40000"/>
                    <a:lumOff val="60000"/>
                  </a:schemeClr>
                </a:solidFill>
              </a:rPr>
              <a:t>: “Is God a Newtonian?” (sc. 1)</a:t>
            </a:r>
          </a:p>
          <a:p>
            <a:r>
              <a:rPr lang="en-GB" sz="2000" b="1" dirty="0" smtClean="0">
                <a:solidFill>
                  <a:schemeClr val="bg1"/>
                </a:solidFill>
              </a:rPr>
              <a:t>What does she mean by this? What is she “really” asking?</a:t>
            </a:r>
          </a:p>
          <a:p>
            <a:pPr>
              <a:buNone/>
            </a:pPr>
            <a:endParaRPr lang="en-GB" sz="2000" b="1" dirty="0" smtClean="0">
              <a:solidFill>
                <a:schemeClr val="bg1"/>
              </a:solidFill>
            </a:endParaRPr>
          </a:p>
          <a:p>
            <a:pPr>
              <a:buNone/>
            </a:pPr>
            <a:r>
              <a:rPr lang="en-GB" sz="2800" b="1" u="sng" dirty="0" smtClean="0">
                <a:solidFill>
                  <a:schemeClr val="tx2">
                    <a:lumMod val="40000"/>
                    <a:lumOff val="60000"/>
                  </a:schemeClr>
                </a:solidFill>
              </a:rPr>
              <a:t>3)  Richard </a:t>
            </a:r>
            <a:r>
              <a:rPr lang="en-GB" sz="2800" b="1" u="sng" dirty="0" err="1" smtClean="0">
                <a:solidFill>
                  <a:schemeClr val="tx2">
                    <a:lumMod val="40000"/>
                    <a:lumOff val="60000"/>
                  </a:schemeClr>
                </a:solidFill>
              </a:rPr>
              <a:t>Rorty</a:t>
            </a:r>
            <a:endParaRPr lang="en-GB" sz="2800" b="1" u="sng" dirty="0" smtClean="0">
              <a:solidFill>
                <a:schemeClr val="tx2">
                  <a:lumMod val="40000"/>
                  <a:lumOff val="60000"/>
                </a:schemeClr>
              </a:solidFill>
            </a:endParaRPr>
          </a:p>
          <a:p>
            <a:pPr>
              <a:buNone/>
            </a:pPr>
            <a:r>
              <a:rPr lang="en-GB" sz="2000" b="1" dirty="0" smtClean="0">
                <a:solidFill>
                  <a:schemeClr val="bg1"/>
                </a:solidFill>
              </a:rPr>
              <a:t>	“[T]he fact that the Newton’s vocabulary lets us predict the world more easily than Aristotle’s does not mean that the world speaks Newtonian.</a:t>
            </a:r>
          </a:p>
          <a:p>
            <a:pPr>
              <a:buNone/>
            </a:pPr>
            <a:r>
              <a:rPr lang="en-GB" sz="2000" b="1" dirty="0" smtClean="0">
                <a:solidFill>
                  <a:schemeClr val="bg1"/>
                </a:solidFill>
              </a:rPr>
              <a:t>		The world does not speak. Only we do. The world can, once we have programmed ourselves with a language,</a:t>
            </a:r>
            <a:r>
              <a:rPr lang="en-GB" sz="2000" b="1" dirty="0" smtClean="0">
                <a:solidFill>
                  <a:schemeClr val="accent6">
                    <a:lumMod val="75000"/>
                  </a:schemeClr>
                </a:solidFill>
              </a:rPr>
              <a:t>**</a:t>
            </a:r>
            <a:r>
              <a:rPr lang="en-GB" sz="2000" b="1" dirty="0" smtClean="0">
                <a:solidFill>
                  <a:schemeClr val="bg1"/>
                </a:solidFill>
              </a:rPr>
              <a:t> cause us to hold beliefs. But it cannot propose a language for us to speak.”</a:t>
            </a:r>
          </a:p>
          <a:p>
            <a:pPr>
              <a:buNone/>
            </a:pPr>
            <a:endParaRPr lang="en-GB" sz="2000" b="1" dirty="0" smtClean="0">
              <a:solidFill>
                <a:schemeClr val="bg1"/>
              </a:solidFill>
            </a:endParaRPr>
          </a:p>
          <a:p>
            <a:pPr>
              <a:buNone/>
            </a:pPr>
            <a:endParaRPr lang="en-GB" sz="2000" b="1" dirty="0" smtClean="0">
              <a:solidFill>
                <a:schemeClr val="bg1"/>
              </a:solidFill>
            </a:endParaRPr>
          </a:p>
          <a:p>
            <a:pPr>
              <a:buNone/>
            </a:pPr>
            <a:r>
              <a:rPr lang="en-GB" sz="1800" b="1" i="1" dirty="0" smtClean="0">
                <a:solidFill>
                  <a:schemeClr val="accent6">
                    <a:lumMod val="75000"/>
                  </a:schemeClr>
                </a:solidFill>
              </a:rPr>
              <a:t>** By “programmed” </a:t>
            </a:r>
            <a:r>
              <a:rPr lang="en-GB" sz="1800" b="1" i="1" dirty="0" err="1" smtClean="0">
                <a:solidFill>
                  <a:schemeClr val="accent6">
                    <a:lumMod val="75000"/>
                  </a:schemeClr>
                </a:solidFill>
              </a:rPr>
              <a:t>Rorty</a:t>
            </a:r>
            <a:r>
              <a:rPr lang="en-GB" sz="1800" b="1" i="1" dirty="0" smtClean="0">
                <a:solidFill>
                  <a:schemeClr val="accent6">
                    <a:lumMod val="75000"/>
                  </a:schemeClr>
                </a:solidFill>
              </a:rPr>
              <a:t> means something like: “once we have absorbed ideas to the point where they </a:t>
            </a:r>
            <a:r>
              <a:rPr lang="en-GB" sz="1800" b="1" i="1" u="sng" dirty="0" smtClean="0">
                <a:solidFill>
                  <a:schemeClr val="accent6">
                    <a:lumMod val="75000"/>
                  </a:schemeClr>
                </a:solidFill>
              </a:rPr>
              <a:t>seem</a:t>
            </a:r>
            <a:r>
              <a:rPr lang="en-GB" sz="1800" b="1" i="1" dirty="0" smtClean="0">
                <a:solidFill>
                  <a:schemeClr val="accent6">
                    <a:lumMod val="75000"/>
                  </a:schemeClr>
                </a:solidFill>
              </a:rPr>
              <a:t> natural/self evident/obvious (e.g., ‘what goes up must come down’).”</a:t>
            </a:r>
          </a:p>
          <a:p>
            <a:endParaRPr lang="en-GB" sz="2000" b="1" dirty="0">
              <a:solidFill>
                <a:schemeClr val="bg1"/>
              </a:solidFill>
            </a:endParaRPr>
          </a:p>
        </p:txBody>
      </p:sp>
      <p:pic>
        <p:nvPicPr>
          <p:cNvPr id="8196" name="Picture 4" descr="http://upload.wikimedia.org/wikipedia/commons/thumb/3/39/GodfreyKneller-IsaacNewton-1689.jpg/220px-GodfreyKneller-IsaacNewton-1689.jpg"/>
          <p:cNvPicPr>
            <a:picLocks noChangeAspect="1" noChangeArrowheads="1"/>
          </p:cNvPicPr>
          <p:nvPr/>
        </p:nvPicPr>
        <p:blipFill>
          <a:blip r:embed="rId6" cstate="print"/>
          <a:srcRect/>
          <a:stretch>
            <a:fillRect/>
          </a:stretch>
        </p:blipFill>
        <p:spPr bwMode="auto">
          <a:xfrm>
            <a:off x="1691680" y="1124744"/>
            <a:ext cx="3751684" cy="5150041"/>
          </a:xfrm>
          <a:prstGeom prst="rect">
            <a:avLst/>
          </a:prstGeom>
          <a:noFill/>
        </p:spPr>
      </p:pic>
      <p:sp>
        <p:nvSpPr>
          <p:cNvPr id="11" name="Oval Callout 10"/>
          <p:cNvSpPr/>
          <p:nvPr/>
        </p:nvSpPr>
        <p:spPr>
          <a:xfrm>
            <a:off x="5076056" y="0"/>
            <a:ext cx="3816424" cy="2952328"/>
          </a:xfrm>
          <a:prstGeom prst="wedgeEllipseCallout">
            <a:avLst>
              <a:gd name="adj1" fmla="val -74101"/>
              <a:gd name="adj2" fmla="val 542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What two contrasting views of science – and what science </a:t>
            </a:r>
            <a:r>
              <a:rPr lang="en-GB" sz="2400" b="1" i="1" dirty="0" smtClean="0"/>
              <a:t>does</a:t>
            </a:r>
            <a:r>
              <a:rPr lang="en-GB" sz="2400" b="1" dirty="0" smtClean="0"/>
              <a:t> – are being proposed in 1 &amp; 3?</a:t>
            </a:r>
            <a:endParaRPr lang="en-GB"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anim calcmode="lin" valueType="num">
                                      <p:cBhvr>
                                        <p:cTn id="7" dur="500" fill="hold"/>
                                        <p:tgtEl>
                                          <p:spTgt spid="10">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10">
                                            <p:txEl>
                                              <p:pRg st="2" end="2"/>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10">
                                            <p:txEl>
                                              <p:pRg st="3" end="3"/>
                                            </p:txEl>
                                          </p:spTgt>
                                        </p:tgtEl>
                                        <p:attrNameLst>
                                          <p:attrName>style.visibility</p:attrName>
                                        </p:attrNameLst>
                                      </p:cBhvr>
                                      <p:to>
                                        <p:strVal val="visible"/>
                                      </p:to>
                                    </p:set>
                                    <p:anim calcmode="lin" valueType="num">
                                      <p:cBhvr>
                                        <p:cTn id="12" dur="500" fill="hold"/>
                                        <p:tgtEl>
                                          <p:spTgt spid="10">
                                            <p:txEl>
                                              <p:pRg st="3" end="3"/>
                                            </p:txEl>
                                          </p:spTgt>
                                        </p:tgtEl>
                                        <p:attrNameLst>
                                          <p:attrName>ppt_w</p:attrName>
                                        </p:attrNameLst>
                                      </p:cBhvr>
                                      <p:tavLst>
                                        <p:tav tm="0">
                                          <p:val>
                                            <p:fltVal val="0"/>
                                          </p:val>
                                        </p:tav>
                                        <p:tav tm="100000">
                                          <p:val>
                                            <p:strVal val="#ppt_w"/>
                                          </p:val>
                                        </p:tav>
                                      </p:tavLst>
                                    </p:anim>
                                    <p:anim calcmode="lin" valueType="num">
                                      <p:cBhvr>
                                        <p:cTn id="13" dur="500" fill="hold"/>
                                        <p:tgtEl>
                                          <p:spTgt spid="10">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10">
                                            <p:txEl>
                                              <p:pRg st="5" end="5"/>
                                            </p:txEl>
                                          </p:spTgt>
                                        </p:tgtEl>
                                        <p:attrNameLst>
                                          <p:attrName>style.visibility</p:attrName>
                                        </p:attrNameLst>
                                      </p:cBhvr>
                                      <p:to>
                                        <p:strVal val="visible"/>
                                      </p:to>
                                    </p:set>
                                    <p:anim calcmode="lin" valueType="num">
                                      <p:cBhvr>
                                        <p:cTn id="18" dur="500" fill="hold"/>
                                        <p:tgtEl>
                                          <p:spTgt spid="10">
                                            <p:txEl>
                                              <p:pRg st="5" end="5"/>
                                            </p:txEl>
                                          </p:spTgt>
                                        </p:tgtEl>
                                        <p:attrNameLst>
                                          <p:attrName>ppt_w</p:attrName>
                                        </p:attrNameLst>
                                      </p:cBhvr>
                                      <p:tavLst>
                                        <p:tav tm="0">
                                          <p:val>
                                            <p:fltVal val="0"/>
                                          </p:val>
                                        </p:tav>
                                        <p:tav tm="100000">
                                          <p:val>
                                            <p:strVal val="#ppt_w"/>
                                          </p:val>
                                        </p:tav>
                                      </p:tavLst>
                                    </p:anim>
                                    <p:anim calcmode="lin" valueType="num">
                                      <p:cBhvr>
                                        <p:cTn id="19" dur="500" fill="hold"/>
                                        <p:tgtEl>
                                          <p:spTgt spid="10">
                                            <p:txEl>
                                              <p:pRg st="5" end="5"/>
                                            </p:txEl>
                                          </p:spTgt>
                                        </p:tgtEl>
                                        <p:attrNameLst>
                                          <p:attrName>ppt_h</p:attrName>
                                        </p:attrNameLst>
                                      </p:cBhvr>
                                      <p:tavLst>
                                        <p:tav tm="0">
                                          <p:val>
                                            <p:fltVal val="0"/>
                                          </p:val>
                                        </p:tav>
                                        <p:tav tm="100000">
                                          <p:val>
                                            <p:strVal val="#ppt_h"/>
                                          </p:val>
                                        </p:tav>
                                      </p:tavLst>
                                    </p:anim>
                                  </p:childTnLst>
                                </p:cTn>
                              </p:par>
                            </p:childTnLst>
                          </p:cTn>
                        </p:par>
                        <p:par>
                          <p:cTn id="20" fill="hold">
                            <p:stCondLst>
                              <p:cond delay="500"/>
                            </p:stCondLst>
                            <p:childTnLst>
                              <p:par>
                                <p:cTn id="21" presetID="23" presetClass="entr" presetSubtype="16" fill="hold" grpId="0" nodeType="afterEffect">
                                  <p:stCondLst>
                                    <p:cond delay="0"/>
                                  </p:stCondLst>
                                  <p:childTnLst>
                                    <p:set>
                                      <p:cBhvr>
                                        <p:cTn id="22" dur="1" fill="hold">
                                          <p:stCondLst>
                                            <p:cond delay="0"/>
                                          </p:stCondLst>
                                        </p:cTn>
                                        <p:tgtEl>
                                          <p:spTgt spid="10">
                                            <p:txEl>
                                              <p:pRg st="6" end="6"/>
                                            </p:txEl>
                                          </p:spTgt>
                                        </p:tgtEl>
                                        <p:attrNameLst>
                                          <p:attrName>style.visibility</p:attrName>
                                        </p:attrNameLst>
                                      </p:cBhvr>
                                      <p:to>
                                        <p:strVal val="visible"/>
                                      </p:to>
                                    </p:set>
                                    <p:anim calcmode="lin" valueType="num">
                                      <p:cBhvr>
                                        <p:cTn id="23" dur="500" fill="hold"/>
                                        <p:tgtEl>
                                          <p:spTgt spid="10">
                                            <p:txEl>
                                              <p:pRg st="6" end="6"/>
                                            </p:txEl>
                                          </p:spTgt>
                                        </p:tgtEl>
                                        <p:attrNameLst>
                                          <p:attrName>ppt_w</p:attrName>
                                        </p:attrNameLst>
                                      </p:cBhvr>
                                      <p:tavLst>
                                        <p:tav tm="0">
                                          <p:val>
                                            <p:fltVal val="0"/>
                                          </p:val>
                                        </p:tav>
                                        <p:tav tm="100000">
                                          <p:val>
                                            <p:strVal val="#ppt_w"/>
                                          </p:val>
                                        </p:tav>
                                      </p:tavLst>
                                    </p:anim>
                                    <p:anim calcmode="lin" valueType="num">
                                      <p:cBhvr>
                                        <p:cTn id="24" dur="500" fill="hold"/>
                                        <p:tgtEl>
                                          <p:spTgt spid="10">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10">
                                            <p:txEl>
                                              <p:pRg st="7" end="7"/>
                                            </p:txEl>
                                          </p:spTgt>
                                        </p:tgtEl>
                                        <p:attrNameLst>
                                          <p:attrName>style.visibility</p:attrName>
                                        </p:attrNameLst>
                                      </p:cBhvr>
                                      <p:to>
                                        <p:strVal val="visible"/>
                                      </p:to>
                                    </p:set>
                                    <p:anim calcmode="lin" valueType="num">
                                      <p:cBhvr>
                                        <p:cTn id="29" dur="500" fill="hold"/>
                                        <p:tgtEl>
                                          <p:spTgt spid="10">
                                            <p:txEl>
                                              <p:pRg st="7" end="7"/>
                                            </p:txEl>
                                          </p:spTgt>
                                        </p:tgtEl>
                                        <p:attrNameLst>
                                          <p:attrName>ppt_w</p:attrName>
                                        </p:attrNameLst>
                                      </p:cBhvr>
                                      <p:tavLst>
                                        <p:tav tm="0">
                                          <p:val>
                                            <p:fltVal val="0"/>
                                          </p:val>
                                        </p:tav>
                                        <p:tav tm="100000">
                                          <p:val>
                                            <p:strVal val="#ppt_w"/>
                                          </p:val>
                                        </p:tav>
                                      </p:tavLst>
                                    </p:anim>
                                    <p:anim calcmode="lin" valueType="num">
                                      <p:cBhvr>
                                        <p:cTn id="30" dur="500" fill="hold"/>
                                        <p:tgtEl>
                                          <p:spTgt spid="10">
                                            <p:txEl>
                                              <p:pRg st="7" end="7"/>
                                            </p:txEl>
                                          </p:spTgt>
                                        </p:tgtEl>
                                        <p:attrNameLst>
                                          <p:attrName>ppt_h</p:attrName>
                                        </p:attrNameLst>
                                      </p:cBhvr>
                                      <p:tavLst>
                                        <p:tav tm="0">
                                          <p:val>
                                            <p:fltVal val="0"/>
                                          </p:val>
                                        </p:tav>
                                        <p:tav tm="100000">
                                          <p:val>
                                            <p:strVal val="#ppt_h"/>
                                          </p:val>
                                        </p:tav>
                                      </p:tavLst>
                                    </p:anim>
                                  </p:childTnLst>
                                </p:cTn>
                              </p:par>
                            </p:childTnLst>
                          </p:cTn>
                        </p:par>
                        <p:par>
                          <p:cTn id="31" fill="hold">
                            <p:stCondLst>
                              <p:cond delay="500"/>
                            </p:stCondLst>
                            <p:childTnLst>
                              <p:par>
                                <p:cTn id="32" presetID="23" presetClass="entr" presetSubtype="16" fill="hold" grpId="0" nodeType="afterEffect">
                                  <p:stCondLst>
                                    <p:cond delay="0"/>
                                  </p:stCondLst>
                                  <p:childTnLst>
                                    <p:set>
                                      <p:cBhvr>
                                        <p:cTn id="33" dur="1" fill="hold">
                                          <p:stCondLst>
                                            <p:cond delay="0"/>
                                          </p:stCondLst>
                                        </p:cTn>
                                        <p:tgtEl>
                                          <p:spTgt spid="10">
                                            <p:txEl>
                                              <p:pRg st="10" end="10"/>
                                            </p:txEl>
                                          </p:spTgt>
                                        </p:tgtEl>
                                        <p:attrNameLst>
                                          <p:attrName>style.visibility</p:attrName>
                                        </p:attrNameLst>
                                      </p:cBhvr>
                                      <p:to>
                                        <p:strVal val="visible"/>
                                      </p:to>
                                    </p:set>
                                    <p:anim calcmode="lin" valueType="num">
                                      <p:cBhvr>
                                        <p:cTn id="34" dur="500" fill="hold"/>
                                        <p:tgtEl>
                                          <p:spTgt spid="10">
                                            <p:txEl>
                                              <p:pRg st="10" end="10"/>
                                            </p:txEl>
                                          </p:spTgt>
                                        </p:tgtEl>
                                        <p:attrNameLst>
                                          <p:attrName>ppt_w</p:attrName>
                                        </p:attrNameLst>
                                      </p:cBhvr>
                                      <p:tavLst>
                                        <p:tav tm="0">
                                          <p:val>
                                            <p:fltVal val="0"/>
                                          </p:val>
                                        </p:tav>
                                        <p:tav tm="100000">
                                          <p:val>
                                            <p:strVal val="#ppt_w"/>
                                          </p:val>
                                        </p:tav>
                                      </p:tavLst>
                                    </p:anim>
                                    <p:anim calcmode="lin" valueType="num">
                                      <p:cBhvr>
                                        <p:cTn id="35" dur="500" fill="hold"/>
                                        <p:tgtEl>
                                          <p:spTgt spid="10">
                                            <p:txEl>
                                              <p:pRg st="10" end="10"/>
                                            </p:txEl>
                                          </p:spTgt>
                                        </p:tgtEl>
                                        <p:attrNameLst>
                                          <p:attrName>ppt_h</p:attrName>
                                        </p:attrNameLst>
                                      </p:cBhvr>
                                      <p:tavLst>
                                        <p:tav tm="0">
                                          <p:val>
                                            <p:fltVal val="0"/>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23" presetClass="entr" presetSubtype="16" fill="hold" nodeType="clickEffect">
                                  <p:stCondLst>
                                    <p:cond delay="0"/>
                                  </p:stCondLst>
                                  <p:childTnLst>
                                    <p:set>
                                      <p:cBhvr>
                                        <p:cTn id="39" dur="1" fill="hold">
                                          <p:stCondLst>
                                            <p:cond delay="0"/>
                                          </p:stCondLst>
                                        </p:cTn>
                                        <p:tgtEl>
                                          <p:spTgt spid="8196"/>
                                        </p:tgtEl>
                                        <p:attrNameLst>
                                          <p:attrName>style.visibility</p:attrName>
                                        </p:attrNameLst>
                                      </p:cBhvr>
                                      <p:to>
                                        <p:strVal val="visible"/>
                                      </p:to>
                                    </p:set>
                                    <p:anim calcmode="lin" valueType="num">
                                      <p:cBhvr>
                                        <p:cTn id="40" dur="500" fill="hold"/>
                                        <p:tgtEl>
                                          <p:spTgt spid="8196"/>
                                        </p:tgtEl>
                                        <p:attrNameLst>
                                          <p:attrName>ppt_w</p:attrName>
                                        </p:attrNameLst>
                                      </p:cBhvr>
                                      <p:tavLst>
                                        <p:tav tm="0">
                                          <p:val>
                                            <p:fltVal val="0"/>
                                          </p:val>
                                        </p:tav>
                                        <p:tav tm="100000">
                                          <p:val>
                                            <p:strVal val="#ppt_w"/>
                                          </p:val>
                                        </p:tav>
                                      </p:tavLst>
                                    </p:anim>
                                    <p:anim calcmode="lin" valueType="num">
                                      <p:cBhvr>
                                        <p:cTn id="41" dur="500" fill="hold"/>
                                        <p:tgtEl>
                                          <p:spTgt spid="8196"/>
                                        </p:tgtEl>
                                        <p:attrNameLst>
                                          <p:attrName>ppt_h</p:attrName>
                                        </p:attrNameLst>
                                      </p:cBhvr>
                                      <p:tavLst>
                                        <p:tav tm="0">
                                          <p:val>
                                            <p:fltVal val="0"/>
                                          </p:val>
                                        </p:tav>
                                        <p:tav tm="100000">
                                          <p:val>
                                            <p:strVal val="#ppt_h"/>
                                          </p:val>
                                        </p:tav>
                                      </p:tavLst>
                                    </p:anim>
                                  </p:childTnLst>
                                </p:cTn>
                              </p:par>
                            </p:childTnLst>
                          </p:cTn>
                        </p:par>
                        <p:par>
                          <p:cTn id="42" fill="hold">
                            <p:stCondLst>
                              <p:cond delay="500"/>
                            </p:stCondLst>
                            <p:childTnLst>
                              <p:par>
                                <p:cTn id="43" presetID="23" presetClass="entr" presetSubtype="16" fill="hold" grpId="0" nodeType="after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p:cTn id="45" dur="500" fill="hold"/>
                                        <p:tgtEl>
                                          <p:spTgt spid="11"/>
                                        </p:tgtEl>
                                        <p:attrNameLst>
                                          <p:attrName>ppt_w</p:attrName>
                                        </p:attrNameLst>
                                      </p:cBhvr>
                                      <p:tavLst>
                                        <p:tav tm="0">
                                          <p:val>
                                            <p:fltVal val="0"/>
                                          </p:val>
                                        </p:tav>
                                        <p:tav tm="100000">
                                          <p:val>
                                            <p:strVal val="#ppt_w"/>
                                          </p:val>
                                        </p:tav>
                                      </p:tavLst>
                                    </p:anim>
                                    <p:anim calcmode="lin" valueType="num">
                                      <p:cBhvr>
                                        <p:cTn id="46" dur="500" fill="hold"/>
                                        <p:tgtEl>
                                          <p:spTgt spid="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290" name="Picture 2" descr="http://2.bp.blogspot.com/_zy3m51q_DOk/R9L8_dhkt8I/AAAAAAAAAF0/bKC7QXCx25g/s1600/FRFERN.GIF"/>
          <p:cNvPicPr>
            <a:picLocks noChangeAspect="1" noChangeArrowheads="1"/>
          </p:cNvPicPr>
          <p:nvPr/>
        </p:nvPicPr>
        <p:blipFill>
          <a:blip r:embed="rId2" cstate="print"/>
          <a:srcRect/>
          <a:stretch>
            <a:fillRect/>
          </a:stretch>
        </p:blipFill>
        <p:spPr bwMode="auto">
          <a:xfrm>
            <a:off x="1" y="0"/>
            <a:ext cx="1487027" cy="1916832"/>
          </a:xfrm>
          <a:prstGeom prst="rect">
            <a:avLst/>
          </a:prstGeom>
          <a:noFill/>
        </p:spPr>
      </p:pic>
      <p:pic>
        <p:nvPicPr>
          <p:cNvPr id="12292" name="Picture 4" descr="http://2.bp.blogspot.com/_zy3m51q_DOk/R9LpVdhktrI/AAAAAAAAADs/7T_SkAAIpu4/s1600/800px-Mandelpart2.jpg"/>
          <p:cNvPicPr>
            <a:picLocks noChangeAspect="1" noChangeArrowheads="1"/>
          </p:cNvPicPr>
          <p:nvPr/>
        </p:nvPicPr>
        <p:blipFill>
          <a:blip r:embed="rId3" cstate="print"/>
          <a:srcRect/>
          <a:stretch>
            <a:fillRect/>
          </a:stretch>
        </p:blipFill>
        <p:spPr bwMode="auto">
          <a:xfrm>
            <a:off x="7380312" y="5535234"/>
            <a:ext cx="1763688" cy="1322766"/>
          </a:xfrm>
          <a:prstGeom prst="rect">
            <a:avLst/>
          </a:prstGeom>
          <a:noFill/>
        </p:spPr>
      </p:pic>
      <p:pic>
        <p:nvPicPr>
          <p:cNvPr id="15362" name="Picture 2" descr="http://th00.deviantart.net/fs5/PRE/i/2005/126/d/c/Lorenz_Butterfly_by_uk_dave.png"/>
          <p:cNvPicPr>
            <a:picLocks noChangeAspect="1" noChangeArrowheads="1"/>
          </p:cNvPicPr>
          <p:nvPr/>
        </p:nvPicPr>
        <p:blipFill>
          <a:blip r:embed="rId4" cstate="print"/>
          <a:srcRect/>
          <a:stretch>
            <a:fillRect/>
          </a:stretch>
        </p:blipFill>
        <p:spPr bwMode="auto">
          <a:xfrm>
            <a:off x="1" y="5563490"/>
            <a:ext cx="1619671" cy="1294510"/>
          </a:xfrm>
          <a:prstGeom prst="rect">
            <a:avLst/>
          </a:prstGeom>
          <a:noFill/>
        </p:spPr>
      </p:pic>
      <p:pic>
        <p:nvPicPr>
          <p:cNvPr id="15364" name="Picture 4" descr="http://1.bp.blogspot.com/-_AbUUFz3Hk4/TWOrNEUx9xI/AAAAAAAAA5w/lP5R7AvvZXE/s1600/snowflake1.jpg"/>
          <p:cNvPicPr>
            <a:picLocks noChangeAspect="1" noChangeArrowheads="1"/>
          </p:cNvPicPr>
          <p:nvPr/>
        </p:nvPicPr>
        <p:blipFill>
          <a:blip r:embed="rId5" cstate="print"/>
          <a:srcRect/>
          <a:stretch>
            <a:fillRect/>
          </a:stretch>
        </p:blipFill>
        <p:spPr bwMode="auto">
          <a:xfrm>
            <a:off x="7045477" y="0"/>
            <a:ext cx="2098522" cy="1916832"/>
          </a:xfrm>
          <a:prstGeom prst="rect">
            <a:avLst/>
          </a:prstGeom>
          <a:noFill/>
        </p:spPr>
      </p:pic>
      <p:sp>
        <p:nvSpPr>
          <p:cNvPr id="6" name="Title 5"/>
          <p:cNvSpPr>
            <a:spLocks noGrp="1"/>
          </p:cNvSpPr>
          <p:nvPr>
            <p:ph type="title"/>
          </p:nvPr>
        </p:nvSpPr>
        <p:spPr>
          <a:solidFill>
            <a:schemeClr val="tx1">
              <a:alpha val="78000"/>
            </a:schemeClr>
          </a:solidFill>
        </p:spPr>
        <p:txBody>
          <a:bodyPr>
            <a:normAutofit/>
          </a:bodyPr>
          <a:lstStyle/>
          <a:p>
            <a:r>
              <a:rPr lang="en-GB" sz="4000" b="1" dirty="0" smtClean="0">
                <a:solidFill>
                  <a:srgbClr val="92D050"/>
                </a:solidFill>
              </a:rPr>
              <a:t>Two views of science</a:t>
            </a:r>
            <a:endParaRPr lang="en-GB" sz="4000" b="1" dirty="0">
              <a:solidFill>
                <a:srgbClr val="92D050"/>
              </a:solidFill>
            </a:endParaRPr>
          </a:p>
        </p:txBody>
      </p:sp>
      <p:sp>
        <p:nvSpPr>
          <p:cNvPr id="10" name="Content Placeholder 9"/>
          <p:cNvSpPr>
            <a:spLocks noGrp="1"/>
          </p:cNvSpPr>
          <p:nvPr>
            <p:ph idx="1"/>
          </p:nvPr>
        </p:nvSpPr>
        <p:spPr>
          <a:solidFill>
            <a:schemeClr val="tx1">
              <a:alpha val="78000"/>
            </a:schemeClr>
          </a:solidFill>
        </p:spPr>
        <p:txBody>
          <a:bodyPr>
            <a:normAutofit fontScale="92500" lnSpcReduction="20000"/>
          </a:bodyPr>
          <a:lstStyle/>
          <a:p>
            <a:pPr>
              <a:buNone/>
            </a:pPr>
            <a:r>
              <a:rPr lang="en-GB" b="1" u="sng" dirty="0" smtClean="0">
                <a:solidFill>
                  <a:schemeClr val="accent1">
                    <a:lumMod val="40000"/>
                    <a:lumOff val="60000"/>
                  </a:schemeClr>
                </a:solidFill>
              </a:rPr>
              <a:t>1) Science as discovery</a:t>
            </a:r>
          </a:p>
          <a:p>
            <a:r>
              <a:rPr lang="en-GB" b="1" dirty="0" smtClean="0">
                <a:solidFill>
                  <a:schemeClr val="accent1">
                    <a:lumMod val="40000"/>
                    <a:lumOff val="60000"/>
                  </a:schemeClr>
                </a:solidFill>
              </a:rPr>
              <a:t>Science gradually – through experimental and theoretical trial and error – discovers how the world </a:t>
            </a:r>
            <a:r>
              <a:rPr lang="en-GB" b="1" i="1" dirty="0" smtClean="0">
                <a:solidFill>
                  <a:schemeClr val="accent1">
                    <a:lumMod val="40000"/>
                    <a:lumOff val="60000"/>
                  </a:schemeClr>
                </a:solidFill>
              </a:rPr>
              <a:t>just</a:t>
            </a:r>
            <a:r>
              <a:rPr lang="en-GB" b="1" dirty="0" smtClean="0">
                <a:solidFill>
                  <a:schemeClr val="accent1">
                    <a:lumMod val="40000"/>
                    <a:lumOff val="60000"/>
                  </a:schemeClr>
                </a:solidFill>
              </a:rPr>
              <a:t> is, or </a:t>
            </a:r>
            <a:r>
              <a:rPr lang="en-GB" b="1" i="1" dirty="0" smtClean="0">
                <a:solidFill>
                  <a:schemeClr val="accent1">
                    <a:lumMod val="40000"/>
                    <a:lumOff val="60000"/>
                  </a:schemeClr>
                </a:solidFill>
              </a:rPr>
              <a:t>really</a:t>
            </a:r>
            <a:r>
              <a:rPr lang="en-GB" b="1" dirty="0" smtClean="0">
                <a:solidFill>
                  <a:schemeClr val="accent1">
                    <a:lumMod val="40000"/>
                    <a:lumOff val="60000"/>
                  </a:schemeClr>
                </a:solidFill>
              </a:rPr>
              <a:t> is; it gives us the world’s “natural laws” (e.g., the laws according to which ice/water change states).</a:t>
            </a:r>
            <a:endParaRPr lang="en-GB" b="1" dirty="0" smtClean="0">
              <a:solidFill>
                <a:schemeClr val="bg1"/>
              </a:solidFill>
            </a:endParaRPr>
          </a:p>
          <a:p>
            <a:pPr>
              <a:buNone/>
            </a:pPr>
            <a:r>
              <a:rPr lang="en-GB" b="1" u="sng" dirty="0" smtClean="0">
                <a:solidFill>
                  <a:srgbClr val="FFC000"/>
                </a:solidFill>
              </a:rPr>
              <a:t>2) Science as invention</a:t>
            </a:r>
          </a:p>
          <a:p>
            <a:r>
              <a:rPr lang="en-GB" b="1" dirty="0" smtClean="0">
                <a:solidFill>
                  <a:srgbClr val="FFC000"/>
                </a:solidFill>
              </a:rPr>
              <a:t>Science offers us gradually “better” (more accurate/precise/consistent; simpler; more complex/nuanced) ways of viewing or </a:t>
            </a:r>
            <a:r>
              <a:rPr lang="en-GB" b="1" i="1" u="sng" dirty="0" smtClean="0">
                <a:solidFill>
                  <a:srgbClr val="FFC000"/>
                </a:solidFill>
              </a:rPr>
              <a:t>interpreting</a:t>
            </a:r>
            <a:r>
              <a:rPr lang="en-GB" b="1" dirty="0" smtClean="0">
                <a:solidFill>
                  <a:srgbClr val="FFC000"/>
                </a:solidFill>
              </a:rPr>
              <a:t> the world. </a:t>
            </a:r>
            <a:endParaRPr lang="en-GB" b="1" dirty="0">
              <a:solidFill>
                <a:srgbClr val="FFC000"/>
              </a:solidFill>
            </a:endParaRPr>
          </a:p>
        </p:txBody>
      </p:sp>
      <p:sp>
        <p:nvSpPr>
          <p:cNvPr id="8" name="Oval 7"/>
          <p:cNvSpPr/>
          <p:nvPr/>
        </p:nvSpPr>
        <p:spPr>
          <a:xfrm>
            <a:off x="1475656" y="836712"/>
            <a:ext cx="6480720" cy="561662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t>Think back to Blake’s attitude towards Enlightenment/scientific rationalism.</a:t>
            </a:r>
          </a:p>
          <a:p>
            <a:pPr algn="ctr"/>
            <a:endParaRPr lang="en-GB" sz="2400" b="1" dirty="0" smtClean="0"/>
          </a:p>
          <a:p>
            <a:pPr algn="ctr"/>
            <a:r>
              <a:rPr lang="en-GB" sz="2400" b="1" dirty="0" smtClean="0"/>
              <a:t>Now look at your table from the beginning of the lesson. Has your response to our question changed or developed in any way?</a:t>
            </a:r>
            <a:endParaRPr lang="en-GB"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GB"/>
          </a:p>
        </p:txBody>
      </p:sp>
      <p:sp>
        <p:nvSpPr>
          <p:cNvPr id="5" name="Content Placeholder 4"/>
          <p:cNvSpPr>
            <a:spLocks noGrp="1"/>
          </p:cNvSpPr>
          <p:nvPr>
            <p:ph sz="half" idx="1"/>
          </p:nvPr>
        </p:nvSpPr>
        <p:spPr>
          <a:ln>
            <a:solidFill>
              <a:schemeClr val="accent1"/>
            </a:solidFill>
          </a:ln>
        </p:spPr>
        <p:txBody>
          <a:bodyPr>
            <a:normAutofit fontScale="92500" lnSpcReduction="20000"/>
          </a:bodyPr>
          <a:lstStyle/>
          <a:p>
            <a:pPr marL="0" indent="0">
              <a:buNone/>
            </a:pPr>
            <a:r>
              <a:rPr lang="en-GB" dirty="0" smtClean="0"/>
              <a:t>Section A, </a:t>
            </a:r>
            <a:r>
              <a:rPr lang="en-GB" i="1" dirty="0" smtClean="0"/>
              <a:t>Arcadia</a:t>
            </a:r>
            <a:r>
              <a:rPr lang="en-GB" dirty="0" smtClean="0"/>
              <a:t>:</a:t>
            </a:r>
          </a:p>
          <a:p>
            <a:pPr marL="0" indent="0">
              <a:buNone/>
            </a:pPr>
            <a:r>
              <a:rPr lang="en-GB" dirty="0" smtClean="0"/>
              <a:t>What </a:t>
            </a:r>
            <a:r>
              <a:rPr lang="en-GB" dirty="0"/>
              <a:t>potential meanings can you find in the choice of title for this play? </a:t>
            </a:r>
          </a:p>
        </p:txBody>
      </p:sp>
      <p:sp>
        <p:nvSpPr>
          <p:cNvPr id="6" name="Content Placeholder 5"/>
          <p:cNvSpPr>
            <a:spLocks noGrp="1"/>
          </p:cNvSpPr>
          <p:nvPr>
            <p:ph sz="half" idx="2"/>
          </p:nvPr>
        </p:nvSpPr>
        <p:spPr>
          <a:ln>
            <a:solidFill>
              <a:schemeClr val="accent1"/>
            </a:solidFill>
          </a:ln>
        </p:spPr>
        <p:txBody>
          <a:bodyPr>
            <a:normAutofit fontScale="92500" lnSpcReduction="20000"/>
          </a:bodyPr>
          <a:lstStyle/>
          <a:p>
            <a:r>
              <a:rPr lang="en-GB" dirty="0"/>
              <a:t>To what extent do you think that, in pastoral literature, the countryside represents a place of </a:t>
            </a:r>
            <a:r>
              <a:rPr lang="en-GB" dirty="0" smtClean="0"/>
              <a:t>refuge?</a:t>
            </a:r>
          </a:p>
          <a:p>
            <a:pPr marL="0" indent="0">
              <a:buNone/>
            </a:pPr>
            <a:r>
              <a:rPr lang="en-GB" b="1" dirty="0" smtClean="0"/>
              <a:t>OR </a:t>
            </a:r>
            <a:endParaRPr lang="en-GB" dirty="0"/>
          </a:p>
          <a:p>
            <a:r>
              <a:rPr lang="en-GB" dirty="0" smtClean="0"/>
              <a:t>To </a:t>
            </a:r>
            <a:r>
              <a:rPr lang="en-GB" dirty="0"/>
              <a:t>what extent does your reading of pastoral literature support the view that country life is wholesome and good but life in town is morally corrupt? </a:t>
            </a:r>
          </a:p>
        </p:txBody>
      </p:sp>
    </p:spTree>
    <p:extLst>
      <p:ext uri="{BB962C8B-B14F-4D97-AF65-F5344CB8AC3E}">
        <p14:creationId xmlns:p14="http://schemas.microsoft.com/office/powerpoint/2010/main" val="40049019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290" name="Picture 2" descr="http://2.bp.blogspot.com/_zy3m51q_DOk/R9L8_dhkt8I/AAAAAAAAAF0/bKC7QXCx25g/s1600/FRFERN.GIF"/>
          <p:cNvPicPr>
            <a:picLocks noChangeAspect="1" noChangeArrowheads="1"/>
          </p:cNvPicPr>
          <p:nvPr/>
        </p:nvPicPr>
        <p:blipFill>
          <a:blip r:embed="rId2" cstate="print"/>
          <a:srcRect/>
          <a:stretch>
            <a:fillRect/>
          </a:stretch>
        </p:blipFill>
        <p:spPr bwMode="auto">
          <a:xfrm>
            <a:off x="1" y="0"/>
            <a:ext cx="1487027" cy="1916832"/>
          </a:xfrm>
          <a:prstGeom prst="rect">
            <a:avLst/>
          </a:prstGeom>
          <a:noFill/>
        </p:spPr>
      </p:pic>
      <p:pic>
        <p:nvPicPr>
          <p:cNvPr id="12292" name="Picture 4" descr="http://2.bp.blogspot.com/_zy3m51q_DOk/R9LpVdhktrI/AAAAAAAAADs/7T_SkAAIpu4/s1600/800px-Mandelpart2.jpg"/>
          <p:cNvPicPr>
            <a:picLocks noChangeAspect="1" noChangeArrowheads="1"/>
          </p:cNvPicPr>
          <p:nvPr/>
        </p:nvPicPr>
        <p:blipFill>
          <a:blip r:embed="rId3" cstate="print"/>
          <a:srcRect/>
          <a:stretch>
            <a:fillRect/>
          </a:stretch>
        </p:blipFill>
        <p:spPr bwMode="auto">
          <a:xfrm>
            <a:off x="7380312" y="5535234"/>
            <a:ext cx="1763688" cy="1322766"/>
          </a:xfrm>
          <a:prstGeom prst="rect">
            <a:avLst/>
          </a:prstGeom>
          <a:noFill/>
        </p:spPr>
      </p:pic>
      <p:pic>
        <p:nvPicPr>
          <p:cNvPr id="15362" name="Picture 2" descr="http://th00.deviantart.net/fs5/PRE/i/2005/126/d/c/Lorenz_Butterfly_by_uk_dave.png"/>
          <p:cNvPicPr>
            <a:picLocks noChangeAspect="1" noChangeArrowheads="1"/>
          </p:cNvPicPr>
          <p:nvPr/>
        </p:nvPicPr>
        <p:blipFill>
          <a:blip r:embed="rId4" cstate="print"/>
          <a:srcRect/>
          <a:stretch>
            <a:fillRect/>
          </a:stretch>
        </p:blipFill>
        <p:spPr bwMode="auto">
          <a:xfrm>
            <a:off x="1" y="5563490"/>
            <a:ext cx="1619671" cy="1294510"/>
          </a:xfrm>
          <a:prstGeom prst="rect">
            <a:avLst/>
          </a:prstGeom>
          <a:noFill/>
        </p:spPr>
      </p:pic>
      <p:pic>
        <p:nvPicPr>
          <p:cNvPr id="15364" name="Picture 4" descr="http://1.bp.blogspot.com/-_AbUUFz3Hk4/TWOrNEUx9xI/AAAAAAAAA5w/lP5R7AvvZXE/s1600/snowflake1.jpg"/>
          <p:cNvPicPr>
            <a:picLocks noChangeAspect="1" noChangeArrowheads="1"/>
          </p:cNvPicPr>
          <p:nvPr/>
        </p:nvPicPr>
        <p:blipFill>
          <a:blip r:embed="rId5" cstate="print"/>
          <a:srcRect/>
          <a:stretch>
            <a:fillRect/>
          </a:stretch>
        </p:blipFill>
        <p:spPr bwMode="auto">
          <a:xfrm>
            <a:off x="7045477" y="0"/>
            <a:ext cx="2098522" cy="1916832"/>
          </a:xfrm>
          <a:prstGeom prst="rect">
            <a:avLst/>
          </a:prstGeom>
          <a:noFill/>
        </p:spPr>
      </p:pic>
      <p:sp>
        <p:nvSpPr>
          <p:cNvPr id="6" name="Title 5"/>
          <p:cNvSpPr>
            <a:spLocks noGrp="1"/>
          </p:cNvSpPr>
          <p:nvPr>
            <p:ph type="title"/>
          </p:nvPr>
        </p:nvSpPr>
        <p:spPr>
          <a:solidFill>
            <a:schemeClr val="tx1">
              <a:alpha val="78000"/>
            </a:schemeClr>
          </a:solidFill>
        </p:spPr>
        <p:txBody>
          <a:bodyPr>
            <a:normAutofit/>
          </a:bodyPr>
          <a:lstStyle/>
          <a:p>
            <a:endParaRPr lang="en-GB" sz="2000" b="1" dirty="0">
              <a:solidFill>
                <a:schemeClr val="bg1"/>
              </a:solidFill>
            </a:endParaRPr>
          </a:p>
        </p:txBody>
      </p:sp>
      <p:sp>
        <p:nvSpPr>
          <p:cNvPr id="10" name="Content Placeholder 9"/>
          <p:cNvSpPr>
            <a:spLocks noGrp="1"/>
          </p:cNvSpPr>
          <p:nvPr>
            <p:ph idx="1"/>
          </p:nvPr>
        </p:nvSpPr>
        <p:spPr>
          <a:solidFill>
            <a:schemeClr val="tx1">
              <a:alpha val="78000"/>
            </a:schemeClr>
          </a:solidFill>
        </p:spPr>
        <p:txBody>
          <a:bodyPr>
            <a:normAutofit/>
          </a:bodyPr>
          <a:lstStyle/>
          <a:p>
            <a:endParaRPr lang="en-GB" sz="2000" b="1"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290" name="Picture 2" descr="http://2.bp.blogspot.com/_zy3m51q_DOk/R9L8_dhkt8I/AAAAAAAAAF0/bKC7QXCx25g/s1600/FRFERN.GIF"/>
          <p:cNvPicPr>
            <a:picLocks noChangeAspect="1" noChangeArrowheads="1"/>
          </p:cNvPicPr>
          <p:nvPr/>
        </p:nvPicPr>
        <p:blipFill>
          <a:blip r:embed="rId2" cstate="print"/>
          <a:srcRect/>
          <a:stretch>
            <a:fillRect/>
          </a:stretch>
        </p:blipFill>
        <p:spPr bwMode="auto">
          <a:xfrm>
            <a:off x="1" y="0"/>
            <a:ext cx="1487027" cy="1916832"/>
          </a:xfrm>
          <a:prstGeom prst="rect">
            <a:avLst/>
          </a:prstGeom>
          <a:noFill/>
        </p:spPr>
      </p:pic>
      <p:pic>
        <p:nvPicPr>
          <p:cNvPr id="12292" name="Picture 4" descr="http://2.bp.blogspot.com/_zy3m51q_DOk/R9LpVdhktrI/AAAAAAAAADs/7T_SkAAIpu4/s1600/800px-Mandelpart2.jpg"/>
          <p:cNvPicPr>
            <a:picLocks noChangeAspect="1" noChangeArrowheads="1"/>
          </p:cNvPicPr>
          <p:nvPr/>
        </p:nvPicPr>
        <p:blipFill>
          <a:blip r:embed="rId3" cstate="print"/>
          <a:srcRect/>
          <a:stretch>
            <a:fillRect/>
          </a:stretch>
        </p:blipFill>
        <p:spPr bwMode="auto">
          <a:xfrm>
            <a:off x="7380312" y="5535234"/>
            <a:ext cx="1763688" cy="1322766"/>
          </a:xfrm>
          <a:prstGeom prst="rect">
            <a:avLst/>
          </a:prstGeom>
          <a:noFill/>
        </p:spPr>
      </p:pic>
      <p:pic>
        <p:nvPicPr>
          <p:cNvPr id="15362" name="Picture 2" descr="http://th00.deviantart.net/fs5/PRE/i/2005/126/d/c/Lorenz_Butterfly_by_uk_dave.png"/>
          <p:cNvPicPr>
            <a:picLocks noChangeAspect="1" noChangeArrowheads="1"/>
          </p:cNvPicPr>
          <p:nvPr/>
        </p:nvPicPr>
        <p:blipFill>
          <a:blip r:embed="rId4" cstate="print"/>
          <a:srcRect/>
          <a:stretch>
            <a:fillRect/>
          </a:stretch>
        </p:blipFill>
        <p:spPr bwMode="auto">
          <a:xfrm>
            <a:off x="1" y="5563490"/>
            <a:ext cx="1619671" cy="1294510"/>
          </a:xfrm>
          <a:prstGeom prst="rect">
            <a:avLst/>
          </a:prstGeom>
          <a:noFill/>
        </p:spPr>
      </p:pic>
      <p:pic>
        <p:nvPicPr>
          <p:cNvPr id="15364" name="Picture 4" descr="http://1.bp.blogspot.com/-_AbUUFz3Hk4/TWOrNEUx9xI/AAAAAAAAA5w/lP5R7AvvZXE/s1600/snowflake1.jpg"/>
          <p:cNvPicPr>
            <a:picLocks noChangeAspect="1" noChangeArrowheads="1"/>
          </p:cNvPicPr>
          <p:nvPr/>
        </p:nvPicPr>
        <p:blipFill>
          <a:blip r:embed="rId5" cstate="print"/>
          <a:srcRect/>
          <a:stretch>
            <a:fillRect/>
          </a:stretch>
        </p:blipFill>
        <p:spPr bwMode="auto">
          <a:xfrm>
            <a:off x="7045477" y="0"/>
            <a:ext cx="2098522" cy="1916832"/>
          </a:xfrm>
          <a:prstGeom prst="rect">
            <a:avLst/>
          </a:prstGeom>
          <a:noFill/>
        </p:spPr>
      </p:pic>
      <p:sp>
        <p:nvSpPr>
          <p:cNvPr id="6" name="Title 5"/>
          <p:cNvSpPr>
            <a:spLocks noGrp="1"/>
          </p:cNvSpPr>
          <p:nvPr>
            <p:ph type="title"/>
          </p:nvPr>
        </p:nvSpPr>
        <p:spPr>
          <a:solidFill>
            <a:schemeClr val="tx1">
              <a:alpha val="78000"/>
            </a:schemeClr>
          </a:solidFill>
        </p:spPr>
        <p:txBody>
          <a:bodyPr>
            <a:normAutofit/>
          </a:bodyPr>
          <a:lstStyle/>
          <a:p>
            <a:endParaRPr lang="en-GB" sz="2000" b="1" dirty="0">
              <a:solidFill>
                <a:schemeClr val="bg1"/>
              </a:solidFill>
            </a:endParaRPr>
          </a:p>
        </p:txBody>
      </p:sp>
      <p:sp>
        <p:nvSpPr>
          <p:cNvPr id="10" name="Content Placeholder 9"/>
          <p:cNvSpPr>
            <a:spLocks noGrp="1"/>
          </p:cNvSpPr>
          <p:nvPr>
            <p:ph idx="1"/>
          </p:nvPr>
        </p:nvSpPr>
        <p:spPr>
          <a:solidFill>
            <a:schemeClr val="tx1">
              <a:alpha val="78000"/>
            </a:schemeClr>
          </a:solidFill>
        </p:spPr>
        <p:txBody>
          <a:bodyPr>
            <a:normAutofit/>
          </a:bodyPr>
          <a:lstStyle/>
          <a:p>
            <a:endParaRPr lang="en-GB" sz="2000" b="1"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290" name="Picture 2" descr="http://2.bp.blogspot.com/_zy3m51q_DOk/R9L8_dhkt8I/AAAAAAAAAF0/bKC7QXCx25g/s1600/FRFERN.GIF"/>
          <p:cNvPicPr>
            <a:picLocks noChangeAspect="1" noChangeArrowheads="1"/>
          </p:cNvPicPr>
          <p:nvPr/>
        </p:nvPicPr>
        <p:blipFill>
          <a:blip r:embed="rId2" cstate="print"/>
          <a:srcRect/>
          <a:stretch>
            <a:fillRect/>
          </a:stretch>
        </p:blipFill>
        <p:spPr bwMode="auto">
          <a:xfrm>
            <a:off x="1" y="0"/>
            <a:ext cx="1487027" cy="1916832"/>
          </a:xfrm>
          <a:prstGeom prst="rect">
            <a:avLst/>
          </a:prstGeom>
          <a:noFill/>
        </p:spPr>
      </p:pic>
      <p:pic>
        <p:nvPicPr>
          <p:cNvPr id="12292" name="Picture 4" descr="http://2.bp.blogspot.com/_zy3m51q_DOk/R9LpVdhktrI/AAAAAAAAADs/7T_SkAAIpu4/s1600/800px-Mandelpart2.jpg"/>
          <p:cNvPicPr>
            <a:picLocks noChangeAspect="1" noChangeArrowheads="1"/>
          </p:cNvPicPr>
          <p:nvPr/>
        </p:nvPicPr>
        <p:blipFill>
          <a:blip r:embed="rId3" cstate="print"/>
          <a:srcRect/>
          <a:stretch>
            <a:fillRect/>
          </a:stretch>
        </p:blipFill>
        <p:spPr bwMode="auto">
          <a:xfrm>
            <a:off x="7380312" y="5535234"/>
            <a:ext cx="1763688" cy="1322766"/>
          </a:xfrm>
          <a:prstGeom prst="rect">
            <a:avLst/>
          </a:prstGeom>
          <a:noFill/>
        </p:spPr>
      </p:pic>
      <p:pic>
        <p:nvPicPr>
          <p:cNvPr id="15362" name="Picture 2" descr="http://th00.deviantart.net/fs5/PRE/i/2005/126/d/c/Lorenz_Butterfly_by_uk_dave.png"/>
          <p:cNvPicPr>
            <a:picLocks noChangeAspect="1" noChangeArrowheads="1"/>
          </p:cNvPicPr>
          <p:nvPr/>
        </p:nvPicPr>
        <p:blipFill>
          <a:blip r:embed="rId4" cstate="print"/>
          <a:srcRect/>
          <a:stretch>
            <a:fillRect/>
          </a:stretch>
        </p:blipFill>
        <p:spPr bwMode="auto">
          <a:xfrm>
            <a:off x="1" y="5563490"/>
            <a:ext cx="1619671" cy="1294510"/>
          </a:xfrm>
          <a:prstGeom prst="rect">
            <a:avLst/>
          </a:prstGeom>
          <a:noFill/>
        </p:spPr>
      </p:pic>
      <p:pic>
        <p:nvPicPr>
          <p:cNvPr id="15364" name="Picture 4" descr="http://1.bp.blogspot.com/-_AbUUFz3Hk4/TWOrNEUx9xI/AAAAAAAAA5w/lP5R7AvvZXE/s1600/snowflake1.jpg"/>
          <p:cNvPicPr>
            <a:picLocks noChangeAspect="1" noChangeArrowheads="1"/>
          </p:cNvPicPr>
          <p:nvPr/>
        </p:nvPicPr>
        <p:blipFill>
          <a:blip r:embed="rId5" cstate="print"/>
          <a:srcRect/>
          <a:stretch>
            <a:fillRect/>
          </a:stretch>
        </p:blipFill>
        <p:spPr bwMode="auto">
          <a:xfrm>
            <a:off x="7045477" y="0"/>
            <a:ext cx="2098522" cy="1916832"/>
          </a:xfrm>
          <a:prstGeom prst="rect">
            <a:avLst/>
          </a:prstGeom>
          <a:noFill/>
        </p:spPr>
      </p:pic>
      <p:sp>
        <p:nvSpPr>
          <p:cNvPr id="6" name="Title 5"/>
          <p:cNvSpPr>
            <a:spLocks noGrp="1"/>
          </p:cNvSpPr>
          <p:nvPr>
            <p:ph type="title"/>
          </p:nvPr>
        </p:nvSpPr>
        <p:spPr>
          <a:solidFill>
            <a:schemeClr val="tx1">
              <a:alpha val="78000"/>
            </a:schemeClr>
          </a:solidFill>
        </p:spPr>
        <p:txBody>
          <a:bodyPr>
            <a:normAutofit/>
          </a:bodyPr>
          <a:lstStyle/>
          <a:p>
            <a:endParaRPr lang="en-GB" sz="2000" b="1" dirty="0">
              <a:solidFill>
                <a:schemeClr val="bg1"/>
              </a:solidFill>
            </a:endParaRPr>
          </a:p>
        </p:txBody>
      </p:sp>
      <p:sp>
        <p:nvSpPr>
          <p:cNvPr id="10" name="Content Placeholder 9"/>
          <p:cNvSpPr>
            <a:spLocks noGrp="1"/>
          </p:cNvSpPr>
          <p:nvPr>
            <p:ph idx="1"/>
          </p:nvPr>
        </p:nvSpPr>
        <p:spPr>
          <a:solidFill>
            <a:schemeClr val="tx1">
              <a:alpha val="78000"/>
            </a:schemeClr>
          </a:solidFill>
        </p:spPr>
        <p:txBody>
          <a:bodyPr>
            <a:normAutofit/>
          </a:bodyPr>
          <a:lstStyle/>
          <a:p>
            <a:endParaRPr lang="en-GB" sz="2000" b="1"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290" name="Picture 2" descr="http://2.bp.blogspot.com/_zy3m51q_DOk/R9L8_dhkt8I/AAAAAAAAAF0/bKC7QXCx25g/s1600/FRFERN.GIF"/>
          <p:cNvPicPr>
            <a:picLocks noChangeAspect="1" noChangeArrowheads="1"/>
          </p:cNvPicPr>
          <p:nvPr/>
        </p:nvPicPr>
        <p:blipFill>
          <a:blip r:embed="rId2" cstate="print"/>
          <a:srcRect/>
          <a:stretch>
            <a:fillRect/>
          </a:stretch>
        </p:blipFill>
        <p:spPr bwMode="auto">
          <a:xfrm>
            <a:off x="1" y="0"/>
            <a:ext cx="1487027" cy="1916832"/>
          </a:xfrm>
          <a:prstGeom prst="rect">
            <a:avLst/>
          </a:prstGeom>
          <a:noFill/>
        </p:spPr>
      </p:pic>
      <p:pic>
        <p:nvPicPr>
          <p:cNvPr id="12292" name="Picture 4" descr="http://2.bp.blogspot.com/_zy3m51q_DOk/R9LpVdhktrI/AAAAAAAAADs/7T_SkAAIpu4/s1600/800px-Mandelpart2.jpg"/>
          <p:cNvPicPr>
            <a:picLocks noChangeAspect="1" noChangeArrowheads="1"/>
          </p:cNvPicPr>
          <p:nvPr/>
        </p:nvPicPr>
        <p:blipFill>
          <a:blip r:embed="rId3" cstate="print"/>
          <a:srcRect/>
          <a:stretch>
            <a:fillRect/>
          </a:stretch>
        </p:blipFill>
        <p:spPr bwMode="auto">
          <a:xfrm>
            <a:off x="7380312" y="5535234"/>
            <a:ext cx="1763688" cy="1322766"/>
          </a:xfrm>
          <a:prstGeom prst="rect">
            <a:avLst/>
          </a:prstGeom>
          <a:noFill/>
        </p:spPr>
      </p:pic>
      <p:pic>
        <p:nvPicPr>
          <p:cNvPr id="15362" name="Picture 2" descr="http://th00.deviantart.net/fs5/PRE/i/2005/126/d/c/Lorenz_Butterfly_by_uk_dave.png"/>
          <p:cNvPicPr>
            <a:picLocks noChangeAspect="1" noChangeArrowheads="1"/>
          </p:cNvPicPr>
          <p:nvPr/>
        </p:nvPicPr>
        <p:blipFill>
          <a:blip r:embed="rId4" cstate="print"/>
          <a:srcRect/>
          <a:stretch>
            <a:fillRect/>
          </a:stretch>
        </p:blipFill>
        <p:spPr bwMode="auto">
          <a:xfrm>
            <a:off x="1" y="5563490"/>
            <a:ext cx="1619671" cy="1294510"/>
          </a:xfrm>
          <a:prstGeom prst="rect">
            <a:avLst/>
          </a:prstGeom>
          <a:noFill/>
        </p:spPr>
      </p:pic>
      <p:pic>
        <p:nvPicPr>
          <p:cNvPr id="15364" name="Picture 4" descr="http://1.bp.blogspot.com/-_AbUUFz3Hk4/TWOrNEUx9xI/AAAAAAAAA5w/lP5R7AvvZXE/s1600/snowflake1.jpg"/>
          <p:cNvPicPr>
            <a:picLocks noChangeAspect="1" noChangeArrowheads="1"/>
          </p:cNvPicPr>
          <p:nvPr/>
        </p:nvPicPr>
        <p:blipFill>
          <a:blip r:embed="rId5" cstate="print"/>
          <a:srcRect/>
          <a:stretch>
            <a:fillRect/>
          </a:stretch>
        </p:blipFill>
        <p:spPr bwMode="auto">
          <a:xfrm>
            <a:off x="7045477" y="0"/>
            <a:ext cx="2098522" cy="1916832"/>
          </a:xfrm>
          <a:prstGeom prst="rect">
            <a:avLst/>
          </a:prstGeom>
          <a:noFill/>
        </p:spPr>
      </p:pic>
      <p:sp>
        <p:nvSpPr>
          <p:cNvPr id="6" name="Title 5"/>
          <p:cNvSpPr>
            <a:spLocks noGrp="1"/>
          </p:cNvSpPr>
          <p:nvPr>
            <p:ph type="title"/>
          </p:nvPr>
        </p:nvSpPr>
        <p:spPr>
          <a:solidFill>
            <a:schemeClr val="tx1">
              <a:alpha val="78000"/>
            </a:schemeClr>
          </a:solidFill>
        </p:spPr>
        <p:txBody>
          <a:bodyPr>
            <a:normAutofit/>
          </a:bodyPr>
          <a:lstStyle/>
          <a:p>
            <a:endParaRPr lang="en-GB" sz="2000" b="1" dirty="0">
              <a:solidFill>
                <a:schemeClr val="bg1"/>
              </a:solidFill>
            </a:endParaRPr>
          </a:p>
        </p:txBody>
      </p:sp>
      <p:sp>
        <p:nvSpPr>
          <p:cNvPr id="10" name="Content Placeholder 9"/>
          <p:cNvSpPr>
            <a:spLocks noGrp="1"/>
          </p:cNvSpPr>
          <p:nvPr>
            <p:ph idx="1"/>
          </p:nvPr>
        </p:nvSpPr>
        <p:spPr>
          <a:solidFill>
            <a:schemeClr val="tx1">
              <a:alpha val="78000"/>
            </a:schemeClr>
          </a:solidFill>
        </p:spPr>
        <p:txBody>
          <a:bodyPr>
            <a:normAutofit/>
          </a:bodyPr>
          <a:lstStyle/>
          <a:p>
            <a:endParaRPr lang="en-GB" sz="2000" b="1"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290" name="Picture 2" descr="http://2.bp.blogspot.com/_zy3m51q_DOk/R9L8_dhkt8I/AAAAAAAAAF0/bKC7QXCx25g/s1600/FRFERN.GIF"/>
          <p:cNvPicPr>
            <a:picLocks noChangeAspect="1" noChangeArrowheads="1"/>
          </p:cNvPicPr>
          <p:nvPr/>
        </p:nvPicPr>
        <p:blipFill>
          <a:blip r:embed="rId2" cstate="print"/>
          <a:srcRect/>
          <a:stretch>
            <a:fillRect/>
          </a:stretch>
        </p:blipFill>
        <p:spPr bwMode="auto">
          <a:xfrm>
            <a:off x="1" y="0"/>
            <a:ext cx="1487027" cy="1916832"/>
          </a:xfrm>
          <a:prstGeom prst="rect">
            <a:avLst/>
          </a:prstGeom>
          <a:noFill/>
        </p:spPr>
      </p:pic>
      <p:pic>
        <p:nvPicPr>
          <p:cNvPr id="12292" name="Picture 4" descr="http://2.bp.blogspot.com/_zy3m51q_DOk/R9LpVdhktrI/AAAAAAAAADs/7T_SkAAIpu4/s1600/800px-Mandelpart2.jpg"/>
          <p:cNvPicPr>
            <a:picLocks noChangeAspect="1" noChangeArrowheads="1"/>
          </p:cNvPicPr>
          <p:nvPr/>
        </p:nvPicPr>
        <p:blipFill>
          <a:blip r:embed="rId3" cstate="print"/>
          <a:srcRect/>
          <a:stretch>
            <a:fillRect/>
          </a:stretch>
        </p:blipFill>
        <p:spPr bwMode="auto">
          <a:xfrm>
            <a:off x="7380312" y="5535234"/>
            <a:ext cx="1763688" cy="1322766"/>
          </a:xfrm>
          <a:prstGeom prst="rect">
            <a:avLst/>
          </a:prstGeom>
          <a:noFill/>
        </p:spPr>
      </p:pic>
      <p:pic>
        <p:nvPicPr>
          <p:cNvPr id="15362" name="Picture 2" descr="http://th00.deviantart.net/fs5/PRE/i/2005/126/d/c/Lorenz_Butterfly_by_uk_dave.png"/>
          <p:cNvPicPr>
            <a:picLocks noChangeAspect="1" noChangeArrowheads="1"/>
          </p:cNvPicPr>
          <p:nvPr/>
        </p:nvPicPr>
        <p:blipFill>
          <a:blip r:embed="rId4" cstate="print"/>
          <a:srcRect/>
          <a:stretch>
            <a:fillRect/>
          </a:stretch>
        </p:blipFill>
        <p:spPr bwMode="auto">
          <a:xfrm>
            <a:off x="1" y="5563490"/>
            <a:ext cx="1619671" cy="1294510"/>
          </a:xfrm>
          <a:prstGeom prst="rect">
            <a:avLst/>
          </a:prstGeom>
          <a:noFill/>
        </p:spPr>
      </p:pic>
      <p:pic>
        <p:nvPicPr>
          <p:cNvPr id="15364" name="Picture 4" descr="http://1.bp.blogspot.com/-_AbUUFz3Hk4/TWOrNEUx9xI/AAAAAAAAA5w/lP5R7AvvZXE/s1600/snowflake1.jpg"/>
          <p:cNvPicPr>
            <a:picLocks noChangeAspect="1" noChangeArrowheads="1"/>
          </p:cNvPicPr>
          <p:nvPr/>
        </p:nvPicPr>
        <p:blipFill>
          <a:blip r:embed="rId5" cstate="print"/>
          <a:srcRect/>
          <a:stretch>
            <a:fillRect/>
          </a:stretch>
        </p:blipFill>
        <p:spPr bwMode="auto">
          <a:xfrm>
            <a:off x="7045477" y="0"/>
            <a:ext cx="2098522" cy="1916832"/>
          </a:xfrm>
          <a:prstGeom prst="rect">
            <a:avLst/>
          </a:prstGeom>
          <a:noFill/>
        </p:spPr>
      </p:pic>
      <p:sp>
        <p:nvSpPr>
          <p:cNvPr id="6" name="Title 5"/>
          <p:cNvSpPr>
            <a:spLocks noGrp="1"/>
          </p:cNvSpPr>
          <p:nvPr>
            <p:ph type="title"/>
          </p:nvPr>
        </p:nvSpPr>
        <p:spPr>
          <a:solidFill>
            <a:schemeClr val="tx1">
              <a:alpha val="78000"/>
            </a:schemeClr>
          </a:solidFill>
        </p:spPr>
        <p:txBody>
          <a:bodyPr>
            <a:normAutofit/>
          </a:bodyPr>
          <a:lstStyle/>
          <a:p>
            <a:endParaRPr lang="en-GB" sz="2000" b="1" dirty="0">
              <a:solidFill>
                <a:schemeClr val="bg1"/>
              </a:solidFill>
            </a:endParaRPr>
          </a:p>
        </p:txBody>
      </p:sp>
      <p:sp>
        <p:nvSpPr>
          <p:cNvPr id="10" name="Content Placeholder 9"/>
          <p:cNvSpPr>
            <a:spLocks noGrp="1"/>
          </p:cNvSpPr>
          <p:nvPr>
            <p:ph idx="1"/>
          </p:nvPr>
        </p:nvSpPr>
        <p:spPr>
          <a:solidFill>
            <a:schemeClr val="tx1">
              <a:alpha val="78000"/>
            </a:schemeClr>
          </a:solidFill>
        </p:spPr>
        <p:txBody>
          <a:bodyPr>
            <a:normAutofit/>
          </a:bodyPr>
          <a:lstStyle/>
          <a:p>
            <a:endParaRPr lang="en-GB" sz="2000" b="1"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290" name="Picture 2" descr="http://2.bp.blogspot.com/_zy3m51q_DOk/R9L8_dhkt8I/AAAAAAAAAF0/bKC7QXCx25g/s1600/FRFERN.GIF"/>
          <p:cNvPicPr>
            <a:picLocks noChangeAspect="1" noChangeArrowheads="1"/>
          </p:cNvPicPr>
          <p:nvPr/>
        </p:nvPicPr>
        <p:blipFill>
          <a:blip r:embed="rId2" cstate="print"/>
          <a:srcRect/>
          <a:stretch>
            <a:fillRect/>
          </a:stretch>
        </p:blipFill>
        <p:spPr bwMode="auto">
          <a:xfrm>
            <a:off x="1" y="0"/>
            <a:ext cx="1487027" cy="1916832"/>
          </a:xfrm>
          <a:prstGeom prst="rect">
            <a:avLst/>
          </a:prstGeom>
          <a:noFill/>
        </p:spPr>
      </p:pic>
      <p:pic>
        <p:nvPicPr>
          <p:cNvPr id="12292" name="Picture 4" descr="http://2.bp.blogspot.com/_zy3m51q_DOk/R9LpVdhktrI/AAAAAAAAADs/7T_SkAAIpu4/s1600/800px-Mandelpart2.jpg"/>
          <p:cNvPicPr>
            <a:picLocks noChangeAspect="1" noChangeArrowheads="1"/>
          </p:cNvPicPr>
          <p:nvPr/>
        </p:nvPicPr>
        <p:blipFill>
          <a:blip r:embed="rId3" cstate="print"/>
          <a:srcRect/>
          <a:stretch>
            <a:fillRect/>
          </a:stretch>
        </p:blipFill>
        <p:spPr bwMode="auto">
          <a:xfrm>
            <a:off x="7380312" y="5535234"/>
            <a:ext cx="1763688" cy="1322766"/>
          </a:xfrm>
          <a:prstGeom prst="rect">
            <a:avLst/>
          </a:prstGeom>
          <a:noFill/>
        </p:spPr>
      </p:pic>
      <p:pic>
        <p:nvPicPr>
          <p:cNvPr id="15362" name="Picture 2" descr="http://th00.deviantart.net/fs5/PRE/i/2005/126/d/c/Lorenz_Butterfly_by_uk_dave.png"/>
          <p:cNvPicPr>
            <a:picLocks noChangeAspect="1" noChangeArrowheads="1"/>
          </p:cNvPicPr>
          <p:nvPr/>
        </p:nvPicPr>
        <p:blipFill>
          <a:blip r:embed="rId4" cstate="print"/>
          <a:srcRect/>
          <a:stretch>
            <a:fillRect/>
          </a:stretch>
        </p:blipFill>
        <p:spPr bwMode="auto">
          <a:xfrm>
            <a:off x="1" y="5563490"/>
            <a:ext cx="1619671" cy="1294510"/>
          </a:xfrm>
          <a:prstGeom prst="rect">
            <a:avLst/>
          </a:prstGeom>
          <a:noFill/>
        </p:spPr>
      </p:pic>
      <p:pic>
        <p:nvPicPr>
          <p:cNvPr id="15364" name="Picture 4" descr="http://1.bp.blogspot.com/-_AbUUFz3Hk4/TWOrNEUx9xI/AAAAAAAAA5w/lP5R7AvvZXE/s1600/snowflake1.jpg"/>
          <p:cNvPicPr>
            <a:picLocks noChangeAspect="1" noChangeArrowheads="1"/>
          </p:cNvPicPr>
          <p:nvPr/>
        </p:nvPicPr>
        <p:blipFill>
          <a:blip r:embed="rId5" cstate="print"/>
          <a:srcRect/>
          <a:stretch>
            <a:fillRect/>
          </a:stretch>
        </p:blipFill>
        <p:spPr bwMode="auto">
          <a:xfrm>
            <a:off x="7045477" y="0"/>
            <a:ext cx="2098522" cy="1916832"/>
          </a:xfrm>
          <a:prstGeom prst="rect">
            <a:avLst/>
          </a:prstGeom>
          <a:noFill/>
        </p:spPr>
      </p:pic>
      <p:sp>
        <p:nvSpPr>
          <p:cNvPr id="10" name="Content Placeholder 9"/>
          <p:cNvSpPr>
            <a:spLocks noGrp="1"/>
          </p:cNvSpPr>
          <p:nvPr>
            <p:ph idx="1"/>
          </p:nvPr>
        </p:nvSpPr>
        <p:spPr>
          <a:xfrm>
            <a:off x="457200" y="116632"/>
            <a:ext cx="8229600" cy="6120680"/>
          </a:xfrm>
          <a:solidFill>
            <a:schemeClr val="tx1">
              <a:alpha val="56000"/>
            </a:schemeClr>
          </a:solidFill>
        </p:spPr>
        <p:txBody>
          <a:bodyPr>
            <a:noAutofit/>
          </a:bodyPr>
          <a:lstStyle/>
          <a:p>
            <a:endParaRPr lang="en-GB" sz="2200" b="1" dirty="0" smtClean="0">
              <a:solidFill>
                <a:srgbClr val="FFFF00"/>
              </a:solidFill>
            </a:endParaRPr>
          </a:p>
          <a:p>
            <a:r>
              <a:rPr lang="en-GB" sz="2200" b="1" dirty="0" smtClean="0">
                <a:solidFill>
                  <a:srgbClr val="FFFF00"/>
                </a:solidFill>
              </a:rPr>
              <a:t>Why are jammy rice pudding and foretelling the future incompatible? (Pages 8-9)</a:t>
            </a:r>
          </a:p>
          <a:p>
            <a:endParaRPr lang="en-GB" sz="2200" b="1" dirty="0">
              <a:solidFill>
                <a:schemeClr val="bg1"/>
              </a:solidFill>
            </a:endParaRPr>
          </a:p>
          <a:p>
            <a:pPr algn="ctr"/>
            <a:r>
              <a:rPr lang="en-GB" sz="2200" b="1" u="sng" dirty="0" smtClean="0">
                <a:solidFill>
                  <a:schemeClr val="bg1"/>
                </a:solidFill>
              </a:rPr>
              <a:t>C20 Problems:</a:t>
            </a:r>
          </a:p>
          <a:p>
            <a:r>
              <a:rPr lang="en-GB" sz="2200" b="1" dirty="0" smtClean="0">
                <a:solidFill>
                  <a:schemeClr val="bg1"/>
                </a:solidFill>
              </a:rPr>
              <a:t>With the emergence of quantum physics in the early C20, the </a:t>
            </a:r>
            <a:r>
              <a:rPr lang="en-GB" sz="2200" b="1" u="sng" dirty="0" smtClean="0">
                <a:solidFill>
                  <a:schemeClr val="bg1"/>
                </a:solidFill>
              </a:rPr>
              <a:t>Uncertainty Principle</a:t>
            </a:r>
            <a:r>
              <a:rPr lang="en-GB" sz="2200" b="1" dirty="0" smtClean="0">
                <a:solidFill>
                  <a:schemeClr val="bg1"/>
                </a:solidFill>
              </a:rPr>
              <a:t> is born: one cannot, with absolute certainty, know both the velocity and position of a moving body.</a:t>
            </a:r>
          </a:p>
          <a:p>
            <a:r>
              <a:rPr lang="en-GB" sz="2200" b="1" dirty="0" smtClean="0">
                <a:solidFill>
                  <a:schemeClr val="bg1"/>
                </a:solidFill>
              </a:rPr>
              <a:t>With the emergence of quantum mechanics, the observer effect (or the problem of  Schrodinger’s Cat) is developed: the act of observation affects the outcomes.</a:t>
            </a:r>
            <a:endParaRPr lang="en-GB" sz="2200" b="1" dirty="0">
              <a:solidFill>
                <a:schemeClr val="bg1"/>
              </a:solidFill>
            </a:endParaRPr>
          </a:p>
          <a:p>
            <a:endParaRPr lang="en-GB" sz="2200" b="1" dirty="0">
              <a:solidFill>
                <a:schemeClr val="bg1"/>
              </a:solidFill>
            </a:endParaRPr>
          </a:p>
          <a:p>
            <a:r>
              <a:rPr lang="en-GB" sz="2200" b="1" dirty="0" smtClean="0">
                <a:solidFill>
                  <a:schemeClr val="bg1"/>
                </a:solidFill>
              </a:rPr>
              <a:t>Finally (a C19 objection): Newton’s laws of motion suppose symmetry and therefore reversibility; entropy suggests the opposite – that time/motion only moves in one direction (</a:t>
            </a:r>
            <a:r>
              <a:rPr lang="en-GB" sz="2200" b="1" dirty="0" err="1" smtClean="0">
                <a:solidFill>
                  <a:schemeClr val="bg1"/>
                </a:solidFill>
              </a:rPr>
              <a:t>Eddington’s</a:t>
            </a:r>
            <a:r>
              <a:rPr lang="en-GB" sz="2200" b="1" dirty="0" smtClean="0">
                <a:solidFill>
                  <a:schemeClr val="bg1"/>
                </a:solidFill>
              </a:rPr>
              <a:t> Time’s Arrow).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anim calcmode="lin" valueType="num">
                                      <p:cBhvr>
                                        <p:cTn id="7" dur="500" fill="hold"/>
                                        <p:tgtEl>
                                          <p:spTgt spid="10">
                                            <p:bg/>
                                          </p:spTgt>
                                        </p:tgtEl>
                                        <p:attrNameLst>
                                          <p:attrName>ppt_w</p:attrName>
                                        </p:attrNameLst>
                                      </p:cBhvr>
                                      <p:tavLst>
                                        <p:tav tm="0">
                                          <p:val>
                                            <p:fltVal val="0"/>
                                          </p:val>
                                        </p:tav>
                                        <p:tav tm="100000">
                                          <p:val>
                                            <p:strVal val="#ppt_w"/>
                                          </p:val>
                                        </p:tav>
                                      </p:tavLst>
                                    </p:anim>
                                    <p:anim calcmode="lin" valueType="num">
                                      <p:cBhvr>
                                        <p:cTn id="8" dur="500" fill="hold"/>
                                        <p:tgtEl>
                                          <p:spTgt spid="10">
                                            <p:bg/>
                                          </p:spTgt>
                                        </p:tgtEl>
                                        <p:attrNameLst>
                                          <p:attrName>ppt_h</p:attrName>
                                        </p:attrNameLst>
                                      </p:cBhvr>
                                      <p:tavLst>
                                        <p:tav tm="0">
                                          <p:val>
                                            <p:fltVal val="0"/>
                                          </p:val>
                                        </p:tav>
                                        <p:tav tm="100000">
                                          <p:val>
                                            <p:strVal val="#ppt_h"/>
                                          </p:val>
                                        </p:tav>
                                      </p:tavLst>
                                    </p:anim>
                                    <p:animEffect transition="in" filter="fade">
                                      <p:cBhvr>
                                        <p:cTn id="9" dur="500"/>
                                        <p:tgtEl>
                                          <p:spTgt spid="10">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xEl>
                                              <p:pRg st="3" end="3"/>
                                            </p:txEl>
                                          </p:spTgt>
                                        </p:tgtEl>
                                        <p:attrNameLst>
                                          <p:attrName>style.visibility</p:attrName>
                                        </p:attrNameLst>
                                      </p:cBhvr>
                                      <p:to>
                                        <p:strVal val="visible"/>
                                      </p:to>
                                    </p:set>
                                    <p:anim calcmode="lin" valueType="num">
                                      <p:cBhvr>
                                        <p:cTn id="14" dur="500" fill="hold"/>
                                        <p:tgtEl>
                                          <p:spTgt spid="10">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10">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10">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0">
                                            <p:txEl>
                                              <p:pRg st="4" end="4"/>
                                            </p:txEl>
                                          </p:spTgt>
                                        </p:tgtEl>
                                        <p:attrNameLst>
                                          <p:attrName>style.visibility</p:attrName>
                                        </p:attrNameLst>
                                      </p:cBhvr>
                                      <p:to>
                                        <p:strVal val="visible"/>
                                      </p:to>
                                    </p:set>
                                    <p:anim calcmode="lin" valueType="num">
                                      <p:cBhvr>
                                        <p:cTn id="21" dur="500" fill="hold"/>
                                        <p:tgtEl>
                                          <p:spTgt spid="10">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10">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10">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0">
                                            <p:txEl>
                                              <p:pRg st="5" end="5"/>
                                            </p:txEl>
                                          </p:spTgt>
                                        </p:tgtEl>
                                        <p:attrNameLst>
                                          <p:attrName>style.visibility</p:attrName>
                                        </p:attrNameLst>
                                      </p:cBhvr>
                                      <p:to>
                                        <p:strVal val="visible"/>
                                      </p:to>
                                    </p:set>
                                    <p:anim calcmode="lin" valueType="num">
                                      <p:cBhvr>
                                        <p:cTn id="28" dur="500" fill="hold"/>
                                        <p:tgtEl>
                                          <p:spTgt spid="10">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10">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10">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0">
                                            <p:txEl>
                                              <p:pRg st="7" end="7"/>
                                            </p:txEl>
                                          </p:spTgt>
                                        </p:tgtEl>
                                        <p:attrNameLst>
                                          <p:attrName>style.visibility</p:attrName>
                                        </p:attrNameLst>
                                      </p:cBhvr>
                                      <p:to>
                                        <p:strVal val="visible"/>
                                      </p:to>
                                    </p:set>
                                    <p:anim calcmode="lin" valueType="num">
                                      <p:cBhvr>
                                        <p:cTn id="35" dur="500" fill="hold"/>
                                        <p:tgtEl>
                                          <p:spTgt spid="10">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10">
                                            <p:txEl>
                                              <p:pRg st="7" end="7"/>
                                            </p:txEl>
                                          </p:spTgt>
                                        </p:tgtEl>
                                        <p:attrNameLst>
                                          <p:attrName>ppt_h</p:attrName>
                                        </p:attrNameLst>
                                      </p:cBhvr>
                                      <p:tavLst>
                                        <p:tav tm="0">
                                          <p:val>
                                            <p:fltVal val="0"/>
                                          </p:val>
                                        </p:tav>
                                        <p:tav tm="100000">
                                          <p:val>
                                            <p:strVal val="#ppt_h"/>
                                          </p:val>
                                        </p:tav>
                                      </p:tavLst>
                                    </p:anim>
                                    <p:animEffect transition="in" filter="fade">
                                      <p:cBhvr>
                                        <p:cTn id="37" dur="500"/>
                                        <p:tgtEl>
                                          <p:spTgt spid="1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290" name="Picture 2" descr="http://2.bp.blogspot.com/_zy3m51q_DOk/R9L8_dhkt8I/AAAAAAAAAF0/bKC7QXCx25g/s1600/FRFERN.GIF"/>
          <p:cNvPicPr>
            <a:picLocks noChangeAspect="1" noChangeArrowheads="1"/>
          </p:cNvPicPr>
          <p:nvPr/>
        </p:nvPicPr>
        <p:blipFill>
          <a:blip r:embed="rId2" cstate="print"/>
          <a:srcRect/>
          <a:stretch>
            <a:fillRect/>
          </a:stretch>
        </p:blipFill>
        <p:spPr bwMode="auto">
          <a:xfrm>
            <a:off x="1" y="0"/>
            <a:ext cx="1487027" cy="1916832"/>
          </a:xfrm>
          <a:prstGeom prst="rect">
            <a:avLst/>
          </a:prstGeom>
          <a:noFill/>
        </p:spPr>
      </p:pic>
      <p:pic>
        <p:nvPicPr>
          <p:cNvPr id="12292" name="Picture 4" descr="http://2.bp.blogspot.com/_zy3m51q_DOk/R9LpVdhktrI/AAAAAAAAADs/7T_SkAAIpu4/s1600/800px-Mandelpart2.jpg"/>
          <p:cNvPicPr>
            <a:picLocks noChangeAspect="1" noChangeArrowheads="1"/>
          </p:cNvPicPr>
          <p:nvPr/>
        </p:nvPicPr>
        <p:blipFill>
          <a:blip r:embed="rId3" cstate="print"/>
          <a:srcRect/>
          <a:stretch>
            <a:fillRect/>
          </a:stretch>
        </p:blipFill>
        <p:spPr bwMode="auto">
          <a:xfrm>
            <a:off x="7380312" y="5535234"/>
            <a:ext cx="1763688" cy="1322766"/>
          </a:xfrm>
          <a:prstGeom prst="rect">
            <a:avLst/>
          </a:prstGeom>
          <a:noFill/>
        </p:spPr>
      </p:pic>
      <p:pic>
        <p:nvPicPr>
          <p:cNvPr id="15362" name="Picture 2" descr="http://th00.deviantart.net/fs5/PRE/i/2005/126/d/c/Lorenz_Butterfly_by_uk_dave.png"/>
          <p:cNvPicPr>
            <a:picLocks noChangeAspect="1" noChangeArrowheads="1"/>
          </p:cNvPicPr>
          <p:nvPr/>
        </p:nvPicPr>
        <p:blipFill>
          <a:blip r:embed="rId4" cstate="print"/>
          <a:srcRect/>
          <a:stretch>
            <a:fillRect/>
          </a:stretch>
        </p:blipFill>
        <p:spPr bwMode="auto">
          <a:xfrm>
            <a:off x="1" y="5563490"/>
            <a:ext cx="1619671" cy="1294510"/>
          </a:xfrm>
          <a:prstGeom prst="rect">
            <a:avLst/>
          </a:prstGeom>
          <a:noFill/>
        </p:spPr>
      </p:pic>
      <p:pic>
        <p:nvPicPr>
          <p:cNvPr id="15364" name="Picture 4" descr="http://1.bp.blogspot.com/-_AbUUFz3Hk4/TWOrNEUx9xI/AAAAAAAAA5w/lP5R7AvvZXE/s1600/snowflake1.jpg"/>
          <p:cNvPicPr>
            <a:picLocks noChangeAspect="1" noChangeArrowheads="1"/>
          </p:cNvPicPr>
          <p:nvPr/>
        </p:nvPicPr>
        <p:blipFill>
          <a:blip r:embed="rId5" cstate="print"/>
          <a:srcRect/>
          <a:stretch>
            <a:fillRect/>
          </a:stretch>
        </p:blipFill>
        <p:spPr bwMode="auto">
          <a:xfrm>
            <a:off x="7045477" y="0"/>
            <a:ext cx="2098522" cy="1916832"/>
          </a:xfrm>
          <a:prstGeom prst="rect">
            <a:avLst/>
          </a:prstGeom>
          <a:noFill/>
        </p:spPr>
      </p:pic>
      <p:sp>
        <p:nvSpPr>
          <p:cNvPr id="10" name="Content Placeholder 9"/>
          <p:cNvSpPr>
            <a:spLocks noGrp="1"/>
          </p:cNvSpPr>
          <p:nvPr>
            <p:ph idx="1"/>
          </p:nvPr>
        </p:nvSpPr>
        <p:spPr>
          <a:xfrm>
            <a:off x="457200" y="260648"/>
            <a:ext cx="8229600" cy="4525963"/>
          </a:xfrm>
          <a:solidFill>
            <a:schemeClr val="tx1">
              <a:alpha val="50000"/>
            </a:schemeClr>
          </a:solidFill>
        </p:spPr>
        <p:txBody>
          <a:bodyPr>
            <a:normAutofit lnSpcReduction="10000"/>
          </a:bodyPr>
          <a:lstStyle/>
          <a:p>
            <a:r>
              <a:rPr lang="en-GB" sz="2000" b="1" dirty="0" err="1" smtClean="0">
                <a:solidFill>
                  <a:schemeClr val="bg1"/>
                </a:solidFill>
              </a:rPr>
              <a:t>Thomasina’s</a:t>
            </a:r>
            <a:r>
              <a:rPr lang="en-GB" sz="2000" b="1" dirty="0" smtClean="0">
                <a:solidFill>
                  <a:schemeClr val="bg1"/>
                </a:solidFill>
              </a:rPr>
              <a:t> comment on page 9 echoes the Marquis de Laplace (</a:t>
            </a:r>
            <a:r>
              <a:rPr lang="en-GB" sz="2000" b="1" dirty="0">
                <a:solidFill>
                  <a:schemeClr val="bg1"/>
                </a:solidFill>
              </a:rPr>
              <a:t>C18-19 exponent of Newton):</a:t>
            </a:r>
          </a:p>
          <a:p>
            <a:pPr>
              <a:buNone/>
            </a:pPr>
            <a:r>
              <a:rPr lang="en-GB" sz="2000" b="1" dirty="0">
                <a:solidFill>
                  <a:schemeClr val="bg1"/>
                </a:solidFill>
              </a:rPr>
              <a:t>	</a:t>
            </a:r>
            <a:r>
              <a:rPr lang="en-GB" sz="2000" b="1" i="1" dirty="0">
                <a:solidFill>
                  <a:srgbClr val="FFC000"/>
                </a:solidFill>
              </a:rPr>
              <a:t>We may regard the present state of the universe as the effect of its past and the cause of its future </a:t>
            </a:r>
            <a:r>
              <a:rPr lang="en-GB" sz="2000" b="1" dirty="0">
                <a:solidFill>
                  <a:schemeClr val="bg1"/>
                </a:solidFill>
              </a:rPr>
              <a:t>[Newtonian cause &amp; effect]</a:t>
            </a:r>
            <a:r>
              <a:rPr lang="en-GB" sz="2000" b="1" i="1" dirty="0">
                <a:solidFill>
                  <a:srgbClr val="FFC000"/>
                </a:solidFill>
              </a:rPr>
              <a:t>. An intellect which at any given moment knew all of the forces that animate nature and the mutual positions of the beings that compose it, if this intellect were vast enough to submit the data to analysis, could condense into a single formula the movement of the greatest bodies of the universe and that of the lightest atom; for such an intellect nothing could be uncertain and the future just like the past would be present before its eyes.  </a:t>
            </a:r>
            <a:r>
              <a:rPr lang="en-GB" sz="2000" b="1" dirty="0">
                <a:solidFill>
                  <a:schemeClr val="bg1"/>
                </a:solidFill>
              </a:rPr>
              <a:t>(1812</a:t>
            </a:r>
            <a:r>
              <a:rPr lang="en-GB" sz="2000" b="1" dirty="0" smtClean="0">
                <a:solidFill>
                  <a:schemeClr val="bg1"/>
                </a:solidFill>
              </a:rPr>
              <a:t>)</a:t>
            </a:r>
          </a:p>
          <a:p>
            <a:pPr>
              <a:buNone/>
            </a:pPr>
            <a:endParaRPr lang="en-GB" sz="2000" b="1" dirty="0">
              <a:solidFill>
                <a:schemeClr val="bg1"/>
              </a:solidFill>
            </a:endParaRPr>
          </a:p>
          <a:p>
            <a:pPr>
              <a:buNone/>
            </a:pPr>
            <a:r>
              <a:rPr lang="en-GB" sz="2000" b="1" dirty="0" smtClean="0">
                <a:solidFill>
                  <a:schemeClr val="bg1"/>
                </a:solidFill>
              </a:rPr>
              <a:t>In the exam, if you want to make this point, you need only write something along the lines of: </a:t>
            </a:r>
            <a:r>
              <a:rPr lang="en-GB" sz="2000" b="1" i="1" dirty="0" err="1">
                <a:solidFill>
                  <a:srgbClr val="92D050"/>
                </a:solidFill>
              </a:rPr>
              <a:t>Tomasina</a:t>
            </a:r>
            <a:r>
              <a:rPr lang="en-GB" sz="2000" b="1" i="1" dirty="0">
                <a:solidFill>
                  <a:srgbClr val="92D050"/>
                </a:solidFill>
              </a:rPr>
              <a:t> echoes the Marquis de Laplace – a leading developer of Newtonian mechanics in the eighteenth and early nineteenth centuries – when she speculates in scene 1 that ...</a:t>
            </a:r>
          </a:p>
          <a:p>
            <a:pPr>
              <a:buNone/>
            </a:pPr>
            <a:endParaRPr lang="en-GB" sz="2000" b="1" dirty="0">
              <a:solidFill>
                <a:schemeClr val="bg1"/>
              </a:solidFill>
            </a:endParaRPr>
          </a:p>
          <a:p>
            <a:endParaRPr lang="en-GB" sz="2000" b="1" dirty="0">
              <a:solidFill>
                <a:schemeClr val="bg1"/>
              </a:solidFill>
            </a:endParaRPr>
          </a:p>
        </p:txBody>
      </p:sp>
      <p:sp>
        <p:nvSpPr>
          <p:cNvPr id="8" name="Oval 7"/>
          <p:cNvSpPr/>
          <p:nvPr/>
        </p:nvSpPr>
        <p:spPr>
          <a:xfrm>
            <a:off x="1547664" y="548680"/>
            <a:ext cx="5760640" cy="51845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b="1" dirty="0" smtClean="0"/>
              <a:t>So, </a:t>
            </a:r>
            <a:r>
              <a:rPr lang="en-GB" sz="2200" b="1" dirty="0" err="1" smtClean="0"/>
              <a:t>Thomasina’s</a:t>
            </a:r>
            <a:r>
              <a:rPr lang="en-GB" sz="2200" b="1" dirty="0" smtClean="0"/>
              <a:t> world is a Newtonian and Euclidian one (“do you think God is a Newtonian?”). But it is one that will last for only a century or so more. </a:t>
            </a:r>
            <a:r>
              <a:rPr lang="en-GB" sz="2200" b="1" dirty="0" err="1" smtClean="0"/>
              <a:t>Thomasina</a:t>
            </a:r>
            <a:r>
              <a:rPr lang="en-GB" sz="2200" b="1" dirty="0" smtClean="0"/>
              <a:t> herself is on the brink of re-writing, re-formulating, or re-interpreting that world... but she doesn’t seem to know it yet. Perhaps she doesn’t have the language to know it?</a:t>
            </a:r>
            <a:endParaRPr lang="en-GB" sz="2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b="1" dirty="0" smtClean="0">
                <a:solidFill>
                  <a:schemeClr val="bg1"/>
                </a:solidFill>
              </a:rPr>
              <a:t>More on this tomorrow. Don’t forget: Newton and fractals.</a:t>
            </a:r>
            <a:endParaRPr lang="en-GB" b="1" dirty="0">
              <a:solidFill>
                <a:schemeClr val="bg1"/>
              </a:solidFill>
            </a:endParaRPr>
          </a:p>
        </p:txBody>
      </p:sp>
      <p:sp>
        <p:nvSpPr>
          <p:cNvPr id="5" name="Subtitle 4"/>
          <p:cNvSpPr>
            <a:spLocks noGrp="1"/>
          </p:cNvSpPr>
          <p:nvPr>
            <p:ph type="subTitle" idx="1"/>
          </p:nvPr>
        </p:nvSpPr>
        <p:spPr/>
        <p:txBody>
          <a:bodyPr/>
          <a:lstStyle/>
          <a:p>
            <a:endParaRPr lang="en-GB"/>
          </a:p>
        </p:txBody>
      </p:sp>
      <p:pic>
        <p:nvPicPr>
          <p:cNvPr id="12290" name="Picture 2" descr="http://2.bp.blogspot.com/_zy3m51q_DOk/R9L8_dhkt8I/AAAAAAAAAF0/bKC7QXCx25g/s1600/FRFERN.GIF"/>
          <p:cNvPicPr>
            <a:picLocks noChangeAspect="1" noChangeArrowheads="1"/>
          </p:cNvPicPr>
          <p:nvPr/>
        </p:nvPicPr>
        <p:blipFill>
          <a:blip r:embed="rId2" cstate="print"/>
          <a:srcRect/>
          <a:stretch>
            <a:fillRect/>
          </a:stretch>
        </p:blipFill>
        <p:spPr bwMode="auto">
          <a:xfrm>
            <a:off x="1" y="0"/>
            <a:ext cx="1487027" cy="1916832"/>
          </a:xfrm>
          <a:prstGeom prst="rect">
            <a:avLst/>
          </a:prstGeom>
          <a:noFill/>
        </p:spPr>
      </p:pic>
      <p:pic>
        <p:nvPicPr>
          <p:cNvPr id="12292" name="Picture 4" descr="http://2.bp.blogspot.com/_zy3m51q_DOk/R9LpVdhktrI/AAAAAAAAADs/7T_SkAAIpu4/s1600/800px-Mandelpart2.jpg"/>
          <p:cNvPicPr>
            <a:picLocks noChangeAspect="1" noChangeArrowheads="1"/>
          </p:cNvPicPr>
          <p:nvPr/>
        </p:nvPicPr>
        <p:blipFill>
          <a:blip r:embed="rId3" cstate="print"/>
          <a:srcRect/>
          <a:stretch>
            <a:fillRect/>
          </a:stretch>
        </p:blipFill>
        <p:spPr bwMode="auto">
          <a:xfrm>
            <a:off x="7380312" y="5535234"/>
            <a:ext cx="1763688" cy="1322766"/>
          </a:xfrm>
          <a:prstGeom prst="rect">
            <a:avLst/>
          </a:prstGeom>
          <a:noFill/>
        </p:spPr>
      </p:pic>
      <p:pic>
        <p:nvPicPr>
          <p:cNvPr id="15362" name="Picture 2" descr="http://th00.deviantart.net/fs5/PRE/i/2005/126/d/c/Lorenz_Butterfly_by_uk_dave.png"/>
          <p:cNvPicPr>
            <a:picLocks noChangeAspect="1" noChangeArrowheads="1"/>
          </p:cNvPicPr>
          <p:nvPr/>
        </p:nvPicPr>
        <p:blipFill>
          <a:blip r:embed="rId4" cstate="print"/>
          <a:srcRect/>
          <a:stretch>
            <a:fillRect/>
          </a:stretch>
        </p:blipFill>
        <p:spPr bwMode="auto">
          <a:xfrm>
            <a:off x="1" y="5563490"/>
            <a:ext cx="1619671" cy="1294510"/>
          </a:xfrm>
          <a:prstGeom prst="rect">
            <a:avLst/>
          </a:prstGeom>
          <a:noFill/>
        </p:spPr>
      </p:pic>
      <p:pic>
        <p:nvPicPr>
          <p:cNvPr id="15364" name="Picture 4" descr="http://1.bp.blogspot.com/-_AbUUFz3Hk4/TWOrNEUx9xI/AAAAAAAAA5w/lP5R7AvvZXE/s1600/snowflake1.jpg"/>
          <p:cNvPicPr>
            <a:picLocks noChangeAspect="1" noChangeArrowheads="1"/>
          </p:cNvPicPr>
          <p:nvPr/>
        </p:nvPicPr>
        <p:blipFill>
          <a:blip r:embed="rId5" cstate="print"/>
          <a:srcRect/>
          <a:stretch>
            <a:fillRect/>
          </a:stretch>
        </p:blipFill>
        <p:spPr bwMode="auto">
          <a:xfrm>
            <a:off x="7045477" y="0"/>
            <a:ext cx="2098522" cy="191683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b="1" dirty="0" smtClean="0">
                <a:solidFill>
                  <a:schemeClr val="bg1"/>
                </a:solidFill>
              </a:rPr>
              <a:t>What is the picturesque?</a:t>
            </a:r>
            <a:endParaRPr lang="en-GB" b="1" dirty="0">
              <a:solidFill>
                <a:schemeClr val="bg1"/>
              </a:solidFill>
            </a:endParaRPr>
          </a:p>
        </p:txBody>
      </p:sp>
      <p:sp>
        <p:nvSpPr>
          <p:cNvPr id="5" name="Subtitle 4"/>
          <p:cNvSpPr>
            <a:spLocks noGrp="1"/>
          </p:cNvSpPr>
          <p:nvPr>
            <p:ph type="subTitle" idx="1"/>
          </p:nvPr>
        </p:nvSpPr>
        <p:spPr/>
        <p:txBody>
          <a:bodyPr/>
          <a:lstStyle/>
          <a:p>
            <a:endParaRPr lang="en-GB"/>
          </a:p>
        </p:txBody>
      </p:sp>
      <p:pic>
        <p:nvPicPr>
          <p:cNvPr id="12290" name="Picture 2" descr="http://2.bp.blogspot.com/_zy3m51q_DOk/R9L8_dhkt8I/AAAAAAAAAF0/bKC7QXCx25g/s1600/FRFERN.GIF"/>
          <p:cNvPicPr>
            <a:picLocks noChangeAspect="1" noChangeArrowheads="1"/>
          </p:cNvPicPr>
          <p:nvPr/>
        </p:nvPicPr>
        <p:blipFill>
          <a:blip r:embed="rId2" cstate="print"/>
          <a:srcRect/>
          <a:stretch>
            <a:fillRect/>
          </a:stretch>
        </p:blipFill>
        <p:spPr bwMode="auto">
          <a:xfrm>
            <a:off x="1" y="0"/>
            <a:ext cx="1487027" cy="1916832"/>
          </a:xfrm>
          <a:prstGeom prst="rect">
            <a:avLst/>
          </a:prstGeom>
          <a:noFill/>
        </p:spPr>
      </p:pic>
      <p:pic>
        <p:nvPicPr>
          <p:cNvPr id="12292" name="Picture 4" descr="http://2.bp.blogspot.com/_zy3m51q_DOk/R9LpVdhktrI/AAAAAAAAADs/7T_SkAAIpu4/s1600/800px-Mandelpart2.jpg"/>
          <p:cNvPicPr>
            <a:picLocks noChangeAspect="1" noChangeArrowheads="1"/>
          </p:cNvPicPr>
          <p:nvPr/>
        </p:nvPicPr>
        <p:blipFill>
          <a:blip r:embed="rId3" cstate="print"/>
          <a:srcRect/>
          <a:stretch>
            <a:fillRect/>
          </a:stretch>
        </p:blipFill>
        <p:spPr bwMode="auto">
          <a:xfrm>
            <a:off x="7380312" y="5535234"/>
            <a:ext cx="1763688" cy="1322766"/>
          </a:xfrm>
          <a:prstGeom prst="rect">
            <a:avLst/>
          </a:prstGeom>
          <a:noFill/>
        </p:spPr>
      </p:pic>
      <p:pic>
        <p:nvPicPr>
          <p:cNvPr id="15362" name="Picture 2" descr="http://th00.deviantart.net/fs5/PRE/i/2005/126/d/c/Lorenz_Butterfly_by_uk_dave.png"/>
          <p:cNvPicPr>
            <a:picLocks noChangeAspect="1" noChangeArrowheads="1"/>
          </p:cNvPicPr>
          <p:nvPr/>
        </p:nvPicPr>
        <p:blipFill>
          <a:blip r:embed="rId4" cstate="print"/>
          <a:srcRect/>
          <a:stretch>
            <a:fillRect/>
          </a:stretch>
        </p:blipFill>
        <p:spPr bwMode="auto">
          <a:xfrm>
            <a:off x="1" y="5563490"/>
            <a:ext cx="1619671" cy="1294510"/>
          </a:xfrm>
          <a:prstGeom prst="rect">
            <a:avLst/>
          </a:prstGeom>
          <a:noFill/>
        </p:spPr>
      </p:pic>
      <p:pic>
        <p:nvPicPr>
          <p:cNvPr id="15364" name="Picture 4" descr="http://1.bp.blogspot.com/-_AbUUFz3Hk4/TWOrNEUx9xI/AAAAAAAAA5w/lP5R7AvvZXE/s1600/snowflake1.jpg"/>
          <p:cNvPicPr>
            <a:picLocks noChangeAspect="1" noChangeArrowheads="1"/>
          </p:cNvPicPr>
          <p:nvPr/>
        </p:nvPicPr>
        <p:blipFill>
          <a:blip r:embed="rId5" cstate="print"/>
          <a:srcRect/>
          <a:stretch>
            <a:fillRect/>
          </a:stretch>
        </p:blipFill>
        <p:spPr bwMode="auto">
          <a:xfrm>
            <a:off x="7045477" y="0"/>
            <a:ext cx="2098522" cy="191683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1331640" y="274638"/>
            <a:ext cx="5976664" cy="1143000"/>
          </a:xfrm>
          <a:solidFill>
            <a:schemeClr val="tx1"/>
          </a:solidFill>
        </p:spPr>
        <p:txBody>
          <a:bodyPr>
            <a:normAutofit/>
          </a:bodyPr>
          <a:lstStyle/>
          <a:p>
            <a:r>
              <a:rPr lang="en-GB" sz="2800" b="1" u="sng" dirty="0" smtClean="0">
                <a:solidFill>
                  <a:srgbClr val="FFFF00"/>
                </a:solidFill>
              </a:rPr>
              <a:t>The Picturesque (adapted from J.A. </a:t>
            </a:r>
            <a:r>
              <a:rPr lang="en-GB" sz="2800" b="1" u="sng" dirty="0" err="1" smtClean="0">
                <a:solidFill>
                  <a:srgbClr val="FFFF00"/>
                </a:solidFill>
              </a:rPr>
              <a:t>Cuddon</a:t>
            </a:r>
            <a:r>
              <a:rPr lang="en-GB" sz="2800" b="1" u="sng" dirty="0" smtClean="0">
                <a:solidFill>
                  <a:srgbClr val="FFFF00"/>
                </a:solidFill>
              </a:rPr>
              <a:t>) </a:t>
            </a:r>
            <a:r>
              <a:rPr lang="en-GB" sz="2800" b="1" u="sng" dirty="0" smtClean="0">
                <a:solidFill>
                  <a:schemeClr val="bg1"/>
                </a:solidFill>
              </a:rPr>
              <a:t>[make notes in own time]</a:t>
            </a:r>
            <a:endParaRPr lang="en-GB" sz="2800" b="1" u="sng" dirty="0">
              <a:solidFill>
                <a:schemeClr val="bg1"/>
              </a:solidFill>
            </a:endParaRPr>
          </a:p>
        </p:txBody>
      </p:sp>
      <p:pic>
        <p:nvPicPr>
          <p:cNvPr id="12290" name="Picture 2" descr="http://2.bp.blogspot.com/_zy3m51q_DOk/R9L8_dhkt8I/AAAAAAAAAF0/bKC7QXCx25g/s1600/FRFERN.GIF"/>
          <p:cNvPicPr>
            <a:picLocks noChangeAspect="1" noChangeArrowheads="1"/>
          </p:cNvPicPr>
          <p:nvPr/>
        </p:nvPicPr>
        <p:blipFill>
          <a:blip r:embed="rId2" cstate="print"/>
          <a:srcRect/>
          <a:stretch>
            <a:fillRect/>
          </a:stretch>
        </p:blipFill>
        <p:spPr bwMode="auto">
          <a:xfrm>
            <a:off x="1" y="0"/>
            <a:ext cx="1487027" cy="1916832"/>
          </a:xfrm>
          <a:prstGeom prst="rect">
            <a:avLst/>
          </a:prstGeom>
          <a:noFill/>
        </p:spPr>
      </p:pic>
      <p:pic>
        <p:nvPicPr>
          <p:cNvPr id="12292" name="Picture 4" descr="http://2.bp.blogspot.com/_zy3m51q_DOk/R9LpVdhktrI/AAAAAAAAADs/7T_SkAAIpu4/s1600/800px-Mandelpart2.jpg"/>
          <p:cNvPicPr>
            <a:picLocks noChangeAspect="1" noChangeArrowheads="1"/>
          </p:cNvPicPr>
          <p:nvPr/>
        </p:nvPicPr>
        <p:blipFill>
          <a:blip r:embed="rId3" cstate="print"/>
          <a:srcRect/>
          <a:stretch>
            <a:fillRect/>
          </a:stretch>
        </p:blipFill>
        <p:spPr bwMode="auto">
          <a:xfrm>
            <a:off x="7380312" y="5535234"/>
            <a:ext cx="1763688" cy="1322766"/>
          </a:xfrm>
          <a:prstGeom prst="rect">
            <a:avLst/>
          </a:prstGeom>
          <a:noFill/>
        </p:spPr>
      </p:pic>
      <p:pic>
        <p:nvPicPr>
          <p:cNvPr id="15362" name="Picture 2" descr="http://th00.deviantart.net/fs5/PRE/i/2005/126/d/c/Lorenz_Butterfly_by_uk_dave.png"/>
          <p:cNvPicPr>
            <a:picLocks noChangeAspect="1" noChangeArrowheads="1"/>
          </p:cNvPicPr>
          <p:nvPr/>
        </p:nvPicPr>
        <p:blipFill>
          <a:blip r:embed="rId4" cstate="print"/>
          <a:srcRect/>
          <a:stretch>
            <a:fillRect/>
          </a:stretch>
        </p:blipFill>
        <p:spPr bwMode="auto">
          <a:xfrm>
            <a:off x="1" y="5563490"/>
            <a:ext cx="1619671" cy="1294510"/>
          </a:xfrm>
          <a:prstGeom prst="rect">
            <a:avLst/>
          </a:prstGeom>
          <a:noFill/>
        </p:spPr>
      </p:pic>
      <p:pic>
        <p:nvPicPr>
          <p:cNvPr id="15364" name="Picture 4" descr="http://1.bp.blogspot.com/-_AbUUFz3Hk4/TWOrNEUx9xI/AAAAAAAAA5w/lP5R7AvvZXE/s1600/snowflake1.jpg"/>
          <p:cNvPicPr>
            <a:picLocks noChangeAspect="1" noChangeArrowheads="1"/>
          </p:cNvPicPr>
          <p:nvPr/>
        </p:nvPicPr>
        <p:blipFill>
          <a:blip r:embed="rId5" cstate="print"/>
          <a:srcRect/>
          <a:stretch>
            <a:fillRect/>
          </a:stretch>
        </p:blipFill>
        <p:spPr bwMode="auto">
          <a:xfrm>
            <a:off x="7045477" y="0"/>
            <a:ext cx="2098522" cy="1916832"/>
          </a:xfrm>
          <a:prstGeom prst="rect">
            <a:avLst/>
          </a:prstGeom>
          <a:noFill/>
        </p:spPr>
      </p:pic>
      <p:sp>
        <p:nvSpPr>
          <p:cNvPr id="10" name="Content Placeholder 9"/>
          <p:cNvSpPr>
            <a:spLocks noGrp="1"/>
          </p:cNvSpPr>
          <p:nvPr>
            <p:ph idx="1"/>
          </p:nvPr>
        </p:nvSpPr>
        <p:spPr>
          <a:solidFill>
            <a:schemeClr val="tx1">
              <a:alpha val="71000"/>
            </a:schemeClr>
          </a:solidFill>
        </p:spPr>
        <p:txBody>
          <a:bodyPr>
            <a:normAutofit lnSpcReduction="10000"/>
          </a:bodyPr>
          <a:lstStyle/>
          <a:p>
            <a:r>
              <a:rPr lang="en-GB" sz="2100" b="1" dirty="0" smtClean="0">
                <a:solidFill>
                  <a:srgbClr val="FFFF00"/>
                </a:solidFill>
              </a:rPr>
              <a:t>During the C18, a “cult of the picturesque” emerged.</a:t>
            </a:r>
          </a:p>
          <a:p>
            <a:r>
              <a:rPr lang="en-GB" sz="2100" b="1" dirty="0" smtClean="0">
                <a:solidFill>
                  <a:srgbClr val="FFFF00"/>
                </a:solidFill>
              </a:rPr>
              <a:t>Influence of landscapers important: “Capability” Brown </a:t>
            </a:r>
            <a:r>
              <a:rPr lang="en-GB" sz="2100" b="1" dirty="0" smtClean="0">
                <a:solidFill>
                  <a:schemeClr val="bg1"/>
                </a:solidFill>
              </a:rPr>
              <a:t>(p.113, “’Culpability’ </a:t>
            </a:r>
            <a:r>
              <a:rPr lang="en-GB" sz="2100" b="1" dirty="0" err="1" smtClean="0">
                <a:solidFill>
                  <a:schemeClr val="bg1"/>
                </a:solidFill>
              </a:rPr>
              <a:t>Noakes</a:t>
            </a:r>
            <a:r>
              <a:rPr lang="en-GB" sz="2100" b="1" dirty="0" smtClean="0">
                <a:solidFill>
                  <a:schemeClr val="bg1"/>
                </a:solidFill>
              </a:rPr>
              <a:t>”)</a:t>
            </a:r>
            <a:r>
              <a:rPr lang="en-GB" sz="2100" b="1" dirty="0" smtClean="0">
                <a:solidFill>
                  <a:srgbClr val="FFFF00"/>
                </a:solidFill>
              </a:rPr>
              <a:t>, </a:t>
            </a:r>
            <a:r>
              <a:rPr lang="en-GB" sz="2100" b="1" dirty="0" err="1" smtClean="0">
                <a:solidFill>
                  <a:srgbClr val="FFFF00"/>
                </a:solidFill>
              </a:rPr>
              <a:t>Humphry</a:t>
            </a:r>
            <a:r>
              <a:rPr lang="en-GB" sz="2100" b="1" dirty="0" smtClean="0">
                <a:solidFill>
                  <a:srgbClr val="FFFF00"/>
                </a:solidFill>
              </a:rPr>
              <a:t> </a:t>
            </a:r>
            <a:r>
              <a:rPr lang="en-GB" sz="2100" b="1" dirty="0" err="1" smtClean="0">
                <a:solidFill>
                  <a:srgbClr val="FFFF00"/>
                </a:solidFill>
              </a:rPr>
              <a:t>Repton</a:t>
            </a:r>
            <a:r>
              <a:rPr lang="en-GB" sz="2100" b="1" dirty="0" smtClean="0">
                <a:solidFill>
                  <a:srgbClr val="FFFF00"/>
                </a:solidFill>
              </a:rPr>
              <a:t> </a:t>
            </a:r>
            <a:r>
              <a:rPr lang="en-GB" sz="2100" b="1" dirty="0" smtClean="0">
                <a:solidFill>
                  <a:schemeClr val="bg1"/>
                </a:solidFill>
              </a:rPr>
              <a:t>(p.15 – stage direction; </a:t>
            </a:r>
            <a:r>
              <a:rPr lang="en-GB" sz="2100" b="1" dirty="0" err="1" smtClean="0">
                <a:solidFill>
                  <a:schemeClr val="bg1"/>
                </a:solidFill>
              </a:rPr>
              <a:t>Noakes’s</a:t>
            </a:r>
            <a:r>
              <a:rPr lang="en-GB" sz="2100" b="1" dirty="0" smtClean="0">
                <a:solidFill>
                  <a:schemeClr val="bg1"/>
                </a:solidFill>
              </a:rPr>
              <a:t> </a:t>
            </a:r>
            <a:r>
              <a:rPr lang="en-GB" sz="2100" b="1" dirty="0" err="1" smtClean="0">
                <a:solidFill>
                  <a:schemeClr val="bg1"/>
                </a:solidFill>
              </a:rPr>
              <a:t>Repton</a:t>
            </a:r>
            <a:r>
              <a:rPr lang="en-GB" sz="2100" b="1" dirty="0" smtClean="0">
                <a:solidFill>
                  <a:schemeClr val="bg1"/>
                </a:solidFill>
              </a:rPr>
              <a:t> book in reverse [what movement of time does this suggest?])</a:t>
            </a:r>
            <a:r>
              <a:rPr lang="en-GB" sz="2100" b="1" dirty="0" smtClean="0">
                <a:solidFill>
                  <a:srgbClr val="FFFF00"/>
                </a:solidFill>
              </a:rPr>
              <a:t>, William Kent.</a:t>
            </a:r>
          </a:p>
          <a:p>
            <a:r>
              <a:rPr lang="en-GB" sz="2100" b="1" dirty="0" smtClean="0">
                <a:solidFill>
                  <a:srgbClr val="FFFF00"/>
                </a:solidFill>
              </a:rPr>
              <a:t>Influence of earlier painters (C17): </a:t>
            </a:r>
            <a:r>
              <a:rPr lang="en-GB" sz="2100" b="1" dirty="0" err="1" smtClean="0">
                <a:solidFill>
                  <a:srgbClr val="FFFF00"/>
                </a:solidFill>
              </a:rPr>
              <a:t>Poussin</a:t>
            </a:r>
            <a:r>
              <a:rPr lang="en-GB" sz="2100" b="1" dirty="0" smtClean="0">
                <a:solidFill>
                  <a:srgbClr val="FFFF00"/>
                </a:solidFill>
              </a:rPr>
              <a:t>, Lorrain, </a:t>
            </a:r>
            <a:r>
              <a:rPr lang="en-GB" sz="2100" b="1" u="sng" dirty="0" err="1" smtClean="0">
                <a:solidFill>
                  <a:srgbClr val="FFFF00"/>
                </a:solidFill>
              </a:rPr>
              <a:t>Salvator</a:t>
            </a:r>
            <a:r>
              <a:rPr lang="en-GB" sz="2100" b="1" u="sng" dirty="0" smtClean="0">
                <a:solidFill>
                  <a:srgbClr val="FFFF00"/>
                </a:solidFill>
              </a:rPr>
              <a:t> Rosa</a:t>
            </a:r>
            <a:r>
              <a:rPr lang="en-GB" sz="2100" b="1" dirty="0" smtClean="0">
                <a:solidFill>
                  <a:srgbClr val="FFFF00"/>
                </a:solidFill>
              </a:rPr>
              <a:t> </a:t>
            </a:r>
            <a:r>
              <a:rPr lang="en-GB" sz="2100" b="1" dirty="0" smtClean="0">
                <a:solidFill>
                  <a:schemeClr val="bg1"/>
                </a:solidFill>
              </a:rPr>
              <a:t>(p. 16: </a:t>
            </a:r>
            <a:r>
              <a:rPr lang="en-GB" sz="2100" b="1" dirty="0" err="1" smtClean="0">
                <a:solidFill>
                  <a:schemeClr val="bg1"/>
                </a:solidFill>
              </a:rPr>
              <a:t>Thomasina</a:t>
            </a:r>
            <a:r>
              <a:rPr lang="en-GB" sz="2100" b="1" dirty="0" smtClean="0">
                <a:solidFill>
                  <a:schemeClr val="bg1"/>
                </a:solidFill>
              </a:rPr>
              <a:t>, “It is a </a:t>
            </a:r>
            <a:r>
              <a:rPr lang="en-GB" sz="2100" b="1" dirty="0" err="1" smtClean="0">
                <a:solidFill>
                  <a:schemeClr val="bg1"/>
                </a:solidFill>
              </a:rPr>
              <a:t>Salvator</a:t>
            </a:r>
            <a:r>
              <a:rPr lang="en-GB" sz="2100" b="1" dirty="0" smtClean="0">
                <a:solidFill>
                  <a:schemeClr val="bg1"/>
                </a:solidFill>
              </a:rPr>
              <a:t>”)</a:t>
            </a:r>
            <a:r>
              <a:rPr lang="en-GB" sz="2100" b="1" dirty="0" smtClean="0">
                <a:solidFill>
                  <a:srgbClr val="FFFF00"/>
                </a:solidFill>
              </a:rPr>
              <a:t>. </a:t>
            </a:r>
          </a:p>
          <a:p>
            <a:r>
              <a:rPr lang="en-GB" sz="2100" b="1" dirty="0" smtClean="0">
                <a:solidFill>
                  <a:srgbClr val="FFFF00"/>
                </a:solidFill>
              </a:rPr>
              <a:t>These visual influences affected writers , who now experienced “natural” order in a new, self-conscious way </a:t>
            </a:r>
            <a:r>
              <a:rPr lang="en-GB" sz="2100" b="1" dirty="0" smtClean="0">
                <a:solidFill>
                  <a:schemeClr val="bg1"/>
                </a:solidFill>
              </a:rPr>
              <a:t>(so, one start-point for the shift from Shepherds to scenery?)</a:t>
            </a:r>
            <a:r>
              <a:rPr lang="en-GB" sz="2100" b="1" dirty="0" smtClean="0">
                <a:solidFill>
                  <a:srgbClr val="FFFF00"/>
                </a:solidFill>
              </a:rPr>
              <a:t>.</a:t>
            </a:r>
          </a:p>
          <a:p>
            <a:r>
              <a:rPr lang="en-GB" sz="2100" b="1" dirty="0" smtClean="0">
                <a:solidFill>
                  <a:srgbClr val="FFFF00"/>
                </a:solidFill>
              </a:rPr>
              <a:t>The more “natural” the scenery, the better; the picturesque is therefore related to the concept of the sublime, and to Romanticism.</a:t>
            </a:r>
          </a:p>
          <a:p>
            <a:r>
              <a:rPr lang="en-GB" sz="2100" b="1" dirty="0" smtClean="0">
                <a:solidFill>
                  <a:srgbClr val="FFFF00"/>
                </a:solidFill>
              </a:rPr>
              <a:t>Ironically, with the rise of the picturesque, a fashion emerged for </a:t>
            </a:r>
            <a:r>
              <a:rPr lang="en-GB" sz="2100" b="1" i="1" u="sng" dirty="0" smtClean="0">
                <a:solidFill>
                  <a:srgbClr val="FFFF00"/>
                </a:solidFill>
              </a:rPr>
              <a:t>sculpting</a:t>
            </a:r>
            <a:r>
              <a:rPr lang="en-GB" sz="2100" b="1" dirty="0" smtClean="0">
                <a:solidFill>
                  <a:srgbClr val="FFFF00"/>
                </a:solidFill>
              </a:rPr>
              <a:t> gardens to look “more” picturesque (or natural).</a:t>
            </a:r>
            <a:endParaRPr lang="en-GB" sz="2100" b="1" dirty="0">
              <a:solidFill>
                <a:srgbClr val="FFFF00"/>
              </a:solidFill>
            </a:endParaRPr>
          </a:p>
        </p:txBody>
      </p:sp>
    </p:spTree>
    <p:extLst>
      <p:ext uri="{BB962C8B-B14F-4D97-AF65-F5344CB8AC3E}">
        <p14:creationId xmlns:p14="http://schemas.microsoft.com/office/powerpoint/2010/main" val="3643932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amond(in)">
                                      <p:cBhvr>
                                        <p:cTn id="7" dur="2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diamond(in)">
                                      <p:cBhvr>
                                        <p:cTn id="12" dur="20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diamond(in)">
                                      <p:cBhvr>
                                        <p:cTn id="17" dur="20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diamond(in)">
                                      <p:cBhvr>
                                        <p:cTn id="22" dur="20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diamond(in)">
                                      <p:cBhvr>
                                        <p:cTn id="27" dur="2000"/>
                                        <p:tgtEl>
                                          <p:spTgt spid="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10">
                                            <p:txEl>
                                              <p:pRg st="5" end="5"/>
                                            </p:txEl>
                                          </p:spTgt>
                                        </p:tgtEl>
                                        <p:attrNameLst>
                                          <p:attrName>style.visibility</p:attrName>
                                        </p:attrNameLst>
                                      </p:cBhvr>
                                      <p:to>
                                        <p:strVal val="visible"/>
                                      </p:to>
                                    </p:set>
                                    <p:animEffect transition="in" filter="diamond(in)">
                                      <p:cBhvr>
                                        <p:cTn id="32" dur="20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solidFill>
            <a:schemeClr val="tx1"/>
          </a:solidFill>
        </p:spPr>
        <p:txBody>
          <a:bodyPr>
            <a:normAutofit/>
          </a:bodyPr>
          <a:lstStyle/>
          <a:p>
            <a:r>
              <a:rPr lang="en-GB" sz="3200" b="1" u="sng" dirty="0" smtClean="0">
                <a:solidFill>
                  <a:schemeClr val="bg1"/>
                </a:solidFill>
              </a:rPr>
              <a:t>Romanticism &amp; Picturesque</a:t>
            </a:r>
            <a:endParaRPr lang="en-GB" sz="3200" b="1" u="sng" dirty="0">
              <a:solidFill>
                <a:schemeClr val="bg1"/>
              </a:solidFill>
            </a:endParaRPr>
          </a:p>
        </p:txBody>
      </p:sp>
      <p:pic>
        <p:nvPicPr>
          <p:cNvPr id="12290" name="Picture 2" descr="http://2.bp.blogspot.com/_zy3m51q_DOk/R9L8_dhkt8I/AAAAAAAAAF0/bKC7QXCx25g/s1600/FRFERN.GIF"/>
          <p:cNvPicPr>
            <a:picLocks noChangeAspect="1" noChangeArrowheads="1"/>
          </p:cNvPicPr>
          <p:nvPr/>
        </p:nvPicPr>
        <p:blipFill>
          <a:blip r:embed="rId2" cstate="print"/>
          <a:srcRect/>
          <a:stretch>
            <a:fillRect/>
          </a:stretch>
        </p:blipFill>
        <p:spPr bwMode="auto">
          <a:xfrm>
            <a:off x="1" y="0"/>
            <a:ext cx="1487027" cy="1916832"/>
          </a:xfrm>
          <a:prstGeom prst="rect">
            <a:avLst/>
          </a:prstGeom>
          <a:noFill/>
        </p:spPr>
      </p:pic>
      <p:pic>
        <p:nvPicPr>
          <p:cNvPr id="12292" name="Picture 4" descr="http://2.bp.blogspot.com/_zy3m51q_DOk/R9LpVdhktrI/AAAAAAAAADs/7T_SkAAIpu4/s1600/800px-Mandelpart2.jpg"/>
          <p:cNvPicPr>
            <a:picLocks noChangeAspect="1" noChangeArrowheads="1"/>
          </p:cNvPicPr>
          <p:nvPr/>
        </p:nvPicPr>
        <p:blipFill>
          <a:blip r:embed="rId3" cstate="print"/>
          <a:srcRect/>
          <a:stretch>
            <a:fillRect/>
          </a:stretch>
        </p:blipFill>
        <p:spPr bwMode="auto">
          <a:xfrm>
            <a:off x="7380312" y="5535234"/>
            <a:ext cx="1763688" cy="1322766"/>
          </a:xfrm>
          <a:prstGeom prst="rect">
            <a:avLst/>
          </a:prstGeom>
          <a:noFill/>
        </p:spPr>
      </p:pic>
      <p:pic>
        <p:nvPicPr>
          <p:cNvPr id="15362" name="Picture 2" descr="http://th00.deviantart.net/fs5/PRE/i/2005/126/d/c/Lorenz_Butterfly_by_uk_dave.png"/>
          <p:cNvPicPr>
            <a:picLocks noChangeAspect="1" noChangeArrowheads="1"/>
          </p:cNvPicPr>
          <p:nvPr/>
        </p:nvPicPr>
        <p:blipFill>
          <a:blip r:embed="rId4" cstate="print"/>
          <a:srcRect/>
          <a:stretch>
            <a:fillRect/>
          </a:stretch>
        </p:blipFill>
        <p:spPr bwMode="auto">
          <a:xfrm>
            <a:off x="1" y="5563490"/>
            <a:ext cx="1619671" cy="1294510"/>
          </a:xfrm>
          <a:prstGeom prst="rect">
            <a:avLst/>
          </a:prstGeom>
          <a:noFill/>
        </p:spPr>
      </p:pic>
      <p:pic>
        <p:nvPicPr>
          <p:cNvPr id="15364" name="Picture 4" descr="http://1.bp.blogspot.com/-_AbUUFz3Hk4/TWOrNEUx9xI/AAAAAAAAA5w/lP5R7AvvZXE/s1600/snowflake1.jpg"/>
          <p:cNvPicPr>
            <a:picLocks noChangeAspect="1" noChangeArrowheads="1"/>
          </p:cNvPicPr>
          <p:nvPr/>
        </p:nvPicPr>
        <p:blipFill>
          <a:blip r:embed="rId5" cstate="print"/>
          <a:srcRect/>
          <a:stretch>
            <a:fillRect/>
          </a:stretch>
        </p:blipFill>
        <p:spPr bwMode="auto">
          <a:xfrm>
            <a:off x="7045477" y="0"/>
            <a:ext cx="2098522" cy="1916832"/>
          </a:xfrm>
          <a:prstGeom prst="rect">
            <a:avLst/>
          </a:prstGeom>
          <a:noFill/>
        </p:spPr>
      </p:pic>
      <p:sp>
        <p:nvSpPr>
          <p:cNvPr id="10" name="Content Placeholder 9"/>
          <p:cNvSpPr>
            <a:spLocks noGrp="1"/>
          </p:cNvSpPr>
          <p:nvPr>
            <p:ph idx="1"/>
          </p:nvPr>
        </p:nvSpPr>
        <p:spPr>
          <a:xfrm>
            <a:off x="457200" y="1268760"/>
            <a:ext cx="8229600" cy="4525963"/>
          </a:xfrm>
        </p:spPr>
        <p:txBody>
          <a:bodyPr>
            <a:normAutofit fontScale="70000" lnSpcReduction="20000"/>
          </a:bodyPr>
          <a:lstStyle/>
          <a:p>
            <a:endParaRPr lang="en-GB" sz="4000" b="1" dirty="0" smtClean="0">
              <a:solidFill>
                <a:schemeClr val="bg1"/>
              </a:solidFill>
            </a:endParaRPr>
          </a:p>
          <a:p>
            <a:r>
              <a:rPr lang="en-GB" sz="4000" b="1" dirty="0" smtClean="0">
                <a:solidFill>
                  <a:schemeClr val="bg1"/>
                </a:solidFill>
              </a:rPr>
              <a:t>Pages 11-12: Mocking Romanticism?</a:t>
            </a:r>
          </a:p>
          <a:p>
            <a:endParaRPr lang="en-GB" sz="4000" b="1" dirty="0">
              <a:solidFill>
                <a:schemeClr val="bg1"/>
              </a:solidFill>
            </a:endParaRPr>
          </a:p>
          <a:p>
            <a:r>
              <a:rPr lang="en-GB" sz="4000" b="1" dirty="0" smtClean="0">
                <a:solidFill>
                  <a:schemeClr val="bg1"/>
                </a:solidFill>
              </a:rPr>
              <a:t>P. 15 (stage direction) &amp; Brice (“It is rape, sir!”)</a:t>
            </a:r>
          </a:p>
          <a:p>
            <a:r>
              <a:rPr lang="en-GB" sz="4000" b="1" dirty="0" smtClean="0">
                <a:solidFill>
                  <a:schemeClr val="bg1"/>
                </a:solidFill>
              </a:rPr>
              <a:t>P. 16 – end of scene: significance, seriousness and conceptions of the pastoral?</a:t>
            </a:r>
          </a:p>
          <a:p>
            <a:pPr>
              <a:buNone/>
            </a:pPr>
            <a:endParaRPr lang="en-GB" sz="4000" b="1" dirty="0" smtClean="0">
              <a:solidFill>
                <a:schemeClr val="bg1"/>
              </a:solidFill>
            </a:endParaRPr>
          </a:p>
          <a:p>
            <a:r>
              <a:rPr lang="en-GB" sz="4000" b="1" dirty="0" smtClean="0">
                <a:solidFill>
                  <a:schemeClr val="bg1"/>
                </a:solidFill>
              </a:rPr>
              <a:t>Blake: scientific rationalism &amp; creativity</a:t>
            </a:r>
          </a:p>
          <a:p>
            <a:r>
              <a:rPr lang="en-GB" sz="4000" b="1" dirty="0" smtClean="0">
                <a:solidFill>
                  <a:schemeClr val="bg1"/>
                </a:solidFill>
              </a:rPr>
              <a:t>Hannah, pp. 36, 38-39: Art </a:t>
            </a:r>
            <a:r>
              <a:rPr lang="en-GB" sz="4000" b="1" dirty="0" err="1" smtClean="0">
                <a:solidFill>
                  <a:schemeClr val="bg1"/>
                </a:solidFill>
              </a:rPr>
              <a:t>vs</a:t>
            </a:r>
            <a:r>
              <a:rPr lang="en-GB" sz="4000" b="1" dirty="0" smtClean="0">
                <a:solidFill>
                  <a:schemeClr val="bg1"/>
                </a:solidFill>
              </a:rPr>
              <a:t> science; attitudes towards landscape and “</a:t>
            </a:r>
            <a:r>
              <a:rPr lang="en-GB" sz="4000" b="1" dirty="0">
                <a:solidFill>
                  <a:schemeClr val="bg1"/>
                </a:solidFill>
              </a:rPr>
              <a:t>nature”; attitudes towards Romanticism</a:t>
            </a:r>
          </a:p>
        </p:txBody>
      </p:sp>
    </p:spTree>
    <p:extLst>
      <p:ext uri="{BB962C8B-B14F-4D97-AF65-F5344CB8AC3E}">
        <p14:creationId xmlns:p14="http://schemas.microsoft.com/office/powerpoint/2010/main" val="763315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290" name="Picture 2" descr="http://2.bp.blogspot.com/_zy3m51q_DOk/R9L8_dhkt8I/AAAAAAAAAF0/bKC7QXCx25g/s1600/FRFERN.GIF"/>
          <p:cNvPicPr>
            <a:picLocks noChangeAspect="1" noChangeArrowheads="1"/>
          </p:cNvPicPr>
          <p:nvPr/>
        </p:nvPicPr>
        <p:blipFill>
          <a:blip r:embed="rId2" cstate="print"/>
          <a:srcRect/>
          <a:stretch>
            <a:fillRect/>
          </a:stretch>
        </p:blipFill>
        <p:spPr bwMode="auto">
          <a:xfrm>
            <a:off x="1" y="0"/>
            <a:ext cx="1487027" cy="1916832"/>
          </a:xfrm>
          <a:prstGeom prst="rect">
            <a:avLst/>
          </a:prstGeom>
          <a:noFill/>
        </p:spPr>
      </p:pic>
      <p:pic>
        <p:nvPicPr>
          <p:cNvPr id="12292" name="Picture 4" descr="http://2.bp.blogspot.com/_zy3m51q_DOk/R9LpVdhktrI/AAAAAAAAADs/7T_SkAAIpu4/s1600/800px-Mandelpart2.jpg"/>
          <p:cNvPicPr>
            <a:picLocks noChangeAspect="1" noChangeArrowheads="1"/>
          </p:cNvPicPr>
          <p:nvPr/>
        </p:nvPicPr>
        <p:blipFill>
          <a:blip r:embed="rId3" cstate="print"/>
          <a:srcRect/>
          <a:stretch>
            <a:fillRect/>
          </a:stretch>
        </p:blipFill>
        <p:spPr bwMode="auto">
          <a:xfrm>
            <a:off x="7380312" y="5535234"/>
            <a:ext cx="1763688" cy="1322766"/>
          </a:xfrm>
          <a:prstGeom prst="rect">
            <a:avLst/>
          </a:prstGeom>
          <a:noFill/>
        </p:spPr>
      </p:pic>
      <p:pic>
        <p:nvPicPr>
          <p:cNvPr id="15362" name="Picture 2" descr="http://th00.deviantart.net/fs5/PRE/i/2005/126/d/c/Lorenz_Butterfly_by_uk_dave.png"/>
          <p:cNvPicPr>
            <a:picLocks noChangeAspect="1" noChangeArrowheads="1"/>
          </p:cNvPicPr>
          <p:nvPr/>
        </p:nvPicPr>
        <p:blipFill>
          <a:blip r:embed="rId4" cstate="print"/>
          <a:srcRect/>
          <a:stretch>
            <a:fillRect/>
          </a:stretch>
        </p:blipFill>
        <p:spPr bwMode="auto">
          <a:xfrm>
            <a:off x="1" y="5563490"/>
            <a:ext cx="1619671" cy="1294510"/>
          </a:xfrm>
          <a:prstGeom prst="rect">
            <a:avLst/>
          </a:prstGeom>
          <a:noFill/>
        </p:spPr>
      </p:pic>
      <p:pic>
        <p:nvPicPr>
          <p:cNvPr id="15364" name="Picture 4" descr="http://1.bp.blogspot.com/-_AbUUFz3Hk4/TWOrNEUx9xI/AAAAAAAAA5w/lP5R7AvvZXE/s1600/snowflake1.jpg"/>
          <p:cNvPicPr>
            <a:picLocks noChangeAspect="1" noChangeArrowheads="1"/>
          </p:cNvPicPr>
          <p:nvPr/>
        </p:nvPicPr>
        <p:blipFill>
          <a:blip r:embed="rId5" cstate="print"/>
          <a:srcRect/>
          <a:stretch>
            <a:fillRect/>
          </a:stretch>
        </p:blipFill>
        <p:spPr bwMode="auto">
          <a:xfrm>
            <a:off x="7045477" y="0"/>
            <a:ext cx="2098522" cy="1916832"/>
          </a:xfrm>
          <a:prstGeom prst="rect">
            <a:avLst/>
          </a:prstGeom>
          <a:noFill/>
        </p:spPr>
      </p:pic>
      <p:sp>
        <p:nvSpPr>
          <p:cNvPr id="10" name="Content Placeholder 9"/>
          <p:cNvSpPr>
            <a:spLocks noGrp="1"/>
          </p:cNvSpPr>
          <p:nvPr>
            <p:ph idx="1"/>
          </p:nvPr>
        </p:nvSpPr>
        <p:spPr>
          <a:xfrm>
            <a:off x="457200" y="1600200"/>
            <a:ext cx="8229600" cy="3340967"/>
          </a:xfrm>
          <a:solidFill>
            <a:schemeClr val="tx1"/>
          </a:solidFill>
        </p:spPr>
        <p:txBody>
          <a:bodyPr>
            <a:normAutofit/>
          </a:bodyPr>
          <a:lstStyle/>
          <a:p>
            <a:pPr>
              <a:buNone/>
            </a:pPr>
            <a:r>
              <a:rPr lang="en-GB" sz="2400" b="1" dirty="0" smtClean="0">
                <a:solidFill>
                  <a:srgbClr val="92D050"/>
                </a:solidFill>
              </a:rPr>
              <a:t>	</a:t>
            </a:r>
            <a:r>
              <a:rPr lang="en-GB" sz="2400" b="1" u="sng" dirty="0" smtClean="0">
                <a:solidFill>
                  <a:srgbClr val="92D050"/>
                </a:solidFill>
              </a:rPr>
              <a:t>AOs 1&amp;4:</a:t>
            </a:r>
            <a:r>
              <a:rPr lang="en-GB" sz="2400" b="1" dirty="0" smtClean="0">
                <a:solidFill>
                  <a:srgbClr val="92D050"/>
                </a:solidFill>
              </a:rPr>
              <a:t> What will you do in the first paragraph  of your response?</a:t>
            </a:r>
          </a:p>
          <a:p>
            <a:pPr>
              <a:buNone/>
            </a:pPr>
            <a:endParaRPr lang="en-GB" sz="2400" b="1" dirty="0" smtClean="0">
              <a:solidFill>
                <a:srgbClr val="92D050"/>
              </a:solidFill>
            </a:endParaRPr>
          </a:p>
          <a:p>
            <a:pPr>
              <a:buNone/>
            </a:pPr>
            <a:r>
              <a:rPr lang="en-GB" sz="2400" b="1" dirty="0" smtClean="0">
                <a:solidFill>
                  <a:srgbClr val="92D050"/>
                </a:solidFill>
              </a:rPr>
              <a:t>	</a:t>
            </a:r>
            <a:r>
              <a:rPr lang="en-GB" sz="2400" b="1" u="sng" dirty="0" smtClean="0">
                <a:solidFill>
                  <a:srgbClr val="92D050"/>
                </a:solidFill>
              </a:rPr>
              <a:t>Brainstorm/bullet points:</a:t>
            </a:r>
            <a:r>
              <a:rPr lang="en-GB" sz="2400" b="1" dirty="0" smtClean="0">
                <a:solidFill>
                  <a:srgbClr val="92D050"/>
                </a:solidFill>
              </a:rPr>
              <a:t> How will yesterday’s lesson inform your response ? (And which AOs will this access?)  </a:t>
            </a:r>
          </a:p>
          <a:p>
            <a:pPr>
              <a:buNone/>
            </a:pPr>
            <a:endParaRPr lang="en-GB" sz="2400" b="1" dirty="0" smtClean="0">
              <a:solidFill>
                <a:srgbClr val="92D050"/>
              </a:solidFill>
            </a:endParaRPr>
          </a:p>
          <a:p>
            <a:pPr>
              <a:buNone/>
            </a:pPr>
            <a:r>
              <a:rPr lang="en-GB" sz="2400" b="1" dirty="0" smtClean="0">
                <a:solidFill>
                  <a:srgbClr val="92D050"/>
                </a:solidFill>
              </a:rPr>
              <a:t>	Think/group/share: 2-3 “big” ideas (ways in which </a:t>
            </a:r>
            <a:r>
              <a:rPr lang="en-GB" sz="2400" b="1" i="1" dirty="0" smtClean="0">
                <a:solidFill>
                  <a:srgbClr val="92D050"/>
                </a:solidFill>
              </a:rPr>
              <a:t>Arcadia</a:t>
            </a:r>
            <a:r>
              <a:rPr lang="en-GB" sz="2400" b="1" dirty="0" smtClean="0">
                <a:solidFill>
                  <a:srgbClr val="92D050"/>
                </a:solidFill>
              </a:rPr>
              <a:t> is/isn’t anti-pastoral)</a:t>
            </a:r>
          </a:p>
        </p:txBody>
      </p:sp>
      <p:sp>
        <p:nvSpPr>
          <p:cNvPr id="6" name="Title 5"/>
          <p:cNvSpPr>
            <a:spLocks noGrp="1"/>
          </p:cNvSpPr>
          <p:nvPr>
            <p:ph type="title"/>
          </p:nvPr>
        </p:nvSpPr>
        <p:spPr>
          <a:xfrm>
            <a:off x="457200" y="216024"/>
            <a:ext cx="8229600" cy="1124744"/>
          </a:xfrm>
          <a:solidFill>
            <a:schemeClr val="tx1">
              <a:alpha val="69000"/>
            </a:schemeClr>
          </a:solidFill>
        </p:spPr>
        <p:txBody>
          <a:bodyPr>
            <a:noAutofit/>
          </a:bodyPr>
          <a:lstStyle/>
          <a:p>
            <a:pPr algn="l"/>
            <a:r>
              <a:rPr lang="en-GB" sz="2600" b="1" dirty="0" smtClean="0">
                <a:solidFill>
                  <a:srgbClr val="FFFF00"/>
                </a:solidFill>
              </a:rPr>
              <a:t>How do you respond to the view that Stoppard’s </a:t>
            </a:r>
            <a:r>
              <a:rPr lang="en-GB" sz="2600" b="1" i="1" dirty="0" smtClean="0">
                <a:solidFill>
                  <a:srgbClr val="FFFF00"/>
                </a:solidFill>
              </a:rPr>
              <a:t>Arcadia</a:t>
            </a:r>
            <a:r>
              <a:rPr lang="en-GB" sz="2600" b="1" dirty="0" smtClean="0">
                <a:solidFill>
                  <a:srgbClr val="FFFF00"/>
                </a:solidFill>
              </a:rPr>
              <a:t> is an anti-pastoral text? (Section A)</a:t>
            </a:r>
            <a:endParaRPr lang="en-GB" sz="2600" b="1"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2290" name="Picture 2" descr="http://2.bp.blogspot.com/_zy3m51q_DOk/R9L8_dhkt8I/AAAAAAAAAF0/bKC7QXCx25g/s1600/FRFERN.GIF"/>
          <p:cNvPicPr>
            <a:picLocks noChangeAspect="1" noChangeArrowheads="1"/>
          </p:cNvPicPr>
          <p:nvPr/>
        </p:nvPicPr>
        <p:blipFill>
          <a:blip r:embed="rId2" cstate="print"/>
          <a:srcRect/>
          <a:stretch>
            <a:fillRect/>
          </a:stretch>
        </p:blipFill>
        <p:spPr bwMode="auto">
          <a:xfrm>
            <a:off x="1" y="0"/>
            <a:ext cx="1487027" cy="1916832"/>
          </a:xfrm>
          <a:prstGeom prst="rect">
            <a:avLst/>
          </a:prstGeom>
          <a:noFill/>
        </p:spPr>
      </p:pic>
      <p:pic>
        <p:nvPicPr>
          <p:cNvPr id="12292" name="Picture 4" descr="http://2.bp.blogspot.com/_zy3m51q_DOk/R9LpVdhktrI/AAAAAAAAADs/7T_SkAAIpu4/s1600/800px-Mandelpart2.jpg"/>
          <p:cNvPicPr>
            <a:picLocks noChangeAspect="1" noChangeArrowheads="1"/>
          </p:cNvPicPr>
          <p:nvPr/>
        </p:nvPicPr>
        <p:blipFill>
          <a:blip r:embed="rId3" cstate="print"/>
          <a:srcRect/>
          <a:stretch>
            <a:fillRect/>
          </a:stretch>
        </p:blipFill>
        <p:spPr bwMode="auto">
          <a:xfrm>
            <a:off x="7380312" y="5535234"/>
            <a:ext cx="1763688" cy="1322766"/>
          </a:xfrm>
          <a:prstGeom prst="rect">
            <a:avLst/>
          </a:prstGeom>
          <a:noFill/>
        </p:spPr>
      </p:pic>
      <p:pic>
        <p:nvPicPr>
          <p:cNvPr id="15362" name="Picture 2" descr="http://th00.deviantart.net/fs5/PRE/i/2005/126/d/c/Lorenz_Butterfly_by_uk_dave.png"/>
          <p:cNvPicPr>
            <a:picLocks noChangeAspect="1" noChangeArrowheads="1"/>
          </p:cNvPicPr>
          <p:nvPr/>
        </p:nvPicPr>
        <p:blipFill>
          <a:blip r:embed="rId4" cstate="print"/>
          <a:srcRect/>
          <a:stretch>
            <a:fillRect/>
          </a:stretch>
        </p:blipFill>
        <p:spPr bwMode="auto">
          <a:xfrm>
            <a:off x="1" y="5563490"/>
            <a:ext cx="1619671" cy="1294510"/>
          </a:xfrm>
          <a:prstGeom prst="rect">
            <a:avLst/>
          </a:prstGeom>
          <a:noFill/>
        </p:spPr>
      </p:pic>
      <p:pic>
        <p:nvPicPr>
          <p:cNvPr id="15364" name="Picture 4" descr="http://1.bp.blogspot.com/-_AbUUFz3Hk4/TWOrNEUx9xI/AAAAAAAAA5w/lP5R7AvvZXE/s1600/snowflake1.jpg"/>
          <p:cNvPicPr>
            <a:picLocks noChangeAspect="1" noChangeArrowheads="1"/>
          </p:cNvPicPr>
          <p:nvPr/>
        </p:nvPicPr>
        <p:blipFill>
          <a:blip r:embed="rId5" cstate="print"/>
          <a:srcRect/>
          <a:stretch>
            <a:fillRect/>
          </a:stretch>
        </p:blipFill>
        <p:spPr bwMode="auto">
          <a:xfrm>
            <a:off x="7045477" y="0"/>
            <a:ext cx="2098522" cy="1916832"/>
          </a:xfrm>
          <a:prstGeom prst="rect">
            <a:avLst/>
          </a:prstGeom>
          <a:noFill/>
        </p:spPr>
      </p:pic>
      <p:sp>
        <p:nvSpPr>
          <p:cNvPr id="8" name="Title 7"/>
          <p:cNvSpPr>
            <a:spLocks noGrp="1"/>
          </p:cNvSpPr>
          <p:nvPr>
            <p:ph type="title"/>
          </p:nvPr>
        </p:nvSpPr>
        <p:spPr>
          <a:solidFill>
            <a:schemeClr val="tx1">
              <a:alpha val="78000"/>
            </a:schemeClr>
          </a:solidFill>
        </p:spPr>
        <p:txBody>
          <a:bodyPr/>
          <a:lstStyle/>
          <a:p>
            <a:r>
              <a:rPr lang="en-GB" b="1" dirty="0" smtClean="0">
                <a:solidFill>
                  <a:srgbClr val="92D050"/>
                </a:solidFill>
              </a:rPr>
              <a:t>Planning the response (groups)</a:t>
            </a:r>
            <a:endParaRPr lang="en-GB" b="1" dirty="0">
              <a:solidFill>
                <a:srgbClr val="92D050"/>
              </a:solidFill>
            </a:endParaRPr>
          </a:p>
        </p:txBody>
      </p:sp>
      <p:sp>
        <p:nvSpPr>
          <p:cNvPr id="9" name="Content Placeholder 8"/>
          <p:cNvSpPr>
            <a:spLocks noGrp="1"/>
          </p:cNvSpPr>
          <p:nvPr>
            <p:ph sz="half" idx="1"/>
          </p:nvPr>
        </p:nvSpPr>
        <p:spPr>
          <a:solidFill>
            <a:schemeClr val="tx1"/>
          </a:solidFill>
        </p:spPr>
        <p:txBody>
          <a:bodyPr/>
          <a:lstStyle/>
          <a:p>
            <a:endParaRPr lang="en-GB"/>
          </a:p>
        </p:txBody>
      </p:sp>
      <p:sp>
        <p:nvSpPr>
          <p:cNvPr id="11" name="Content Placeholder 10"/>
          <p:cNvSpPr>
            <a:spLocks noGrp="1"/>
          </p:cNvSpPr>
          <p:nvPr>
            <p:ph sz="half" idx="2"/>
          </p:nvPr>
        </p:nvSpPr>
        <p:spPr>
          <a:solidFill>
            <a:schemeClr val="tx1"/>
          </a:solidFill>
        </p:spPr>
        <p:txBody>
          <a:bodyPr/>
          <a:lstStyle/>
          <a:p>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848</TotalTime>
  <Words>787</Words>
  <Application>Microsoft Office PowerPoint</Application>
  <PresentationFormat>On-screen Show (4:3)</PresentationFormat>
  <Paragraphs>68</Paragraphs>
  <Slides>18</Slides>
  <Notes>0</Notes>
  <HiddenSlides>0</HiddenSlides>
  <MMClips>0</MMClips>
  <ScaleCrop>false</ScaleCrop>
  <HeadingPairs>
    <vt:vector size="4" baseType="variant">
      <vt:variant>
        <vt:lpstr>Theme</vt:lpstr>
      </vt:variant>
      <vt:variant>
        <vt:i4>3</vt:i4>
      </vt:variant>
      <vt:variant>
        <vt:lpstr>Slide Titles</vt:lpstr>
      </vt:variant>
      <vt:variant>
        <vt:i4>18</vt:i4>
      </vt:variant>
    </vt:vector>
  </HeadingPairs>
  <TitlesOfParts>
    <vt:vector size="21" baseType="lpstr">
      <vt:lpstr>Office Theme</vt:lpstr>
      <vt:lpstr>1_Office Theme</vt:lpstr>
      <vt:lpstr>2_Office Theme</vt:lpstr>
      <vt:lpstr>Quotations</vt:lpstr>
      <vt:lpstr>PowerPoint Presentation</vt:lpstr>
      <vt:lpstr>PowerPoint Presentation</vt:lpstr>
      <vt:lpstr>More on this tomorrow. Don’t forget: Newton and fractals.</vt:lpstr>
      <vt:lpstr>What is the picturesque?</vt:lpstr>
      <vt:lpstr>The Picturesque (adapted from J.A. Cuddon) [make notes in own time]</vt:lpstr>
      <vt:lpstr>Romanticism &amp; Picturesque</vt:lpstr>
      <vt:lpstr>How do you respond to the view that Stoppard’s Arcadia is an anti-pastoral text? (Section A)</vt:lpstr>
      <vt:lpstr>Planning the response (groups)</vt:lpstr>
      <vt:lpstr>Newtonian and Fractal Worlds</vt:lpstr>
      <vt:lpstr>PowerPoint Presentation</vt:lpstr>
      <vt:lpstr>Two views of science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Red Devil</dc:creator>
  <cp:lastModifiedBy>Belas</cp:lastModifiedBy>
  <cp:revision>36</cp:revision>
  <dcterms:created xsi:type="dcterms:W3CDTF">2013-03-10T19:09:23Z</dcterms:created>
  <dcterms:modified xsi:type="dcterms:W3CDTF">2015-03-10T13:23:38Z</dcterms:modified>
</cp:coreProperties>
</file>