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8" r:id="rId6"/>
    <p:sldId id="269" r:id="rId7"/>
    <p:sldId id="271" r:id="rId8"/>
    <p:sldId id="273" r:id="rId9"/>
    <p:sldId id="267" r:id="rId10"/>
    <p:sldId id="270"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t>06/02/2015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9A3AC-1975-4791-B15E-45E645965BD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t>06/02/2015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9A3AC-1975-4791-B15E-45E645965BD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t>06/02/2015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9A3AC-1975-4791-B15E-45E645965BD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t>06/02/2015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9A3AC-1975-4791-B15E-45E645965BD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40EF7-71CD-476D-97DC-5464AAD56DEB}" type="datetimeFigureOut">
              <a:rPr lang="en-GB" smtClean="0"/>
              <a:t>06/02/2015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9A3AC-1975-4791-B15E-45E645965BD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AB40EF7-71CD-476D-97DC-5464AAD56DEB}" type="datetimeFigureOut">
              <a:rPr lang="en-GB" smtClean="0"/>
              <a:t>06/02/2015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9A3AC-1975-4791-B15E-45E645965BD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B40EF7-71CD-476D-97DC-5464AAD56DEB}" type="datetimeFigureOut">
              <a:rPr lang="en-GB" smtClean="0"/>
              <a:t>06/02/2015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39A3AC-1975-4791-B15E-45E645965BD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B40EF7-71CD-476D-97DC-5464AAD56DEB}" type="datetimeFigureOut">
              <a:rPr lang="en-GB" smtClean="0"/>
              <a:t>06/02/2015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39A3AC-1975-4791-B15E-45E645965BD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40EF7-71CD-476D-97DC-5464AAD56DEB}" type="datetimeFigureOut">
              <a:rPr lang="en-GB" smtClean="0"/>
              <a:t>06/02/2015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39A3AC-1975-4791-B15E-45E645965BD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40EF7-71CD-476D-97DC-5464AAD56DEB}" type="datetimeFigureOut">
              <a:rPr lang="en-GB" smtClean="0"/>
              <a:t>06/02/2015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9A3AC-1975-4791-B15E-45E645965BD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40EF7-71CD-476D-97DC-5464AAD56DEB}" type="datetimeFigureOut">
              <a:rPr lang="en-GB" smtClean="0"/>
              <a:t>06/02/2015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9A3AC-1975-4791-B15E-45E645965BD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40EF7-71CD-476D-97DC-5464AAD56DEB}" type="datetimeFigureOut">
              <a:rPr lang="en-GB" smtClean="0"/>
              <a:t>06/02/2015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9A3AC-1975-4791-B15E-45E645965BD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GB" b="1" dirty="0" smtClean="0">
                <a:solidFill>
                  <a:schemeClr val="bg1"/>
                </a:solidFill>
              </a:rPr>
              <a:t>Quotations - Blake</a:t>
            </a:r>
            <a:endParaRPr lang="en-GB" b="1" dirty="0">
              <a:solidFill>
                <a:schemeClr val="bg1"/>
              </a:solidFill>
            </a:endParaRPr>
          </a:p>
        </p:txBody>
      </p:sp>
      <p:sp>
        <p:nvSpPr>
          <p:cNvPr id="9" name="Subtitle 8"/>
          <p:cNvSpPr>
            <a:spLocks noGrp="1"/>
          </p:cNvSpPr>
          <p:nvPr>
            <p:ph type="subTitle" idx="1"/>
          </p:nvPr>
        </p:nvSpPr>
        <p:spPr/>
        <p:txBody>
          <a:bodyPr/>
          <a:lstStyle/>
          <a:p>
            <a:endParaRPr lang="en-GB"/>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tx1"/>
          </a:solidFill>
        </p:spPr>
        <p:txBody>
          <a:bodyPr>
            <a:normAutofit/>
          </a:bodyPr>
          <a:lstStyle/>
          <a:p>
            <a:r>
              <a:rPr lang="en-GB" sz="3200" b="1" u="sng" dirty="0" smtClean="0">
                <a:solidFill>
                  <a:schemeClr val="bg1"/>
                </a:solidFill>
              </a:rPr>
              <a:t>Romanticism &amp; Picturesque</a:t>
            </a:r>
            <a:endParaRPr lang="en-GB" sz="3200" b="1" u="sng" dirty="0">
              <a:solidFill>
                <a:schemeClr val="bg1"/>
              </a:solidFill>
            </a:endParaRPr>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10" name="Content Placeholder 9"/>
          <p:cNvSpPr>
            <a:spLocks noGrp="1"/>
          </p:cNvSpPr>
          <p:nvPr>
            <p:ph idx="1"/>
          </p:nvPr>
        </p:nvSpPr>
        <p:spPr>
          <a:xfrm>
            <a:off x="457200" y="1052736"/>
            <a:ext cx="8229600" cy="4525963"/>
          </a:xfrm>
        </p:spPr>
        <p:txBody>
          <a:bodyPr>
            <a:normAutofit fontScale="85000" lnSpcReduction="20000"/>
          </a:bodyPr>
          <a:lstStyle/>
          <a:p>
            <a:endParaRPr lang="en-GB" sz="4000" b="1" dirty="0" smtClean="0">
              <a:solidFill>
                <a:schemeClr val="bg1"/>
              </a:solidFill>
            </a:endParaRPr>
          </a:p>
          <a:p>
            <a:r>
              <a:rPr lang="en-GB" sz="4000" b="1" dirty="0" smtClean="0">
                <a:solidFill>
                  <a:schemeClr val="bg1"/>
                </a:solidFill>
              </a:rPr>
              <a:t>Pages 11-12: Mocking Romanticism?</a:t>
            </a:r>
          </a:p>
          <a:p>
            <a:endParaRPr lang="en-GB" sz="4000" b="1" dirty="0">
              <a:solidFill>
                <a:schemeClr val="bg1"/>
              </a:solidFill>
            </a:endParaRPr>
          </a:p>
          <a:p>
            <a:r>
              <a:rPr lang="en-GB" sz="4000" b="1" dirty="0" smtClean="0">
                <a:solidFill>
                  <a:schemeClr val="bg1"/>
                </a:solidFill>
              </a:rPr>
              <a:t>Pages 15 (stage direction), 18 – end of scene: mocking the notion of the pastoral?</a:t>
            </a:r>
          </a:p>
          <a:p>
            <a:endParaRPr lang="en-GB" sz="4000" b="1" dirty="0">
              <a:solidFill>
                <a:schemeClr val="bg1"/>
              </a:solidFill>
            </a:endParaRPr>
          </a:p>
          <a:p>
            <a:r>
              <a:rPr lang="en-GB" sz="4000" b="1" dirty="0" smtClean="0">
                <a:solidFill>
                  <a:schemeClr val="bg1"/>
                </a:solidFill>
              </a:rPr>
              <a:t>34-39: Art </a:t>
            </a:r>
            <a:r>
              <a:rPr lang="en-GB" sz="4000" b="1" dirty="0" err="1" smtClean="0">
                <a:solidFill>
                  <a:schemeClr val="bg1"/>
                </a:solidFill>
              </a:rPr>
              <a:t>vs</a:t>
            </a:r>
            <a:r>
              <a:rPr lang="en-GB" sz="4000" b="1" dirty="0" smtClean="0">
                <a:solidFill>
                  <a:schemeClr val="bg1"/>
                </a:solidFill>
              </a:rPr>
              <a:t> science; attitudes towards </a:t>
            </a:r>
            <a:r>
              <a:rPr lang="en-GB" sz="4000" b="1" dirty="0" err="1" smtClean="0">
                <a:solidFill>
                  <a:schemeClr val="bg1"/>
                </a:solidFill>
              </a:rPr>
              <a:t>landscpare</a:t>
            </a:r>
            <a:r>
              <a:rPr lang="en-GB" sz="4000" b="1" dirty="0" smtClean="0">
                <a:solidFill>
                  <a:schemeClr val="bg1"/>
                </a:solidFill>
              </a:rPr>
              <a:t> and “</a:t>
            </a:r>
            <a:r>
              <a:rPr lang="en-GB" sz="4000" b="1" dirty="0">
                <a:solidFill>
                  <a:schemeClr val="bg1"/>
                </a:solidFill>
              </a:rPr>
              <a:t>nature”; attitudes towards Romanticism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tx1"/>
          </a:solidFill>
        </p:spPr>
        <p:txBody>
          <a:bodyPr>
            <a:normAutofit/>
          </a:bodyPr>
          <a:lstStyle/>
          <a:p>
            <a:r>
              <a:rPr lang="en-GB" sz="3200" b="1" i="1" u="sng" dirty="0" smtClean="0">
                <a:solidFill>
                  <a:schemeClr val="bg1"/>
                </a:solidFill>
              </a:rPr>
              <a:t>Arcadia</a:t>
            </a:r>
            <a:r>
              <a:rPr lang="en-GB" sz="3200" b="1" u="sng" dirty="0" smtClean="0">
                <a:solidFill>
                  <a:schemeClr val="bg1"/>
                </a:solidFill>
              </a:rPr>
              <a:t> and the Pastoral</a:t>
            </a:r>
            <a:endParaRPr lang="en-GB" sz="3200" b="1" u="sng" dirty="0">
              <a:solidFill>
                <a:schemeClr val="bg1"/>
              </a:solidFill>
            </a:endParaRPr>
          </a:p>
        </p:txBody>
      </p:sp>
      <p:sp>
        <p:nvSpPr>
          <p:cNvPr id="10" name="Content Placeholder 9"/>
          <p:cNvSpPr>
            <a:spLocks noGrp="1"/>
          </p:cNvSpPr>
          <p:nvPr>
            <p:ph idx="1"/>
          </p:nvPr>
        </p:nvSpPr>
        <p:spPr/>
        <p:txBody>
          <a:bodyPr>
            <a:normAutofit/>
          </a:bodyPr>
          <a:lstStyle/>
          <a:p>
            <a:endParaRPr lang="en-GB" sz="4000" b="1" dirty="0" smtClean="0">
              <a:solidFill>
                <a:schemeClr val="bg1"/>
              </a:solidFill>
            </a:endParaRPr>
          </a:p>
          <a:p>
            <a:r>
              <a:rPr lang="en-GB" sz="4000" b="1" dirty="0" smtClean="0">
                <a:solidFill>
                  <a:schemeClr val="bg1"/>
                </a:solidFill>
              </a:rPr>
              <a:t>Is </a:t>
            </a:r>
            <a:r>
              <a:rPr lang="en-GB" sz="4000" b="1" i="1" dirty="0" smtClean="0">
                <a:solidFill>
                  <a:schemeClr val="bg1"/>
                </a:solidFill>
              </a:rPr>
              <a:t>Arcadia</a:t>
            </a:r>
            <a:r>
              <a:rPr lang="en-GB" sz="4000" b="1" dirty="0" smtClean="0">
                <a:solidFill>
                  <a:schemeClr val="bg1"/>
                </a:solidFill>
              </a:rPr>
              <a:t> adequately described as an anti-pastoral play?</a:t>
            </a:r>
          </a:p>
          <a:p>
            <a:r>
              <a:rPr lang="en-GB" sz="4000" b="1" dirty="0" smtClean="0">
                <a:solidFill>
                  <a:schemeClr val="bg1"/>
                </a:solidFill>
              </a:rPr>
              <a:t>Perhaps “post-pastoral” might be better? Why?</a:t>
            </a:r>
            <a:endParaRPr lang="en-GB" sz="4000" b="1" dirty="0">
              <a:solidFill>
                <a:schemeClr val="bg1"/>
              </a:solidFill>
            </a:endParaRPr>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Tree>
    <p:extLst>
      <p:ext uri="{BB962C8B-B14F-4D97-AF65-F5344CB8AC3E}">
        <p14:creationId xmlns:p14="http://schemas.microsoft.com/office/powerpoint/2010/main" val="1534398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tx1"/>
          </a:solidFill>
        </p:spPr>
        <p:txBody>
          <a:bodyPr>
            <a:normAutofit/>
          </a:bodyPr>
          <a:lstStyle/>
          <a:p>
            <a:r>
              <a:rPr lang="en-GB" sz="4000" b="1" dirty="0" smtClean="0">
                <a:solidFill>
                  <a:schemeClr val="bg1"/>
                </a:solidFill>
              </a:rPr>
              <a:t>Scene 1</a:t>
            </a:r>
            <a:endParaRPr lang="en-GB" sz="4000" b="1" dirty="0">
              <a:solidFill>
                <a:schemeClr val="bg1"/>
              </a:solidFill>
            </a:endParaRPr>
          </a:p>
        </p:txBody>
      </p:sp>
      <p:sp>
        <p:nvSpPr>
          <p:cNvPr id="10" name="Content Placeholder 9"/>
          <p:cNvSpPr>
            <a:spLocks noGrp="1"/>
          </p:cNvSpPr>
          <p:nvPr>
            <p:ph idx="1"/>
          </p:nvPr>
        </p:nvSpPr>
        <p:spPr/>
        <p:txBody>
          <a:bodyPr>
            <a:normAutofit/>
          </a:bodyPr>
          <a:lstStyle/>
          <a:p>
            <a:endParaRPr lang="en-GB" sz="2000" b="1" dirty="0" smtClean="0">
              <a:solidFill>
                <a:schemeClr val="bg1"/>
              </a:solidFill>
            </a:endParaRPr>
          </a:p>
          <a:p>
            <a:pPr>
              <a:buNone/>
            </a:pPr>
            <a:r>
              <a:rPr lang="en-GB" sz="2400" b="1" dirty="0" smtClean="0">
                <a:solidFill>
                  <a:schemeClr val="bg1"/>
                </a:solidFill>
              </a:rPr>
              <a:t>Without looking at your texts:</a:t>
            </a:r>
          </a:p>
          <a:p>
            <a:r>
              <a:rPr lang="en-GB" sz="2400" b="1" dirty="0" smtClean="0">
                <a:solidFill>
                  <a:schemeClr val="bg1"/>
                </a:solidFill>
              </a:rPr>
              <a:t>In which year is scene 1 set?</a:t>
            </a:r>
          </a:p>
          <a:p>
            <a:r>
              <a:rPr lang="en-GB" sz="2400" b="1" dirty="0" smtClean="0">
                <a:solidFill>
                  <a:schemeClr val="bg1"/>
                </a:solidFill>
              </a:rPr>
              <a:t>How many of the characters from scene 1 can you remember?</a:t>
            </a:r>
          </a:p>
          <a:p>
            <a:endParaRPr lang="en-GB" sz="2400" b="1" dirty="0">
              <a:solidFill>
                <a:schemeClr val="bg1"/>
              </a:solidFill>
            </a:endParaRPr>
          </a:p>
          <a:p>
            <a:r>
              <a:rPr lang="en-GB" sz="2400" b="1" dirty="0" smtClean="0">
                <a:solidFill>
                  <a:schemeClr val="bg1"/>
                </a:solidFill>
              </a:rPr>
              <a:t>Make a character tree/list for scene 1</a:t>
            </a:r>
            <a:endParaRPr lang="en-GB" sz="2400" b="1" dirty="0">
              <a:solidFill>
                <a:schemeClr val="bg1"/>
              </a:solidFill>
            </a:endParaRPr>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tx1"/>
          </a:solidFill>
        </p:spPr>
        <p:txBody>
          <a:bodyPr>
            <a:normAutofit/>
          </a:bodyPr>
          <a:lstStyle/>
          <a:p>
            <a:endParaRPr lang="en-GB" sz="2000" b="1" dirty="0">
              <a:solidFill>
                <a:schemeClr val="bg1"/>
              </a:solidFill>
            </a:endParaRPr>
          </a:p>
        </p:txBody>
      </p:sp>
      <p:sp>
        <p:nvSpPr>
          <p:cNvPr id="10" name="Content Placeholder 9"/>
          <p:cNvSpPr>
            <a:spLocks noGrp="1"/>
          </p:cNvSpPr>
          <p:nvPr>
            <p:ph idx="1"/>
          </p:nvPr>
        </p:nvSpPr>
        <p:spPr/>
        <p:txBody>
          <a:bodyPr>
            <a:normAutofit/>
          </a:bodyPr>
          <a:lstStyle/>
          <a:p>
            <a:endParaRPr lang="en-GB" sz="2000" b="1" dirty="0" smtClean="0">
              <a:solidFill>
                <a:schemeClr val="bg1"/>
              </a:solidFill>
            </a:endParaRPr>
          </a:p>
          <a:p>
            <a:r>
              <a:rPr lang="en-GB" sz="2000" b="1" dirty="0" smtClean="0">
                <a:solidFill>
                  <a:schemeClr val="bg1"/>
                </a:solidFill>
              </a:rPr>
              <a:t>What happens in scene 1? Write a brief summary.</a:t>
            </a:r>
          </a:p>
          <a:p>
            <a:r>
              <a:rPr lang="en-GB" sz="2000" b="1" dirty="0" smtClean="0">
                <a:solidFill>
                  <a:schemeClr val="bg1"/>
                </a:solidFill>
              </a:rPr>
              <a:t>P. 1 – opening stage direction</a:t>
            </a:r>
          </a:p>
          <a:p>
            <a:pPr lvl="1"/>
            <a:r>
              <a:rPr lang="en-GB" sz="1600" b="1" dirty="0" smtClean="0">
                <a:solidFill>
                  <a:schemeClr val="bg1"/>
                </a:solidFill>
              </a:rPr>
              <a:t>Importance of the setting – location and year</a:t>
            </a:r>
          </a:p>
          <a:p>
            <a:pPr lvl="1"/>
            <a:r>
              <a:rPr lang="en-GB" sz="1600" b="1" dirty="0" smtClean="0">
                <a:solidFill>
                  <a:schemeClr val="bg1"/>
                </a:solidFill>
              </a:rPr>
              <a:t>What is a </a:t>
            </a:r>
            <a:r>
              <a:rPr lang="en-GB" sz="1600" b="1" dirty="0" err="1" smtClean="0">
                <a:solidFill>
                  <a:schemeClr val="bg1"/>
                </a:solidFill>
              </a:rPr>
              <a:t>theodolite</a:t>
            </a:r>
            <a:r>
              <a:rPr lang="en-GB" sz="1600" b="1" dirty="0" smtClean="0">
                <a:solidFill>
                  <a:schemeClr val="bg1"/>
                </a:solidFill>
              </a:rPr>
              <a:t>? </a:t>
            </a:r>
          </a:p>
          <a:p>
            <a:pPr lvl="1"/>
            <a:r>
              <a:rPr lang="en-GB" sz="1600" b="1" dirty="0" smtClean="0">
                <a:solidFill>
                  <a:schemeClr val="bg1"/>
                </a:solidFill>
              </a:rPr>
              <a:t>What is the significance of the </a:t>
            </a:r>
            <a:r>
              <a:rPr lang="en-GB" sz="1600" b="1" dirty="0" err="1" smtClean="0">
                <a:solidFill>
                  <a:schemeClr val="bg1"/>
                </a:solidFill>
              </a:rPr>
              <a:t>theodolite</a:t>
            </a:r>
            <a:r>
              <a:rPr lang="en-GB" sz="1600" b="1" dirty="0" smtClean="0">
                <a:solidFill>
                  <a:schemeClr val="bg1"/>
                </a:solidFill>
              </a:rPr>
              <a:t>, the other books, and the study setting?</a:t>
            </a:r>
            <a:endParaRPr lang="en-GB" sz="1600" b="1" dirty="0">
              <a:solidFill>
                <a:schemeClr val="bg1"/>
              </a:solidFill>
            </a:endParaRPr>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0" y="260648"/>
            <a:ext cx="8229600" cy="1143000"/>
          </a:xfrm>
          <a:solidFill>
            <a:schemeClr val="tx1"/>
          </a:solidFill>
        </p:spPr>
        <p:txBody>
          <a:bodyPr>
            <a:normAutofit/>
          </a:bodyPr>
          <a:lstStyle/>
          <a:p>
            <a:r>
              <a:rPr lang="en-GB" sz="4000" b="1" u="sng" dirty="0" smtClean="0">
                <a:solidFill>
                  <a:srgbClr val="FFFF00"/>
                </a:solidFill>
              </a:rPr>
              <a:t>The Study</a:t>
            </a:r>
            <a:endParaRPr lang="en-GB" sz="4000" b="1" u="sng" dirty="0">
              <a:solidFill>
                <a:srgbClr val="FFFF00"/>
              </a:solidFill>
            </a:endParaRPr>
          </a:p>
        </p:txBody>
      </p:sp>
      <p:sp>
        <p:nvSpPr>
          <p:cNvPr id="10" name="Content Placeholder 9"/>
          <p:cNvSpPr>
            <a:spLocks noGrp="1"/>
          </p:cNvSpPr>
          <p:nvPr>
            <p:ph idx="1"/>
          </p:nvPr>
        </p:nvSpPr>
        <p:spPr/>
        <p:txBody>
          <a:bodyPr>
            <a:normAutofit/>
          </a:bodyPr>
          <a:lstStyle/>
          <a:p>
            <a:endParaRPr lang="en-GB" sz="2000" b="1" dirty="0" smtClean="0">
              <a:solidFill>
                <a:schemeClr val="bg1"/>
              </a:solidFill>
            </a:endParaRPr>
          </a:p>
          <a:p>
            <a:r>
              <a:rPr lang="en-GB" sz="2400" b="1" dirty="0" smtClean="0">
                <a:solidFill>
                  <a:srgbClr val="FFFF00"/>
                </a:solidFill>
              </a:rPr>
              <a:t>A space – or </a:t>
            </a:r>
            <a:r>
              <a:rPr lang="en-GB" sz="2400" b="1" i="1" dirty="0" smtClean="0">
                <a:solidFill>
                  <a:srgbClr val="FFFF00"/>
                </a:solidFill>
              </a:rPr>
              <a:t>site</a:t>
            </a:r>
            <a:r>
              <a:rPr lang="en-GB" sz="2400" b="1" dirty="0">
                <a:solidFill>
                  <a:srgbClr val="FFFF00"/>
                </a:solidFill>
              </a:rPr>
              <a:t> </a:t>
            </a:r>
            <a:r>
              <a:rPr lang="en-GB" sz="2400" b="1" dirty="0" smtClean="0">
                <a:solidFill>
                  <a:srgbClr val="FFFF00"/>
                </a:solidFill>
              </a:rPr>
              <a:t>– in which different worldviews, systems of knowledge (epistemologies), theories of reality (ontologies) converge, are reported on, are affirmed and critiqued:</a:t>
            </a:r>
          </a:p>
          <a:p>
            <a:pPr lvl="1"/>
            <a:r>
              <a:rPr lang="en-GB" sz="2400" b="1" dirty="0" smtClean="0">
                <a:solidFill>
                  <a:srgbClr val="FFFF00"/>
                </a:solidFill>
              </a:rPr>
              <a:t>Newtonian science</a:t>
            </a:r>
          </a:p>
          <a:p>
            <a:pPr lvl="1"/>
            <a:r>
              <a:rPr lang="en-GB" sz="2400" b="1" dirty="0" smtClean="0">
                <a:solidFill>
                  <a:srgbClr val="FFFF00"/>
                </a:solidFill>
              </a:rPr>
              <a:t>Algebra</a:t>
            </a:r>
          </a:p>
          <a:p>
            <a:pPr lvl="1"/>
            <a:r>
              <a:rPr lang="en-GB" sz="2400" b="1" dirty="0" smtClean="0">
                <a:solidFill>
                  <a:srgbClr val="FFFF00"/>
                </a:solidFill>
              </a:rPr>
              <a:t>Romanticism</a:t>
            </a:r>
          </a:p>
          <a:p>
            <a:pPr lvl="1"/>
            <a:r>
              <a:rPr lang="en-GB" sz="2400" b="1" dirty="0" smtClean="0">
                <a:solidFill>
                  <a:srgbClr val="FFFF00"/>
                </a:solidFill>
              </a:rPr>
              <a:t>Scholarly ambitions/politics</a:t>
            </a:r>
          </a:p>
          <a:p>
            <a:pPr lvl="1"/>
            <a:r>
              <a:rPr lang="en-GB" sz="2400" b="1" dirty="0" smtClean="0">
                <a:solidFill>
                  <a:srgbClr val="FFFF00"/>
                </a:solidFill>
              </a:rPr>
              <a:t>the emerging science/maths of chaos and fractal</a:t>
            </a:r>
          </a:p>
          <a:p>
            <a:pPr lvl="1">
              <a:buNone/>
            </a:pPr>
            <a:r>
              <a:rPr lang="en-GB" sz="2400" b="1" dirty="0">
                <a:solidFill>
                  <a:srgbClr val="FFFF00"/>
                </a:solidFill>
              </a:rPr>
              <a:t>	</a:t>
            </a:r>
            <a:r>
              <a:rPr lang="en-GB" sz="2400" b="1" dirty="0" smtClean="0">
                <a:solidFill>
                  <a:srgbClr val="FFFF00"/>
                </a:solidFill>
              </a:rPr>
              <a:t>	    geometry</a:t>
            </a:r>
          </a:p>
          <a:p>
            <a:pPr lvl="1"/>
            <a:endParaRPr lang="en-GB" sz="1800" b="1" dirty="0">
              <a:solidFill>
                <a:schemeClr val="bg1"/>
              </a:solidFill>
            </a:endParaRPr>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 calcmode="lin" valueType="num">
                                      <p:cBhvr>
                                        <p:cTn id="7"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anim calcmode="lin" valueType="num">
                                      <p:cBhvr>
                                        <p:cTn id="13" dur="5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10">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 calcmode="lin" valueType="num">
                                      <p:cBhvr>
                                        <p:cTn id="19" dur="5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10">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anim calcmode="lin" valueType="num">
                                      <p:cBhvr>
                                        <p:cTn id="25" dur="500" fill="hold"/>
                                        <p:tgtEl>
                                          <p:spTgt spid="10">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10">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anim calcmode="lin" valueType="num">
                                      <p:cBhvr>
                                        <p:cTn id="31" dur="500" fill="hold"/>
                                        <p:tgtEl>
                                          <p:spTgt spid="10">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10">
                                            <p:txEl>
                                              <p:pRg st="6" end="6"/>
                                            </p:txEl>
                                          </p:spTgt>
                                        </p:tgtEl>
                                        <p:attrNameLst>
                                          <p:attrName>ppt_h</p:attrName>
                                        </p:attrNameLst>
                                      </p:cBhvr>
                                      <p:tavLst>
                                        <p:tav tm="0">
                                          <p:val>
                                            <p:fltVal val="0"/>
                                          </p:val>
                                        </p:tav>
                                        <p:tav tm="100000">
                                          <p:val>
                                            <p:strVal val="#ppt_h"/>
                                          </p:val>
                                        </p:tav>
                                      </p:tavLst>
                                    </p:anim>
                                  </p:childTnLst>
                                </p:cTn>
                              </p:par>
                              <p:par>
                                <p:cTn id="33" presetID="23" presetClass="entr" presetSubtype="16" fill="hold" nodeType="with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anim calcmode="lin" valueType="num">
                                      <p:cBhvr>
                                        <p:cTn id="35" dur="500" fill="hold"/>
                                        <p:tgtEl>
                                          <p:spTgt spid="10">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10">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tx1"/>
          </a:solidFill>
        </p:spPr>
        <p:txBody>
          <a:bodyPr>
            <a:normAutofit/>
          </a:bodyPr>
          <a:lstStyle/>
          <a:p>
            <a:r>
              <a:rPr lang="en-GB" sz="3000" b="1" dirty="0" smtClean="0">
                <a:solidFill>
                  <a:schemeClr val="bg1"/>
                </a:solidFill>
              </a:rPr>
              <a:t>Pages 6-7</a:t>
            </a:r>
            <a:endParaRPr lang="en-GB" sz="3000" b="1" dirty="0">
              <a:solidFill>
                <a:schemeClr val="bg1"/>
              </a:solidFill>
            </a:endParaRPr>
          </a:p>
        </p:txBody>
      </p:sp>
      <p:sp>
        <p:nvSpPr>
          <p:cNvPr id="10" name="Content Placeholder 9"/>
          <p:cNvSpPr>
            <a:spLocks noGrp="1"/>
          </p:cNvSpPr>
          <p:nvPr>
            <p:ph idx="1"/>
          </p:nvPr>
        </p:nvSpPr>
        <p:spPr/>
        <p:txBody>
          <a:bodyPr>
            <a:normAutofit/>
          </a:bodyPr>
          <a:lstStyle/>
          <a:p>
            <a:endParaRPr lang="en-GB" sz="2000" b="1" dirty="0" smtClean="0">
              <a:solidFill>
                <a:schemeClr val="bg1"/>
              </a:solidFill>
            </a:endParaRPr>
          </a:p>
          <a:p>
            <a:r>
              <a:rPr lang="en-GB" sz="2000" b="1" dirty="0" smtClean="0">
                <a:solidFill>
                  <a:schemeClr val="bg1"/>
                </a:solidFill>
              </a:rPr>
              <a:t>Free-will/determinism: what’s the difference, and do they cancel one another out?</a:t>
            </a:r>
          </a:p>
          <a:p>
            <a:r>
              <a:rPr lang="en-GB" sz="2000" b="1" dirty="0" smtClean="0">
                <a:solidFill>
                  <a:schemeClr val="bg1"/>
                </a:solidFill>
              </a:rPr>
              <a:t>God a Newtonian?: What does this mean? What do you think?</a:t>
            </a:r>
          </a:p>
          <a:p>
            <a:pPr lvl="1"/>
            <a:r>
              <a:rPr lang="en-GB" sz="2000" b="1" dirty="0" smtClean="0">
                <a:solidFill>
                  <a:schemeClr val="bg1"/>
                </a:solidFill>
              </a:rPr>
              <a:t>Newtonian mechanics goes some way to explaining the way world just is? (Therefore, God </a:t>
            </a:r>
            <a:r>
              <a:rPr lang="en-GB" sz="2000" b="1" i="1" dirty="0" smtClean="0">
                <a:solidFill>
                  <a:schemeClr val="bg1"/>
                </a:solidFill>
              </a:rPr>
              <a:t>is </a:t>
            </a:r>
            <a:r>
              <a:rPr lang="en-GB" sz="2000" b="1" dirty="0" smtClean="0">
                <a:solidFill>
                  <a:schemeClr val="bg1"/>
                </a:solidFill>
              </a:rPr>
              <a:t>a Newtonian.)</a:t>
            </a:r>
          </a:p>
          <a:p>
            <a:pPr lvl="1"/>
            <a:r>
              <a:rPr lang="en-GB" sz="2000" b="1" dirty="0" smtClean="0">
                <a:solidFill>
                  <a:schemeClr val="bg1"/>
                </a:solidFill>
              </a:rPr>
              <a:t>Richard </a:t>
            </a:r>
            <a:r>
              <a:rPr lang="en-GB" sz="2000" b="1" dirty="0" err="1" smtClean="0">
                <a:solidFill>
                  <a:schemeClr val="bg1"/>
                </a:solidFill>
              </a:rPr>
              <a:t>Rorty</a:t>
            </a:r>
            <a:r>
              <a:rPr lang="en-GB" sz="2000" b="1" dirty="0" smtClean="0">
                <a:solidFill>
                  <a:schemeClr val="bg1"/>
                </a:solidFill>
              </a:rPr>
              <a:t>: “The world does not speak. Only we do.” The fact that Newton’s theories were more workable than earlier theories “does not mean that the world speaks Newtonian.” </a:t>
            </a:r>
            <a:r>
              <a:rPr lang="en-GB" sz="1600" b="1" dirty="0" smtClean="0">
                <a:solidFill>
                  <a:schemeClr val="bg1"/>
                </a:solidFill>
              </a:rPr>
              <a:t> </a:t>
            </a:r>
            <a:endParaRPr lang="en-GB" sz="1600" b="1" dirty="0">
              <a:solidFill>
                <a:schemeClr val="bg1"/>
              </a:solidFill>
            </a:endParaRPr>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243408"/>
            <a:ext cx="8229600" cy="1143000"/>
          </a:xfrm>
          <a:solidFill>
            <a:schemeClr val="tx1"/>
          </a:solidFill>
        </p:spPr>
        <p:txBody>
          <a:bodyPr>
            <a:normAutofit/>
          </a:bodyPr>
          <a:lstStyle/>
          <a:p>
            <a:r>
              <a:rPr lang="en-GB" sz="3000" b="1" dirty="0" smtClean="0">
                <a:solidFill>
                  <a:schemeClr val="bg1"/>
                </a:solidFill>
              </a:rPr>
              <a:t>Fermat’s Last Theorem</a:t>
            </a:r>
            <a:endParaRPr lang="en-GB" sz="3000" b="1" dirty="0">
              <a:solidFill>
                <a:schemeClr val="bg1"/>
              </a:solidFill>
            </a:endParaRPr>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10" name="Content Placeholder 9"/>
          <p:cNvSpPr>
            <a:spLocks noGrp="1"/>
          </p:cNvSpPr>
          <p:nvPr>
            <p:ph idx="1"/>
          </p:nvPr>
        </p:nvSpPr>
        <p:spPr>
          <a:xfrm>
            <a:off x="611560" y="836712"/>
            <a:ext cx="7848872" cy="5400600"/>
          </a:xfrm>
          <a:solidFill>
            <a:schemeClr val="tx1">
              <a:alpha val="66000"/>
            </a:schemeClr>
          </a:solidFill>
        </p:spPr>
        <p:txBody>
          <a:bodyPr>
            <a:normAutofit lnSpcReduction="10000"/>
          </a:bodyPr>
          <a:lstStyle/>
          <a:p>
            <a:endParaRPr lang="en-GB" sz="2000" b="1" dirty="0" smtClean="0">
              <a:solidFill>
                <a:schemeClr val="bg1"/>
              </a:solidFill>
            </a:endParaRPr>
          </a:p>
          <a:p>
            <a:r>
              <a:rPr lang="en-GB" sz="2000" b="1" dirty="0" smtClean="0">
                <a:solidFill>
                  <a:schemeClr val="bg1"/>
                </a:solidFill>
              </a:rPr>
              <a:t>Extension of Pythagoras’ Theorem; “expository lumps”</a:t>
            </a:r>
          </a:p>
          <a:p>
            <a:r>
              <a:rPr lang="en-GB" sz="2000" b="1" dirty="0" smtClean="0">
                <a:solidFill>
                  <a:schemeClr val="bg1"/>
                </a:solidFill>
              </a:rPr>
              <a:t>Pythagoras, Galileo, Newton: The language in which the universe is “written” is the language of mathematics</a:t>
            </a:r>
            <a:endParaRPr lang="en-GB" sz="2000" b="1" dirty="0">
              <a:solidFill>
                <a:schemeClr val="bg1"/>
              </a:solidFill>
            </a:endParaRPr>
          </a:p>
          <a:p>
            <a:r>
              <a:rPr lang="en-GB" sz="2000" b="1" dirty="0" smtClean="0">
                <a:solidFill>
                  <a:schemeClr val="bg1"/>
                </a:solidFill>
              </a:rPr>
              <a:t>Page 7: Overlaps with Marquis de Laplace (C18-19 exponent of Newton):</a:t>
            </a:r>
          </a:p>
          <a:p>
            <a:pPr>
              <a:buNone/>
            </a:pPr>
            <a:r>
              <a:rPr lang="en-GB" sz="2000" b="1" dirty="0" smtClean="0">
                <a:solidFill>
                  <a:schemeClr val="bg1"/>
                </a:solidFill>
              </a:rPr>
              <a:t>	</a:t>
            </a:r>
            <a:r>
              <a:rPr lang="en-GB" sz="2000" b="1" i="1" dirty="0" smtClean="0">
                <a:solidFill>
                  <a:srgbClr val="FFC000"/>
                </a:solidFill>
              </a:rPr>
              <a:t>We may regard the present state of the universe as the effect of its past and the cause of its future </a:t>
            </a:r>
            <a:r>
              <a:rPr lang="en-GB" sz="2000" b="1" dirty="0" smtClean="0">
                <a:solidFill>
                  <a:schemeClr val="bg1"/>
                </a:solidFill>
              </a:rPr>
              <a:t>[Newtonian cause &amp; effect]</a:t>
            </a:r>
            <a:r>
              <a:rPr lang="en-GB" sz="2000" b="1" i="1" dirty="0" smtClean="0">
                <a:solidFill>
                  <a:srgbClr val="FFC000"/>
                </a:solidFill>
              </a:rPr>
              <a:t>. An intellect which at any given moment knew all of the forces that animate nature and the mutual positions of the beings that compose it, if this intellect were vast enough to submit the data to analysis, could condense into a single formula the movement of the greatest bodies of the universe and that of the lightest atom; for such an intellect nothing could be uncertain and the future just like the past would be present before its eyes.  </a:t>
            </a:r>
            <a:r>
              <a:rPr lang="en-GB" sz="2000" b="1" dirty="0" smtClean="0">
                <a:solidFill>
                  <a:schemeClr val="bg1"/>
                </a:solidFill>
              </a:rPr>
              <a:t>(</a:t>
            </a:r>
            <a:r>
              <a:rPr lang="en-GB" sz="2000" b="1" dirty="0" smtClean="0">
                <a:solidFill>
                  <a:schemeClr val="bg1"/>
                </a:solidFill>
              </a:rPr>
              <a:t>1814)</a:t>
            </a:r>
            <a:endParaRPr lang="en-GB" sz="2000" b="1" dirty="0" smtClean="0">
              <a:solidFill>
                <a:schemeClr val="bg1"/>
              </a:solidFill>
            </a:endParaRPr>
          </a:p>
          <a:p>
            <a:endParaRPr lang="en-GB" sz="2000" b="1" dirty="0">
              <a:solidFill>
                <a:schemeClr val="bg1"/>
              </a:solidFill>
            </a:endParaRPr>
          </a:p>
          <a:p>
            <a:r>
              <a:rPr lang="en-GB" sz="2000" b="1" dirty="0" smtClean="0">
                <a:solidFill>
                  <a:schemeClr val="bg1"/>
                </a:solidFill>
              </a:rPr>
              <a:t>Overlaps with Blake? An alternative take to Blake’s, re. </a:t>
            </a:r>
            <a:r>
              <a:rPr lang="en-GB" sz="2000" b="1" dirty="0">
                <a:solidFill>
                  <a:schemeClr val="bg1"/>
                </a:solidFill>
              </a:rPr>
              <a:t>t</a:t>
            </a:r>
            <a:r>
              <a:rPr lang="en-GB" sz="2000" b="1" dirty="0" smtClean="0">
                <a:solidFill>
                  <a:schemeClr val="bg1"/>
                </a:solidFill>
              </a:rPr>
              <a:t>he scientific imagination?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p:cTn id="7"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p:cTn id="13"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p:cTn id="19" dur="5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10">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anim calcmode="lin" valueType="num">
                                      <p:cBhvr>
                                        <p:cTn id="25" dur="5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10">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anim calcmode="lin" valueType="num">
                                      <p:cBhvr>
                                        <p:cTn id="31" dur="500" fill="hold"/>
                                        <p:tgtEl>
                                          <p:spTgt spid="10">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10">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243408"/>
            <a:ext cx="8229600" cy="1143000"/>
          </a:xfrm>
          <a:solidFill>
            <a:schemeClr val="tx1"/>
          </a:solidFill>
        </p:spPr>
        <p:txBody>
          <a:bodyPr>
            <a:normAutofit/>
          </a:bodyPr>
          <a:lstStyle/>
          <a:p>
            <a:r>
              <a:rPr lang="en-GB" sz="3000" b="1" dirty="0" smtClean="0">
                <a:solidFill>
                  <a:schemeClr val="bg1"/>
                </a:solidFill>
              </a:rPr>
              <a:t>For the exam....</a:t>
            </a:r>
            <a:endParaRPr lang="en-GB" sz="3000" b="1" dirty="0">
              <a:solidFill>
                <a:schemeClr val="bg1"/>
              </a:solidFill>
            </a:endParaRPr>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10" name="Content Placeholder 9"/>
          <p:cNvSpPr>
            <a:spLocks noGrp="1"/>
          </p:cNvSpPr>
          <p:nvPr>
            <p:ph idx="1"/>
          </p:nvPr>
        </p:nvSpPr>
        <p:spPr>
          <a:xfrm>
            <a:off x="611560" y="836712"/>
            <a:ext cx="7848872" cy="5400600"/>
          </a:xfrm>
          <a:solidFill>
            <a:schemeClr val="tx1">
              <a:alpha val="66000"/>
            </a:schemeClr>
          </a:solidFill>
        </p:spPr>
        <p:txBody>
          <a:bodyPr>
            <a:normAutofit/>
          </a:bodyPr>
          <a:lstStyle/>
          <a:p>
            <a:pPr>
              <a:buNone/>
            </a:pPr>
            <a:endParaRPr lang="en-GB" sz="2000" b="1" i="1" dirty="0" smtClean="0">
              <a:solidFill>
                <a:schemeClr val="bg1"/>
              </a:solidFill>
            </a:endParaRPr>
          </a:p>
          <a:p>
            <a:pPr>
              <a:buNone/>
            </a:pPr>
            <a:endParaRPr lang="en-GB" sz="2000" b="1" i="1" dirty="0">
              <a:solidFill>
                <a:schemeClr val="bg1"/>
              </a:solidFill>
            </a:endParaRPr>
          </a:p>
          <a:p>
            <a:pPr>
              <a:buNone/>
            </a:pPr>
            <a:endParaRPr lang="en-GB" sz="2000" b="1" i="1" dirty="0" smtClean="0">
              <a:solidFill>
                <a:schemeClr val="bg1"/>
              </a:solidFill>
            </a:endParaRPr>
          </a:p>
          <a:p>
            <a:pPr>
              <a:buNone/>
            </a:pPr>
            <a:endParaRPr lang="en-GB" sz="2000" b="1" i="1" dirty="0">
              <a:solidFill>
                <a:schemeClr val="bg1"/>
              </a:solidFill>
            </a:endParaRPr>
          </a:p>
          <a:p>
            <a:pPr>
              <a:buNone/>
            </a:pPr>
            <a:r>
              <a:rPr lang="en-GB" sz="2000" b="1" i="1" dirty="0" smtClean="0">
                <a:solidFill>
                  <a:schemeClr val="bg1"/>
                </a:solidFill>
              </a:rPr>
              <a:t>	</a:t>
            </a:r>
            <a:r>
              <a:rPr lang="en-GB" sz="3000" b="1" i="1" dirty="0" err="1" smtClean="0">
                <a:solidFill>
                  <a:schemeClr val="bg1"/>
                </a:solidFill>
              </a:rPr>
              <a:t>Tomasina</a:t>
            </a:r>
            <a:r>
              <a:rPr lang="en-GB" sz="3000" b="1" i="1" dirty="0" smtClean="0">
                <a:solidFill>
                  <a:schemeClr val="bg1"/>
                </a:solidFill>
              </a:rPr>
              <a:t> echoes the Marquis de Laplace – a leading developer of Newtonian mechanics in the eighteenth and early nineteenth centuries – when she speculates in scene 1 that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611560" y="836712"/>
            <a:ext cx="7848872" cy="5400600"/>
          </a:xfrm>
          <a:solidFill>
            <a:schemeClr val="tx1">
              <a:alpha val="66000"/>
            </a:schemeClr>
          </a:solidFill>
        </p:spPr>
        <p:txBody>
          <a:bodyPr>
            <a:normAutofit/>
          </a:bodyPr>
          <a:lstStyle/>
          <a:p>
            <a:pPr>
              <a:buNone/>
            </a:pPr>
            <a:endParaRPr lang="en-GB" sz="2000" b="1" i="1" dirty="0" smtClean="0">
              <a:solidFill>
                <a:schemeClr val="bg1"/>
              </a:solidFill>
            </a:endParaRPr>
          </a:p>
          <a:p>
            <a:pPr>
              <a:buNone/>
            </a:pPr>
            <a:endParaRPr lang="en-GB" sz="2000" b="1" i="1" dirty="0">
              <a:solidFill>
                <a:schemeClr val="bg1"/>
              </a:solidFill>
            </a:endParaRPr>
          </a:p>
          <a:p>
            <a:pPr>
              <a:buNone/>
            </a:pPr>
            <a:endParaRPr lang="en-GB" sz="2000" b="1" i="1" dirty="0" smtClean="0">
              <a:solidFill>
                <a:schemeClr val="bg1"/>
              </a:solidFill>
            </a:endParaRPr>
          </a:p>
          <a:p>
            <a:pPr>
              <a:buNone/>
            </a:pPr>
            <a:endParaRPr lang="en-GB" sz="2000" b="1" i="1" dirty="0">
              <a:solidFill>
                <a:schemeClr val="bg1"/>
              </a:solidFill>
            </a:endParaRPr>
          </a:p>
          <a:p>
            <a:pPr>
              <a:buNone/>
            </a:pPr>
            <a:r>
              <a:rPr lang="en-GB" sz="2000" b="1" i="1" dirty="0" smtClean="0">
                <a:solidFill>
                  <a:schemeClr val="bg1"/>
                </a:solidFill>
              </a:rPr>
              <a:t>	</a:t>
            </a:r>
            <a:r>
              <a:rPr lang="en-GB" sz="3000" b="1" dirty="0" smtClean="0">
                <a:solidFill>
                  <a:schemeClr val="bg1"/>
                </a:solidFill>
              </a:rPr>
              <a:t>Is the use of scientific/mathematic ontologies typically/atypically pastoral… or anti-pastoral?</a:t>
            </a:r>
            <a:endParaRPr lang="en-GB" sz="3000" b="1" i="1" dirty="0" smtClean="0">
              <a:solidFill>
                <a:schemeClr val="bg1"/>
              </a:solidFill>
            </a:endParaRPr>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Tree>
    <p:extLst>
      <p:ext uri="{BB962C8B-B14F-4D97-AF65-F5344CB8AC3E}">
        <p14:creationId xmlns:p14="http://schemas.microsoft.com/office/powerpoint/2010/main" val="3862389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1331640" y="274638"/>
            <a:ext cx="5976664" cy="1143000"/>
          </a:xfrm>
          <a:solidFill>
            <a:schemeClr val="tx1"/>
          </a:solidFill>
        </p:spPr>
        <p:txBody>
          <a:bodyPr>
            <a:normAutofit/>
          </a:bodyPr>
          <a:lstStyle/>
          <a:p>
            <a:r>
              <a:rPr lang="en-GB" sz="2800" b="1" u="sng" dirty="0" smtClean="0">
                <a:solidFill>
                  <a:srgbClr val="FFFF00"/>
                </a:solidFill>
              </a:rPr>
              <a:t>The Picturesque (adapted from J.A. </a:t>
            </a:r>
            <a:r>
              <a:rPr lang="en-GB" sz="2800" b="1" u="sng" dirty="0" err="1" smtClean="0">
                <a:solidFill>
                  <a:srgbClr val="FFFF00"/>
                </a:solidFill>
              </a:rPr>
              <a:t>Cuddon</a:t>
            </a:r>
            <a:r>
              <a:rPr lang="en-GB" sz="2800" b="1" u="sng" dirty="0" smtClean="0">
                <a:solidFill>
                  <a:srgbClr val="FFFF00"/>
                </a:solidFill>
              </a:rPr>
              <a:t>)</a:t>
            </a:r>
            <a:endParaRPr lang="en-GB" sz="2800" b="1" u="sng" dirty="0">
              <a:solidFill>
                <a:srgbClr val="FFFF00"/>
              </a:solidFill>
            </a:endParaRPr>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10" name="Content Placeholder 9"/>
          <p:cNvSpPr>
            <a:spLocks noGrp="1"/>
          </p:cNvSpPr>
          <p:nvPr>
            <p:ph idx="1"/>
          </p:nvPr>
        </p:nvSpPr>
        <p:spPr/>
        <p:txBody>
          <a:bodyPr>
            <a:normAutofit/>
          </a:bodyPr>
          <a:lstStyle/>
          <a:p>
            <a:endParaRPr lang="en-GB" sz="2100" b="1" dirty="0" smtClean="0">
              <a:solidFill>
                <a:schemeClr val="bg1"/>
              </a:solidFill>
            </a:endParaRPr>
          </a:p>
          <a:p>
            <a:r>
              <a:rPr lang="en-GB" sz="2100" b="1" dirty="0" smtClean="0">
                <a:solidFill>
                  <a:srgbClr val="FFFF00"/>
                </a:solidFill>
              </a:rPr>
              <a:t>During the C18, a “cult of the picturesque” emerged.</a:t>
            </a:r>
          </a:p>
          <a:p>
            <a:r>
              <a:rPr lang="en-GB" sz="2100" b="1" dirty="0" smtClean="0">
                <a:solidFill>
                  <a:srgbClr val="FFFF00"/>
                </a:solidFill>
              </a:rPr>
              <a:t>Influence of landscapers important: “Capability” Brown, </a:t>
            </a:r>
            <a:r>
              <a:rPr lang="en-GB" sz="2100" b="1" dirty="0" err="1" smtClean="0">
                <a:solidFill>
                  <a:srgbClr val="FFFF00"/>
                </a:solidFill>
              </a:rPr>
              <a:t>Humphry</a:t>
            </a:r>
            <a:r>
              <a:rPr lang="en-GB" sz="2100" b="1" dirty="0" smtClean="0">
                <a:solidFill>
                  <a:srgbClr val="FFFF00"/>
                </a:solidFill>
              </a:rPr>
              <a:t> </a:t>
            </a:r>
            <a:r>
              <a:rPr lang="en-GB" sz="2100" b="1" dirty="0" err="1" smtClean="0">
                <a:solidFill>
                  <a:srgbClr val="FFFF00"/>
                </a:solidFill>
              </a:rPr>
              <a:t>Repton</a:t>
            </a:r>
            <a:r>
              <a:rPr lang="en-GB" sz="2100" b="1" dirty="0" smtClean="0">
                <a:solidFill>
                  <a:srgbClr val="FFFF00"/>
                </a:solidFill>
              </a:rPr>
              <a:t>, William Kent.</a:t>
            </a:r>
          </a:p>
          <a:p>
            <a:r>
              <a:rPr lang="en-GB" sz="2100" b="1" dirty="0" smtClean="0">
                <a:solidFill>
                  <a:srgbClr val="FFFF00"/>
                </a:solidFill>
              </a:rPr>
              <a:t>Influence of earlier painters (C17): </a:t>
            </a:r>
            <a:r>
              <a:rPr lang="en-GB" sz="2100" b="1" dirty="0" err="1" smtClean="0">
                <a:solidFill>
                  <a:srgbClr val="FFFF00"/>
                </a:solidFill>
              </a:rPr>
              <a:t>Poussin</a:t>
            </a:r>
            <a:r>
              <a:rPr lang="en-GB" sz="2100" b="1" dirty="0" smtClean="0">
                <a:solidFill>
                  <a:srgbClr val="FFFF00"/>
                </a:solidFill>
              </a:rPr>
              <a:t>, Lorrain, </a:t>
            </a:r>
            <a:r>
              <a:rPr lang="en-GB" sz="2100" b="1" u="sng" dirty="0" err="1" smtClean="0">
                <a:solidFill>
                  <a:srgbClr val="FFFF00"/>
                </a:solidFill>
              </a:rPr>
              <a:t>Salvator</a:t>
            </a:r>
            <a:r>
              <a:rPr lang="en-GB" sz="2100" b="1" u="sng" dirty="0" smtClean="0">
                <a:solidFill>
                  <a:srgbClr val="FFFF00"/>
                </a:solidFill>
              </a:rPr>
              <a:t> Rosa</a:t>
            </a:r>
            <a:r>
              <a:rPr lang="en-GB" sz="2100" b="1" dirty="0" smtClean="0">
                <a:solidFill>
                  <a:srgbClr val="FFFF00"/>
                </a:solidFill>
              </a:rPr>
              <a:t>. </a:t>
            </a:r>
          </a:p>
          <a:p>
            <a:r>
              <a:rPr lang="en-GB" sz="2100" b="1" dirty="0" smtClean="0">
                <a:solidFill>
                  <a:srgbClr val="FFFF00"/>
                </a:solidFill>
              </a:rPr>
              <a:t>These visual influences affected writers , who now experienced “natural” order in a new, self-conscious way.</a:t>
            </a:r>
          </a:p>
          <a:p>
            <a:r>
              <a:rPr lang="en-GB" sz="2100" b="1" dirty="0" smtClean="0">
                <a:solidFill>
                  <a:srgbClr val="FFFF00"/>
                </a:solidFill>
              </a:rPr>
              <a:t>The more “natural” the scenery, the better – picturesque therefore related to concept of the sublime, and to Romanticism.</a:t>
            </a:r>
          </a:p>
          <a:p>
            <a:r>
              <a:rPr lang="en-GB" sz="2100" b="1" dirty="0" smtClean="0">
                <a:solidFill>
                  <a:srgbClr val="FFFF00"/>
                </a:solidFill>
              </a:rPr>
              <a:t>Ironically, with the rise of the picturesque, a fashion emerged for sculpting gardens to look “more” picturesque.</a:t>
            </a:r>
            <a:endParaRPr lang="en-GB" sz="2100" b="1"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TotalTime>
  <Words>458</Words>
  <Application>Microsoft Office PowerPoint</Application>
  <PresentationFormat>On-screen Show (4:3)</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Quotations - Blake</vt:lpstr>
      <vt:lpstr>Scene 1</vt:lpstr>
      <vt:lpstr>PowerPoint Presentation</vt:lpstr>
      <vt:lpstr>The Study</vt:lpstr>
      <vt:lpstr>Pages 6-7</vt:lpstr>
      <vt:lpstr>Fermat’s Last Theorem</vt:lpstr>
      <vt:lpstr>For the exam....</vt:lpstr>
      <vt:lpstr>PowerPoint Presentation</vt:lpstr>
      <vt:lpstr>The Picturesque (adapted from J.A. Cuddon)</vt:lpstr>
      <vt:lpstr>Romanticism &amp; Picturesque</vt:lpstr>
      <vt:lpstr>Arcadia and the Pastoral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Red Devil</dc:creator>
  <cp:lastModifiedBy>Belas</cp:lastModifiedBy>
  <cp:revision>19</cp:revision>
  <dcterms:created xsi:type="dcterms:W3CDTF">2013-03-10T19:09:23Z</dcterms:created>
  <dcterms:modified xsi:type="dcterms:W3CDTF">2015-02-06T09:26:14Z</dcterms:modified>
</cp:coreProperties>
</file>