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9" r:id="rId5"/>
    <p:sldId id="261" r:id="rId6"/>
    <p:sldId id="262" r:id="rId7"/>
    <p:sldId id="263" r:id="rId8"/>
    <p:sldId id="264" r:id="rId9"/>
    <p:sldId id="27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3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94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72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67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6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68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33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02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8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82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4A34A-D5F1-48FD-A95C-0AB548F6A691}" type="datetimeFigureOut">
              <a:rPr lang="en-GB" smtClean="0"/>
              <a:pPr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7994-3E60-4F49-A31D-3FA683F28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47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i="1" dirty="0" smtClean="0"/>
              <a:t>Inspector</a:t>
            </a:r>
            <a:r>
              <a:rPr lang="en-GB" b="1" dirty="0" smtClean="0"/>
              <a:t> revision – themes and characters</a:t>
            </a:r>
            <a:endParaRPr lang="en-GB" b="1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Themes: A Series of Conflicts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Social responsibility: collectivism </a:t>
            </a:r>
            <a:r>
              <a:rPr lang="en-GB" dirty="0" err="1" smtClean="0"/>
              <a:t>vs</a:t>
            </a:r>
            <a:r>
              <a:rPr lang="en-GB" dirty="0" smtClean="0"/>
              <a:t> individualism</a:t>
            </a:r>
          </a:p>
          <a:p>
            <a:r>
              <a:rPr lang="en-GB" dirty="0" smtClean="0"/>
              <a:t>Capitalism versus socialism (Priestley in favour of socialism)</a:t>
            </a:r>
          </a:p>
          <a:p>
            <a:r>
              <a:rPr lang="en-GB" dirty="0" smtClean="0"/>
              <a:t>Conflict between:</a:t>
            </a:r>
          </a:p>
          <a:p>
            <a:pPr lvl="1"/>
            <a:r>
              <a:rPr lang="en-GB" dirty="0" smtClean="0"/>
              <a:t>Classes (rich &amp; poor/upper &amp; lower)</a:t>
            </a:r>
          </a:p>
          <a:p>
            <a:pPr lvl="1"/>
            <a:r>
              <a:rPr lang="en-GB" dirty="0" smtClean="0"/>
              <a:t>Generations (younger and older generations/past &amp; future)</a:t>
            </a:r>
          </a:p>
          <a:p>
            <a:r>
              <a:rPr lang="en-GB" dirty="0" smtClean="0"/>
              <a:t>Selfishness </a:t>
            </a:r>
            <a:r>
              <a:rPr lang="en-GB" dirty="0" err="1" smtClean="0"/>
              <a:t>vs</a:t>
            </a:r>
            <a:r>
              <a:rPr lang="en-GB" dirty="0" smtClean="0"/>
              <a:t> generosity</a:t>
            </a:r>
          </a:p>
          <a:p>
            <a:r>
              <a:rPr lang="en-GB" dirty="0" smtClean="0"/>
              <a:t>“Feeling” for your fellow humans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71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Characters &amp; Symbolism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u="sng" dirty="0" smtClean="0"/>
              <a:t>Goole:</a:t>
            </a:r>
          </a:p>
          <a:p>
            <a:r>
              <a:rPr lang="en-GB" dirty="0" smtClean="0"/>
              <a:t>A ghostly presence; the voice of socialism; the views/beliefs of Priestley</a:t>
            </a:r>
          </a:p>
          <a:p>
            <a:r>
              <a:rPr lang="en-GB" dirty="0" smtClean="0"/>
              <a:t>A voice of Christian morality (in Jesus’ teachings, all people are created as equals – “Love thy neighbour as thyself”)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Birlings</a:t>
            </a:r>
            <a:r>
              <a:rPr lang="en-GB" dirty="0" smtClean="0"/>
              <a:t>’ and Gerald’s past deeds coming back to haunt</a:t>
            </a:r>
          </a:p>
          <a:p>
            <a:r>
              <a:rPr lang="en-GB" dirty="0" smtClean="0"/>
              <a:t>Predicts what could/will happen in the future if we do not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29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Mr.</a:t>
            </a:r>
            <a:r>
              <a:rPr lang="en-GB" b="1" dirty="0" smtClean="0"/>
              <a:t> Birling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Capitalism</a:t>
            </a:r>
          </a:p>
          <a:p>
            <a:r>
              <a:rPr lang="en-GB" dirty="0" smtClean="0"/>
              <a:t>Rugged individualism</a:t>
            </a:r>
          </a:p>
          <a:p>
            <a:r>
              <a:rPr lang="en-GB" b="1" dirty="0" smtClean="0"/>
              <a:t>Upwards mobility </a:t>
            </a:r>
            <a:r>
              <a:rPr lang="en-GB" dirty="0" smtClean="0"/>
              <a:t>(moves from upper-middle to upper class)</a:t>
            </a:r>
          </a:p>
          <a:p>
            <a:r>
              <a:rPr lang="en-GB" dirty="0" smtClean="0"/>
              <a:t>Acquired wealth (not born into upper classes)</a:t>
            </a:r>
          </a:p>
          <a:p>
            <a:r>
              <a:rPr lang="en-GB" dirty="0" smtClean="0"/>
              <a:t>Self interest</a:t>
            </a:r>
          </a:p>
          <a:p>
            <a:r>
              <a:rPr lang="en-GB" dirty="0" smtClean="0"/>
              <a:t>Provides for his family, but does show love for them</a:t>
            </a:r>
          </a:p>
          <a:p>
            <a:r>
              <a:rPr lang="en-GB" dirty="0" smtClean="0"/>
              <a:t>Fails to accept responsibility for his past actions</a:t>
            </a:r>
          </a:p>
          <a:p>
            <a:r>
              <a:rPr lang="en-GB" dirty="0" smtClean="0"/>
              <a:t>Fails to appreciate the past and predict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15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GB" b="1" dirty="0" err="1" smtClean="0"/>
              <a:t>Mrs.</a:t>
            </a:r>
            <a:r>
              <a:rPr lang="en-GB" b="1" dirty="0" smtClean="0"/>
              <a:t> Birling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“Cold”: lacks “feeling”/sympathy for others</a:t>
            </a:r>
          </a:p>
          <a:p>
            <a:r>
              <a:rPr lang="en-GB" dirty="0" smtClean="0"/>
              <a:t>Embodies an older generation of women, who have not known very many rights/freedoms</a:t>
            </a:r>
          </a:p>
          <a:p>
            <a:r>
              <a:rPr lang="en-GB" dirty="0" smtClean="0"/>
              <a:t>Cannot sympathise with her daughter</a:t>
            </a:r>
          </a:p>
          <a:p>
            <a:r>
              <a:rPr lang="en-GB" dirty="0" smtClean="0"/>
              <a:t>Protects but is not loving towards her son</a:t>
            </a:r>
          </a:p>
          <a:p>
            <a:r>
              <a:rPr lang="en-GB" dirty="0" smtClean="0"/>
              <a:t>Breaks with convention by correcting/reprimanding her husband</a:t>
            </a:r>
          </a:p>
          <a:p>
            <a:r>
              <a:rPr lang="en-GB" dirty="0" smtClean="0"/>
              <a:t>Represents </a:t>
            </a:r>
            <a:r>
              <a:rPr lang="en-GB" b="1" dirty="0" smtClean="0"/>
              <a:t>entrenched</a:t>
            </a:r>
            <a:r>
              <a:rPr lang="en-GB" dirty="0" smtClean="0"/>
              <a:t> upper-class values</a:t>
            </a:r>
          </a:p>
          <a:p>
            <a:r>
              <a:rPr lang="en-GB" dirty="0" smtClean="0"/>
              <a:t>Wants to preserve things as they are (e.g., Eva should know her place; lower classes should not be “impertinent”)</a:t>
            </a:r>
          </a:p>
          <a:p>
            <a:r>
              <a:rPr lang="en-GB" dirty="0" smtClean="0"/>
              <a:t>Refuses to accept responsibility for her 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22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Gerald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Up-and-coming business man – younger than Birling, but slightly older than Sheila and Eric</a:t>
            </a:r>
          </a:p>
          <a:p>
            <a:r>
              <a:rPr lang="en-GB" dirty="0" smtClean="0"/>
              <a:t>Seems to be following in footsteps of Birling</a:t>
            </a:r>
          </a:p>
          <a:p>
            <a:r>
              <a:rPr lang="en-GB" dirty="0" smtClean="0"/>
              <a:t>Motivated by capital/profit (engagement with Sheila = better business for Crofts and </a:t>
            </a:r>
            <a:r>
              <a:rPr lang="en-GB" dirty="0" err="1" smtClean="0"/>
              <a:t>Birlings</a:t>
            </a:r>
            <a:r>
              <a:rPr lang="en-GB" dirty="0" smtClean="0"/>
              <a:t>)</a:t>
            </a:r>
          </a:p>
          <a:p>
            <a:r>
              <a:rPr lang="en-GB" dirty="0" smtClean="0"/>
              <a:t>Links with </a:t>
            </a:r>
            <a:r>
              <a:rPr lang="en-GB" dirty="0" err="1" smtClean="0"/>
              <a:t>Mr.</a:t>
            </a:r>
            <a:r>
              <a:rPr lang="en-GB" dirty="0" smtClean="0"/>
              <a:t> &amp; </a:t>
            </a:r>
            <a:r>
              <a:rPr lang="en-GB" dirty="0" err="1" smtClean="0"/>
              <a:t>Mrs.</a:t>
            </a:r>
            <a:r>
              <a:rPr lang="en-GB" dirty="0" smtClean="0"/>
              <a:t> Birling: business man like Birling; from old “country stock” (i.e., like </a:t>
            </a:r>
            <a:r>
              <a:rPr lang="en-GB" dirty="0" err="1" smtClean="0"/>
              <a:t>Mrs.</a:t>
            </a:r>
            <a:r>
              <a:rPr lang="en-GB" dirty="0" smtClean="0"/>
              <a:t> B., he was born into privilege)</a:t>
            </a:r>
          </a:p>
          <a:p>
            <a:r>
              <a:rPr lang="en-GB" dirty="0" smtClean="0"/>
              <a:t>Shows pity towards Eva, but forgets the Inspector’s “lessons” v. quickly – represents the possibility of changing for the better or continuing to act selfishly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71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Sheila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Embodies hope that Priestley invests in the younger generation</a:t>
            </a:r>
          </a:p>
          <a:p>
            <a:r>
              <a:rPr lang="en-GB" dirty="0" smtClean="0"/>
              <a:t>Symbolises the possibility of change – begins “very happy with life”; ends by changing her attitude entirely; develops sympathy/“feeling” for others</a:t>
            </a:r>
          </a:p>
          <a:p>
            <a:r>
              <a:rPr lang="en-GB" dirty="0" smtClean="0"/>
              <a:t>Represents a generation of women who will soon experience greater freedoms and rights than their mothers’ generation (will Sheila become a suffragette?)</a:t>
            </a:r>
          </a:p>
          <a:p>
            <a:r>
              <a:rPr lang="en-GB" dirty="0" smtClean="0"/>
              <a:t>Unconventional – expects to be treated as an equal (attitude towards Gerald; disagrees with mother’s beliefs); she breaks the engagement with Gerald; she chooses the ring</a:t>
            </a:r>
          </a:p>
        </p:txBody>
      </p:sp>
    </p:spTree>
    <p:extLst>
      <p:ext uri="{BB962C8B-B14F-4D97-AF65-F5344CB8AC3E}">
        <p14:creationId xmlns:p14="http://schemas.microsoft.com/office/powerpoint/2010/main" val="25567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Eric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Has a drink problem – young man, already spoiled by capitalist excess (not everyone can afford to drink champagne, port etc.)</a:t>
            </a:r>
          </a:p>
          <a:p>
            <a:r>
              <a:rPr lang="en-GB" dirty="0" smtClean="0"/>
              <a:t>Uncomfortable with his life and family situation – isolated at start of play</a:t>
            </a:r>
          </a:p>
          <a:p>
            <a:r>
              <a:rPr lang="en-GB" dirty="0" smtClean="0"/>
              <a:t>Has natural sympathy for others and workers – disagrees with father’s decision to deny Eva &amp; co higher wages</a:t>
            </a:r>
          </a:p>
          <a:p>
            <a:r>
              <a:rPr lang="en-GB" dirty="0" smtClean="0"/>
              <a:t>Forces himself upon Eva when drunk – corrupted by capitalist consumption</a:t>
            </a:r>
          </a:p>
          <a:p>
            <a:r>
              <a:rPr lang="en-GB" dirty="0" smtClean="0"/>
              <a:t>Accepts responsibility for actions – ashamed of himself an family – changes attitudes by end of the 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02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8272"/>
            <a:ext cx="8229600" cy="2476872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Write 1 paragraph, summarizing how characters’ loyalties and partnerships change over the course of the play.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9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Key Quotes/structural points</a:t>
            </a:r>
            <a:endParaRPr lang="en-GB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Goole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2100" dirty="0" smtClean="0"/>
              <a:t>Name – ghoul/ghost; haunts </a:t>
            </a:r>
            <a:r>
              <a:rPr lang="en-GB" sz="2100" dirty="0" err="1" smtClean="0"/>
              <a:t>Birlings</a:t>
            </a:r>
            <a:r>
              <a:rPr lang="en-GB" sz="2100" dirty="0" smtClean="0"/>
              <a:t>.</a:t>
            </a:r>
          </a:p>
          <a:p>
            <a:r>
              <a:rPr lang="en-GB" sz="2100" dirty="0" smtClean="0"/>
              <a:t>Won’t show photo(s) to more than one person at a time. But does this matter?</a:t>
            </a:r>
          </a:p>
          <a:p>
            <a:r>
              <a:rPr lang="en-GB" sz="2100" dirty="0" smtClean="0"/>
              <a:t>“This young woman, Eva Smith, was a bit out of the ordinary” (12). We might say this of everyone; every person is unique.</a:t>
            </a:r>
          </a:p>
          <a:p>
            <a:r>
              <a:rPr lang="en-GB" sz="2100" dirty="0" smtClean="0"/>
              <a:t>“I don’t like that tone” (15; Birling to Goole): Not intimidated/impressed by class/status.</a:t>
            </a:r>
          </a:p>
          <a:p>
            <a:r>
              <a:rPr lang="en-GB" sz="2100" dirty="0" smtClean="0"/>
              <a:t>“We have something to share… we’ll have to share our guilt.” (29)</a:t>
            </a:r>
          </a:p>
          <a:p>
            <a:r>
              <a:rPr lang="en-GB" sz="2100" dirty="0" smtClean="0"/>
              <a:t>“One Eva Smith has gone – but there are millions and millions and millions of Eva Smiths and John Smiths… all intertwined with our lives… We are members of one body.” (56)</a:t>
            </a:r>
          </a:p>
          <a:p>
            <a:r>
              <a:rPr lang="en-GB" sz="2100" dirty="0" smtClean="0"/>
              <a:t>People who don’t change their ways will “be taught in fire and blood and anguish” (56)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14510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Themes: A Series of Conflicts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Social responsibility: collectivism </a:t>
            </a:r>
            <a:r>
              <a:rPr lang="en-GB" dirty="0" err="1" smtClean="0"/>
              <a:t>vs</a:t>
            </a:r>
            <a:r>
              <a:rPr lang="en-GB" dirty="0" smtClean="0"/>
              <a:t> individualism</a:t>
            </a:r>
          </a:p>
          <a:p>
            <a:r>
              <a:rPr lang="en-GB" dirty="0" smtClean="0"/>
              <a:t>Capitalism versus socialism (Priestley in favour of socialism)</a:t>
            </a:r>
          </a:p>
          <a:p>
            <a:r>
              <a:rPr lang="en-GB" dirty="0" smtClean="0"/>
              <a:t>Conflict between:</a:t>
            </a:r>
          </a:p>
          <a:p>
            <a:pPr lvl="1"/>
            <a:r>
              <a:rPr lang="en-GB" dirty="0" smtClean="0"/>
              <a:t>Classes (rich &amp; poor/upper &amp; lower)</a:t>
            </a:r>
          </a:p>
          <a:p>
            <a:pPr lvl="1"/>
            <a:r>
              <a:rPr lang="en-GB" dirty="0" smtClean="0"/>
              <a:t>Generations (younger and older generations/past &amp; future)</a:t>
            </a:r>
          </a:p>
          <a:p>
            <a:r>
              <a:rPr lang="en-GB" dirty="0" smtClean="0"/>
              <a:t>Selfishness </a:t>
            </a:r>
            <a:r>
              <a:rPr lang="en-GB" dirty="0" err="1" smtClean="0"/>
              <a:t>vs</a:t>
            </a:r>
            <a:r>
              <a:rPr lang="en-GB" dirty="0" smtClean="0"/>
              <a:t> generosity</a:t>
            </a:r>
          </a:p>
          <a:p>
            <a:r>
              <a:rPr lang="en-GB" dirty="0" smtClean="0"/>
              <a:t>“Feeling” for your fellow humans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19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Mr.</a:t>
            </a:r>
            <a:r>
              <a:rPr lang="en-GB" dirty="0" smtClean="0"/>
              <a:t> Birling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600" dirty="0" smtClean="0"/>
              <a:t>Opening stage direction</a:t>
            </a:r>
          </a:p>
          <a:p>
            <a:r>
              <a:rPr lang="en-GB" sz="2600" dirty="0" smtClean="0"/>
              <a:t>Page 4: Family or business first?</a:t>
            </a:r>
          </a:p>
          <a:p>
            <a:r>
              <a:rPr lang="en-GB" sz="2600" dirty="0" smtClean="0"/>
              <a:t>Pages 6-7: Two long speeches; which sections are most useful?</a:t>
            </a:r>
          </a:p>
          <a:p>
            <a:r>
              <a:rPr lang="en-GB" sz="2600" dirty="0" smtClean="0"/>
              <a:t>Page 8: Honours list; Gerald’s mother – importance?</a:t>
            </a:r>
          </a:p>
          <a:p>
            <a:r>
              <a:rPr lang="en-GB" sz="2600" dirty="0" smtClean="0"/>
              <a:t>Page 10: individualism </a:t>
            </a:r>
            <a:r>
              <a:rPr lang="en-GB" sz="2600" dirty="0" err="1" smtClean="0"/>
              <a:t>vs</a:t>
            </a:r>
            <a:r>
              <a:rPr lang="en-GB" sz="2600" dirty="0" smtClean="0"/>
              <a:t> collectivism</a:t>
            </a:r>
          </a:p>
          <a:p>
            <a:r>
              <a:rPr lang="en-GB" sz="2600" dirty="0" smtClean="0"/>
              <a:t>Pages 14-15: capitalist self interest.</a:t>
            </a:r>
          </a:p>
          <a:p>
            <a:pPr marL="0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98963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Sheila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Opening stage direction</a:t>
            </a:r>
          </a:p>
          <a:p>
            <a:r>
              <a:rPr lang="en-GB" dirty="0" smtClean="0"/>
              <a:t>Page 3: dutiful wife, following her husband’s lead?</a:t>
            </a:r>
          </a:p>
          <a:p>
            <a:r>
              <a:rPr lang="en-GB" dirty="0" smtClean="0"/>
              <a:t>23: Individualism/collectivism? Responsibility?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24: Motivation for her actions?</a:t>
            </a:r>
          </a:p>
          <a:p>
            <a:r>
              <a:rPr lang="en-GB" dirty="0" smtClean="0"/>
              <a:t>34: Attitude towards “men”?</a:t>
            </a:r>
          </a:p>
          <a:p>
            <a:r>
              <a:rPr lang="en-GB" dirty="0" smtClean="0"/>
              <a:t>40: Change in attitude towards Gerald after truth is revealed?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41: How has Sheila’s attitude changed, mid-way in the play? </a:t>
            </a:r>
          </a:p>
          <a:p>
            <a:r>
              <a:rPr lang="en-GB" dirty="0" smtClean="0"/>
              <a:t>71: How has Sheila changed? What concerns her most?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0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Gerald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P. 3: Despite outward confidence, seeks reassurance from Sheila.</a:t>
            </a:r>
          </a:p>
          <a:p>
            <a:r>
              <a:rPr lang="en-GB" dirty="0" smtClean="0"/>
              <a:t>P. 4: Seems to share </a:t>
            </a:r>
            <a:r>
              <a:rPr lang="en-GB" dirty="0" err="1" smtClean="0"/>
              <a:t>Birling’s</a:t>
            </a:r>
            <a:r>
              <a:rPr lang="en-GB" dirty="0" smtClean="0"/>
              <a:t> values?</a:t>
            </a:r>
          </a:p>
          <a:p>
            <a:r>
              <a:rPr lang="en-GB" dirty="0" smtClean="0"/>
              <a:t> 27: Does Gerald want to protect Sheila’s feelings?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P. 35: Like Goole, Gerald thinks there’s something different about Eva?</a:t>
            </a:r>
          </a:p>
          <a:p>
            <a:r>
              <a:rPr lang="en-GB" dirty="0" smtClean="0"/>
              <a:t>Pp.36-37: Gerald’s motivation for helping Eva/Daisy?</a:t>
            </a:r>
          </a:p>
          <a:p>
            <a:r>
              <a:rPr lang="en-GB" dirty="0" smtClean="0"/>
              <a:t>P. 39: Gerald beginning to “share” the “guilt”?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P. 40: How does revealing the truth </a:t>
            </a:r>
            <a:r>
              <a:rPr lang="en-GB" dirty="0" smtClean="0"/>
              <a:t>affect Gerald </a:t>
            </a:r>
            <a:r>
              <a:rPr lang="en-GB" dirty="0" smtClean="0"/>
              <a:t>and Sheila’s relationship?</a:t>
            </a:r>
          </a:p>
          <a:p>
            <a:r>
              <a:rPr lang="en-GB" dirty="0" smtClean="0"/>
              <a:t>P. 63: Does Gerald still want to “share” responsibility or “guilt”?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Mrs. </a:t>
            </a:r>
            <a:r>
              <a:rPr lang="en-GB" dirty="0" err="1" smtClean="0"/>
              <a:t>Birling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P.1: Description in opening stage direction</a:t>
            </a:r>
          </a:p>
          <a:p>
            <a:r>
              <a:rPr lang="en-GB" dirty="0" smtClean="0"/>
              <a:t>P.3: Expectations of/attitude towards marriage</a:t>
            </a:r>
          </a:p>
          <a:p>
            <a:r>
              <a:rPr lang="en-GB" dirty="0" smtClean="0"/>
              <a:t>P.2, p.4: Authority/power/status over husband</a:t>
            </a:r>
          </a:p>
          <a:p>
            <a:endParaRPr lang="en-GB" dirty="0" smtClean="0"/>
          </a:p>
          <a:p>
            <a:r>
              <a:rPr lang="en-GB" dirty="0" smtClean="0"/>
              <a:t>P.31: Authority figure – she is a </a:t>
            </a:r>
            <a:r>
              <a:rPr lang="en-GB" b="1" i="1" dirty="0" smtClean="0"/>
              <a:t>matriarchal figure</a:t>
            </a:r>
          </a:p>
          <a:p>
            <a:r>
              <a:rPr lang="en-GB" dirty="0" smtClean="0"/>
              <a:t>Attempts to use status to intimidate</a:t>
            </a:r>
          </a:p>
          <a:p>
            <a:r>
              <a:rPr lang="en-GB" dirty="0" smtClean="0"/>
              <a:t>P. 38: Mrs. B’s authority over her daughter slipping away</a:t>
            </a:r>
          </a:p>
          <a:p>
            <a:r>
              <a:rPr lang="en-GB" dirty="0" smtClean="0"/>
              <a:t>P. 43: Mrs. B things the people – especially lower classes – should know their place</a:t>
            </a:r>
          </a:p>
          <a:p>
            <a:endParaRPr lang="en-GB" dirty="0" smtClean="0"/>
          </a:p>
          <a:p>
            <a:r>
              <a:rPr lang="en-GB" dirty="0" smtClean="0"/>
              <a:t>P. 44: Mrs. B shows no signs of regret or of shared guilt</a:t>
            </a:r>
          </a:p>
          <a:p>
            <a:r>
              <a:rPr lang="en-GB" dirty="0" smtClean="0"/>
              <a:t>Pp. 47-48: Mrs. B’s self-interestedness leads her to judge her son; Sheila has worked out the “links in the chain,” but her mother has not.</a:t>
            </a:r>
          </a:p>
          <a:p>
            <a:r>
              <a:rPr lang="en-GB" dirty="0" smtClean="0"/>
              <a:t>P. 63: Towards end of play, Mrs. B </a:t>
            </a:r>
            <a:r>
              <a:rPr lang="en-GB" b="1" dirty="0" smtClean="0"/>
              <a:t>resumes</a:t>
            </a:r>
            <a:r>
              <a:rPr lang="en-GB" dirty="0" smtClean="0"/>
              <a:t> (takes back) her position of authority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92088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l"/>
            <a:r>
              <a:rPr lang="en-GB" sz="2200" b="1" dirty="0" smtClean="0"/>
              <a:t>Eric: Eric absent for middle section of the play – when Sheila changes – and then central to the final act</a:t>
            </a: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11256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1800" dirty="0" smtClean="0"/>
              <a:t>P. 2: Stage direction</a:t>
            </a:r>
          </a:p>
          <a:p>
            <a:r>
              <a:rPr lang="en-GB" sz="1800" dirty="0" smtClean="0"/>
              <a:t>P. 3: Isolated from his family/unsure of himself</a:t>
            </a:r>
          </a:p>
          <a:p>
            <a:r>
              <a:rPr lang="en-GB" sz="1800" dirty="0" smtClean="0"/>
              <a:t>P. 4, p.6: Conflict with father/questions his father’s decisions</a:t>
            </a:r>
          </a:p>
          <a:p>
            <a:r>
              <a:rPr lang="en-GB" sz="1800" dirty="0" smtClean="0"/>
              <a:t>Pp. 14-15, 58: Questions father’s individualism &amp; his actions</a:t>
            </a:r>
          </a:p>
          <a:p>
            <a:pPr>
              <a:buNone/>
            </a:pPr>
            <a:endParaRPr lang="en-GB" sz="1800" dirty="0" smtClean="0"/>
          </a:p>
          <a:p>
            <a:r>
              <a:rPr lang="en-GB" sz="1800" dirty="0" smtClean="0"/>
              <a:t>P.51: Eric’s words suggest that Eva/Daisy was not yet a prostitute – so not yet fully corrupted by social inequality</a:t>
            </a:r>
          </a:p>
          <a:p>
            <a:r>
              <a:rPr lang="en-GB" sz="1800" dirty="0" smtClean="0"/>
              <a:t>P. 52: Eric admits his selfish actions; symbolic of corruptive power of capitalism/wealth</a:t>
            </a:r>
          </a:p>
          <a:p>
            <a:r>
              <a:rPr lang="en-GB" sz="1800" dirty="0" smtClean="0"/>
              <a:t>53: Eric steals money from wealthy father – symbolic of socialist values of sharing wealth amongst all people</a:t>
            </a:r>
          </a:p>
          <a:p>
            <a:pPr>
              <a:buNone/>
            </a:pPr>
            <a:endParaRPr lang="en-GB" sz="1800" dirty="0" smtClean="0"/>
          </a:p>
          <a:p>
            <a:r>
              <a:rPr lang="en-GB" sz="1800" dirty="0" smtClean="0"/>
              <a:t>P. 55: Eric passes judgement back to his mother; family on brink of collapse</a:t>
            </a:r>
          </a:p>
          <a:p>
            <a:r>
              <a:rPr lang="en-GB" sz="1800" dirty="0" smtClean="0"/>
              <a:t>P. 57: Eric ashamed of his family and their </a:t>
            </a:r>
            <a:r>
              <a:rPr lang="en-GB" sz="1800" b="1" dirty="0" smtClean="0"/>
              <a:t>values</a:t>
            </a:r>
          </a:p>
          <a:p>
            <a:r>
              <a:rPr lang="en-GB" sz="1800" dirty="0" smtClean="0"/>
              <a:t>P. 64: Eric and Sheila changed; they are closer/united, but now more distant from their parents &amp; Gerald (Priestley’s belief that hope lies with the younger generation)</a:t>
            </a:r>
          </a:p>
          <a:p>
            <a:endParaRPr lang="en-GB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i="1" dirty="0" smtClean="0"/>
              <a:t>Inspector</a:t>
            </a:r>
            <a:r>
              <a:rPr lang="en-GB" dirty="0" smtClean="0"/>
              <a:t> mock, Wednesday after half-term break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2 pages, answering the following question: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- Concentrate on detailed quotations &amp; analysis. </a:t>
            </a:r>
          </a:p>
          <a:p>
            <a:pPr>
              <a:buFontTx/>
              <a:buChar char="-"/>
            </a:pPr>
            <a:r>
              <a:rPr lang="en-GB" dirty="0" smtClean="0"/>
              <a:t>Don’t retell the story </a:t>
            </a:r>
          </a:p>
          <a:p>
            <a:pPr>
              <a:buFontTx/>
              <a:buChar char="-"/>
            </a:pPr>
            <a:r>
              <a:rPr lang="en-GB" dirty="0" smtClean="0"/>
              <a:t>Try to offer at least two interpretations of each quotation: </a:t>
            </a:r>
            <a:r>
              <a:rPr lang="en-GB" i="1" dirty="0" smtClean="0"/>
              <a:t>“The audience might interpret these words as meaning that... However, an alternative reading would be...” </a:t>
            </a:r>
            <a:endParaRPr lang="en-GB" i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3" t="32615" r="31960" b="60381"/>
          <a:stretch/>
        </p:blipFill>
        <p:spPr bwMode="auto">
          <a:xfrm>
            <a:off x="755576" y="2276872"/>
            <a:ext cx="7416824" cy="1080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Characters &amp; Symbolism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u="sng" dirty="0" smtClean="0"/>
              <a:t>Goole:</a:t>
            </a:r>
          </a:p>
          <a:p>
            <a:r>
              <a:rPr lang="en-GB" dirty="0" smtClean="0"/>
              <a:t>A ghostly presence; the voice of socialism; the views/beliefs of Priestley</a:t>
            </a:r>
          </a:p>
          <a:p>
            <a:r>
              <a:rPr lang="en-GB" dirty="0" smtClean="0"/>
              <a:t>A voice of Christian morality (in Jesus’ teachings, all people are created as equals – “Love thy neighbour as thyself”)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Birlings</a:t>
            </a:r>
            <a:r>
              <a:rPr lang="en-GB" dirty="0" smtClean="0"/>
              <a:t>’ and Gerald’s past deeds coming back to haunt</a:t>
            </a:r>
          </a:p>
          <a:p>
            <a:r>
              <a:rPr lang="en-GB" dirty="0" smtClean="0"/>
              <a:t>Predicts what could/will happen in the future if we do not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51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Mr.</a:t>
            </a:r>
            <a:r>
              <a:rPr lang="en-GB" b="1" dirty="0" smtClean="0"/>
              <a:t> Birling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Capitalism</a:t>
            </a:r>
          </a:p>
          <a:p>
            <a:r>
              <a:rPr lang="en-GB" dirty="0" smtClean="0"/>
              <a:t>Rugged individualism</a:t>
            </a:r>
          </a:p>
          <a:p>
            <a:r>
              <a:rPr lang="en-GB" b="1" dirty="0" smtClean="0"/>
              <a:t>Upwards mobility </a:t>
            </a:r>
            <a:r>
              <a:rPr lang="en-GB" dirty="0" smtClean="0"/>
              <a:t>(moves from upper-middle to upper class)</a:t>
            </a:r>
          </a:p>
          <a:p>
            <a:r>
              <a:rPr lang="en-GB" dirty="0" smtClean="0"/>
              <a:t>Acquired wealth (not born into upper classes)</a:t>
            </a:r>
          </a:p>
          <a:p>
            <a:r>
              <a:rPr lang="en-GB" dirty="0" smtClean="0"/>
              <a:t>Self interest</a:t>
            </a:r>
          </a:p>
          <a:p>
            <a:r>
              <a:rPr lang="en-GB" dirty="0" smtClean="0"/>
              <a:t>Provides for his family, but does show love for them</a:t>
            </a:r>
          </a:p>
          <a:p>
            <a:r>
              <a:rPr lang="en-GB" dirty="0" smtClean="0"/>
              <a:t>Fails to accept responsibility for his past actions</a:t>
            </a:r>
          </a:p>
          <a:p>
            <a:r>
              <a:rPr lang="en-GB" dirty="0" smtClean="0"/>
              <a:t>Fails to appreciate the past and predict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18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GB" b="1" dirty="0" err="1" smtClean="0"/>
              <a:t>Mrs.</a:t>
            </a:r>
            <a:r>
              <a:rPr lang="en-GB" b="1" dirty="0" smtClean="0"/>
              <a:t> Birling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“Cold”: lacks “feeling”/sympathy for others</a:t>
            </a:r>
          </a:p>
          <a:p>
            <a:r>
              <a:rPr lang="en-GB" dirty="0" smtClean="0"/>
              <a:t>Embodies an older generation of women, who have not known very many rights/freedoms</a:t>
            </a:r>
          </a:p>
          <a:p>
            <a:r>
              <a:rPr lang="en-GB" dirty="0" smtClean="0"/>
              <a:t>Cannot sympathise with her daughter</a:t>
            </a:r>
          </a:p>
          <a:p>
            <a:r>
              <a:rPr lang="en-GB" dirty="0" smtClean="0"/>
              <a:t>Protects but is not loving towards her son</a:t>
            </a:r>
          </a:p>
          <a:p>
            <a:r>
              <a:rPr lang="en-GB" dirty="0" smtClean="0"/>
              <a:t>Breaks with convention by correcting/reprimanding her husband</a:t>
            </a:r>
          </a:p>
          <a:p>
            <a:r>
              <a:rPr lang="en-GB" dirty="0" smtClean="0"/>
              <a:t>Represents </a:t>
            </a:r>
            <a:r>
              <a:rPr lang="en-GB" b="1" dirty="0" smtClean="0"/>
              <a:t>entrenched</a:t>
            </a:r>
            <a:r>
              <a:rPr lang="en-GB" dirty="0" smtClean="0"/>
              <a:t> upper-class values</a:t>
            </a:r>
          </a:p>
          <a:p>
            <a:r>
              <a:rPr lang="en-GB" dirty="0" smtClean="0"/>
              <a:t>Wants to preserve things as they are (e.g., Eva should know her place; lower classes should not be “impertinent”)</a:t>
            </a:r>
          </a:p>
          <a:p>
            <a:r>
              <a:rPr lang="en-GB" dirty="0" smtClean="0"/>
              <a:t>Refuses to accept responsibility for her 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94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Gerald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Up-and-coming business man – younger than Birling, but slightly older than Sheila and Eric</a:t>
            </a:r>
          </a:p>
          <a:p>
            <a:r>
              <a:rPr lang="en-GB" dirty="0" smtClean="0"/>
              <a:t>Seems to be following in footsteps of Birling</a:t>
            </a:r>
          </a:p>
          <a:p>
            <a:r>
              <a:rPr lang="en-GB" dirty="0" smtClean="0"/>
              <a:t>Motivated by capital/profit (engagement with Sheila = better business for Crofts and </a:t>
            </a:r>
            <a:r>
              <a:rPr lang="en-GB" dirty="0" err="1" smtClean="0"/>
              <a:t>Birlings</a:t>
            </a:r>
            <a:r>
              <a:rPr lang="en-GB" dirty="0" smtClean="0"/>
              <a:t>)</a:t>
            </a:r>
          </a:p>
          <a:p>
            <a:r>
              <a:rPr lang="en-GB" dirty="0" smtClean="0"/>
              <a:t>Links with </a:t>
            </a:r>
            <a:r>
              <a:rPr lang="en-GB" dirty="0" err="1" smtClean="0"/>
              <a:t>Mr.</a:t>
            </a:r>
            <a:r>
              <a:rPr lang="en-GB" dirty="0" smtClean="0"/>
              <a:t> &amp; </a:t>
            </a:r>
            <a:r>
              <a:rPr lang="en-GB" dirty="0" err="1" smtClean="0"/>
              <a:t>Mrs.</a:t>
            </a:r>
            <a:r>
              <a:rPr lang="en-GB" dirty="0" smtClean="0"/>
              <a:t> Birling: business man like Birling; from old “country stock” (i.e., like </a:t>
            </a:r>
            <a:r>
              <a:rPr lang="en-GB" dirty="0" err="1" smtClean="0"/>
              <a:t>Mrs.</a:t>
            </a:r>
            <a:r>
              <a:rPr lang="en-GB" dirty="0" smtClean="0"/>
              <a:t> B., he was born into privilege)</a:t>
            </a:r>
          </a:p>
          <a:p>
            <a:r>
              <a:rPr lang="en-GB" dirty="0" smtClean="0"/>
              <a:t>Shows pity towards Eva, but forgets the Inspector’s “lessons” v. quickly – represents the possibility of changing for the better or continuing to act selfishly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89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Sheila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Embodies hope that Priestley invests in the younger generation</a:t>
            </a:r>
          </a:p>
          <a:p>
            <a:r>
              <a:rPr lang="en-GB" dirty="0" smtClean="0"/>
              <a:t>Symbolises the possibility of change – begins “very happy with life”; ends by changing her attitude entirely; develops sympathy/“feeling” for others</a:t>
            </a:r>
          </a:p>
          <a:p>
            <a:r>
              <a:rPr lang="en-GB" dirty="0" smtClean="0"/>
              <a:t>Represents a generation of women who will soon experience greater freedoms and rights than their mothers’ generation (will Sheila become a suffragette?)</a:t>
            </a:r>
          </a:p>
          <a:p>
            <a:r>
              <a:rPr lang="en-GB" dirty="0" smtClean="0"/>
              <a:t>Unconventional – expects to be treated as an equal (attitude towards Gerald; disagrees with mother’s beliefs); she breaks the engagement with Gerald; she chooses the ring</a:t>
            </a:r>
          </a:p>
        </p:txBody>
      </p:sp>
    </p:spTree>
    <p:extLst>
      <p:ext uri="{BB962C8B-B14F-4D97-AF65-F5344CB8AC3E}">
        <p14:creationId xmlns:p14="http://schemas.microsoft.com/office/powerpoint/2010/main" val="420557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Eric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Has a drink problem – young man, already spoiled by capitalist excess (not everyone can afford to drink champagne, port etc.)</a:t>
            </a:r>
          </a:p>
          <a:p>
            <a:r>
              <a:rPr lang="en-GB" dirty="0" smtClean="0"/>
              <a:t>Uncomfortable with his life and family situation – isolated at start of play</a:t>
            </a:r>
          </a:p>
          <a:p>
            <a:r>
              <a:rPr lang="en-GB" dirty="0" smtClean="0"/>
              <a:t>Has natural sympathy for others and workers – disagrees with father’s decision to deny Eva &amp; co higher wages</a:t>
            </a:r>
          </a:p>
          <a:p>
            <a:r>
              <a:rPr lang="en-GB" dirty="0" smtClean="0"/>
              <a:t>Forces himself upon Eva when drunk – corrupted by capitalist consumption</a:t>
            </a:r>
          </a:p>
          <a:p>
            <a:r>
              <a:rPr lang="en-GB" dirty="0" smtClean="0"/>
              <a:t>Accepts responsibility for actions – ashamed of himself an family – changes attitudes by end of the 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7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 smtClean="0"/>
              <a:t>BREAK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7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1856</Words>
  <Application>Microsoft Office PowerPoint</Application>
  <PresentationFormat>On-screen Show (4:3)</PresentationFormat>
  <Paragraphs>174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Inspector revision – themes and characters</vt:lpstr>
      <vt:lpstr>Themes: A Series of Conflicts</vt:lpstr>
      <vt:lpstr>Characters &amp; Symbolism</vt:lpstr>
      <vt:lpstr>Mr. Birling</vt:lpstr>
      <vt:lpstr>Mrs. Birling</vt:lpstr>
      <vt:lpstr>Gerald</vt:lpstr>
      <vt:lpstr>Sheila</vt:lpstr>
      <vt:lpstr>Eric</vt:lpstr>
      <vt:lpstr>BREAK</vt:lpstr>
      <vt:lpstr>Themes: A Series of Conflicts</vt:lpstr>
      <vt:lpstr>Characters &amp; Symbolism</vt:lpstr>
      <vt:lpstr>Mr. Birling</vt:lpstr>
      <vt:lpstr>Mrs. Birling</vt:lpstr>
      <vt:lpstr>Gerald</vt:lpstr>
      <vt:lpstr>Sheila</vt:lpstr>
      <vt:lpstr>Eric</vt:lpstr>
      <vt:lpstr>PowerPoint Presentation</vt:lpstr>
      <vt:lpstr>Key Quotes/structural points</vt:lpstr>
      <vt:lpstr>Goole</vt:lpstr>
      <vt:lpstr>Mr. Birling</vt:lpstr>
      <vt:lpstr>Sheila</vt:lpstr>
      <vt:lpstr>Gerald</vt:lpstr>
      <vt:lpstr>Mrs. Birling</vt:lpstr>
      <vt:lpstr>Eric: Eric absent for middle section of the play – when Sheila changes – and then central to the final act</vt:lpstr>
      <vt:lpstr>Inspector mock, Wednesday after half-term break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</dc:title>
  <dc:creator>Belas</dc:creator>
  <cp:lastModifiedBy>Belas</cp:lastModifiedBy>
  <cp:revision>19</cp:revision>
  <dcterms:created xsi:type="dcterms:W3CDTF">2013-02-12T17:06:07Z</dcterms:created>
  <dcterms:modified xsi:type="dcterms:W3CDTF">2013-02-15T10:00:25Z</dcterms:modified>
</cp:coreProperties>
</file>