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76.xml" ContentType="application/vnd.openxmlformats-officedocument.presentationml.slide+xml"/>
  <Override PartName="/ppt/slides/slide77.xml" ContentType="application/vnd.openxmlformats-officedocument.presentationml.slide+xml"/>
  <Override PartName="/ppt/slides/slide78.xml" ContentType="application/vnd.openxmlformats-officedocument.presentationml.slide+xml"/>
  <Override PartName="/ppt/slides/slide79.xml" ContentType="application/vnd.openxmlformats-officedocument.presentationml.slide+xml"/>
  <Override PartName="/ppt/slides/slide80.xml" ContentType="application/vnd.openxmlformats-officedocument.presentationml.slide+xml"/>
  <Override PartName="/ppt/slides/slide81.xml" ContentType="application/vnd.openxmlformats-officedocument.presentationml.slide+xml"/>
  <Override PartName="/ppt/slides/slide82.xml" ContentType="application/vnd.openxmlformats-officedocument.presentationml.slide+xml"/>
  <Override PartName="/ppt/slides/slide83.xml" ContentType="application/vnd.openxmlformats-officedocument.presentationml.slide+xml"/>
  <Override PartName="/ppt/slides/slide84.xml" ContentType="application/vnd.openxmlformats-officedocument.presentationml.slide+xml"/>
  <Override PartName="/ppt/slides/slide85.xml" ContentType="application/vnd.openxmlformats-officedocument.presentationml.slide+xml"/>
  <Override PartName="/ppt/slides/slide86.xml" ContentType="application/vnd.openxmlformats-officedocument.presentationml.slide+xml"/>
  <Override PartName="/ppt/slides/slide87.xml" ContentType="application/vnd.openxmlformats-officedocument.presentationml.slide+xml"/>
  <Override PartName="/ppt/slides/slide88.xml" ContentType="application/vnd.openxmlformats-officedocument.presentationml.slide+xml"/>
  <Override PartName="/ppt/slides/slide89.xml" ContentType="application/vnd.openxmlformats-officedocument.presentationml.slide+xml"/>
  <Override PartName="/ppt/slides/slide90.xml" ContentType="application/vnd.openxmlformats-officedocument.presentationml.slide+xml"/>
  <Override PartName="/ppt/slides/slide91.xml" ContentType="application/vnd.openxmlformats-officedocument.presentationml.slide+xml"/>
  <Override PartName="/ppt/slides/slide92.xml" ContentType="application/vnd.openxmlformats-officedocument.presentationml.slide+xml"/>
  <Override PartName="/ppt/slides/slide93.xml" ContentType="application/vnd.openxmlformats-officedocument.presentationml.slide+xml"/>
  <Override PartName="/ppt/slides/slide94.xml" ContentType="application/vnd.openxmlformats-officedocument.presentationml.slide+xml"/>
  <Override PartName="/ppt/slides/slide95.xml" ContentType="application/vnd.openxmlformats-officedocument.presentationml.slide+xml"/>
  <Override PartName="/ppt/slides/slide96.xml" ContentType="application/vnd.openxmlformats-officedocument.presentationml.slide+xml"/>
  <Override PartName="/ppt/slides/slide97.xml" ContentType="application/vnd.openxmlformats-officedocument.presentationml.slide+xml"/>
  <Override PartName="/ppt/slides/slide98.xml" ContentType="application/vnd.openxmlformats-officedocument.presentationml.slide+xml"/>
  <Override PartName="/ppt/slides/slide99.xml" ContentType="application/vnd.openxmlformats-officedocument.presentationml.slide+xml"/>
  <Override PartName="/ppt/slides/slide100.xml" ContentType="application/vnd.openxmlformats-officedocument.presentationml.slide+xml"/>
  <Override PartName="/ppt/slides/slide101.xml" ContentType="application/vnd.openxmlformats-officedocument.presentationml.slide+xml"/>
  <Override PartName="/ppt/slides/slide102.xml" ContentType="application/vnd.openxmlformats-officedocument.presentationml.slide+xml"/>
  <Override PartName="/ppt/slides/slide103.xml" ContentType="application/vnd.openxmlformats-officedocument.presentationml.slide+xml"/>
  <Override PartName="/ppt/slides/slide104.xml" ContentType="application/vnd.openxmlformats-officedocument.presentationml.slide+xml"/>
  <Override PartName="/ppt/slides/slide105.xml" ContentType="application/vnd.openxmlformats-officedocument.presentationml.slide+xml"/>
  <Override PartName="/ppt/slides/slide106.xml" ContentType="application/vnd.openxmlformats-officedocument.presentationml.slide+xml"/>
  <Override PartName="/ppt/slides/slide107.xml" ContentType="application/vnd.openxmlformats-officedocument.presentationml.slide+xml"/>
  <Override PartName="/ppt/slides/slide108.xml" ContentType="application/vnd.openxmlformats-officedocument.presentationml.slide+xml"/>
  <Override PartName="/ppt/slides/slide109.xml" ContentType="application/vnd.openxmlformats-officedocument.presentationml.slide+xml"/>
  <Override PartName="/ppt/slides/slide110.xml" ContentType="application/vnd.openxmlformats-officedocument.presentationml.slide+xml"/>
  <Override PartName="/ppt/slides/slide111.xml" ContentType="application/vnd.openxmlformats-officedocument.presentationml.slide+xml"/>
  <Override PartName="/ppt/slides/slide112.xml" ContentType="application/vnd.openxmlformats-officedocument.presentationml.slide+xml"/>
  <Override PartName="/ppt/slides/slide113.xml" ContentType="application/vnd.openxmlformats-officedocument.presentationml.slide+xml"/>
  <Override PartName="/ppt/slides/slide114.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8" r:id="rId2"/>
    <p:sldId id="256" r:id="rId3"/>
    <p:sldId id="257" r:id="rId4"/>
    <p:sldId id="259" r:id="rId5"/>
    <p:sldId id="260" r:id="rId6"/>
    <p:sldId id="262" r:id="rId7"/>
    <p:sldId id="261" r:id="rId8"/>
    <p:sldId id="263" r:id="rId9"/>
    <p:sldId id="266" r:id="rId10"/>
    <p:sldId id="264" r:id="rId11"/>
    <p:sldId id="267" r:id="rId12"/>
    <p:sldId id="268" r:id="rId13"/>
    <p:sldId id="271" r:id="rId14"/>
    <p:sldId id="272" r:id="rId15"/>
    <p:sldId id="273" r:id="rId16"/>
    <p:sldId id="269" r:id="rId17"/>
    <p:sldId id="270" r:id="rId18"/>
    <p:sldId id="284" r:id="rId19"/>
    <p:sldId id="274" r:id="rId20"/>
    <p:sldId id="275" r:id="rId21"/>
    <p:sldId id="276" r:id="rId22"/>
    <p:sldId id="278" r:id="rId23"/>
    <p:sldId id="277" r:id="rId24"/>
    <p:sldId id="285" r:id="rId25"/>
    <p:sldId id="286" r:id="rId26"/>
    <p:sldId id="291" r:id="rId27"/>
    <p:sldId id="289" r:id="rId28"/>
    <p:sldId id="290" r:id="rId29"/>
    <p:sldId id="287" r:id="rId30"/>
    <p:sldId id="288" r:id="rId31"/>
    <p:sldId id="283" r:id="rId32"/>
    <p:sldId id="279" r:id="rId33"/>
    <p:sldId id="280" r:id="rId34"/>
    <p:sldId id="281" r:id="rId35"/>
    <p:sldId id="282" r:id="rId36"/>
    <p:sldId id="292" r:id="rId37"/>
    <p:sldId id="293" r:id="rId38"/>
    <p:sldId id="294" r:id="rId39"/>
    <p:sldId id="295" r:id="rId40"/>
    <p:sldId id="296" r:id="rId41"/>
    <p:sldId id="297" r:id="rId42"/>
    <p:sldId id="298" r:id="rId43"/>
    <p:sldId id="299" r:id="rId44"/>
    <p:sldId id="300" r:id="rId45"/>
    <p:sldId id="301" r:id="rId46"/>
    <p:sldId id="302" r:id="rId47"/>
    <p:sldId id="303" r:id="rId48"/>
    <p:sldId id="304" r:id="rId49"/>
    <p:sldId id="305" r:id="rId50"/>
    <p:sldId id="306" r:id="rId51"/>
    <p:sldId id="307" r:id="rId52"/>
    <p:sldId id="308" r:id="rId53"/>
    <p:sldId id="309" r:id="rId54"/>
    <p:sldId id="310" r:id="rId55"/>
    <p:sldId id="311" r:id="rId56"/>
    <p:sldId id="313" r:id="rId57"/>
    <p:sldId id="312" r:id="rId58"/>
    <p:sldId id="315" r:id="rId59"/>
    <p:sldId id="316" r:id="rId60"/>
    <p:sldId id="317" r:id="rId61"/>
    <p:sldId id="318" r:id="rId62"/>
    <p:sldId id="319" r:id="rId63"/>
    <p:sldId id="320" r:id="rId64"/>
    <p:sldId id="321" r:id="rId65"/>
    <p:sldId id="322" r:id="rId66"/>
    <p:sldId id="323" r:id="rId67"/>
    <p:sldId id="324" r:id="rId68"/>
    <p:sldId id="327" r:id="rId69"/>
    <p:sldId id="325" r:id="rId70"/>
    <p:sldId id="326" r:id="rId71"/>
    <p:sldId id="314" r:id="rId72"/>
    <p:sldId id="328" r:id="rId73"/>
    <p:sldId id="329" r:id="rId74"/>
    <p:sldId id="330" r:id="rId75"/>
    <p:sldId id="331" r:id="rId76"/>
    <p:sldId id="342" r:id="rId77"/>
    <p:sldId id="332" r:id="rId78"/>
    <p:sldId id="333" r:id="rId79"/>
    <p:sldId id="339" r:id="rId80"/>
    <p:sldId id="334" r:id="rId81"/>
    <p:sldId id="340" r:id="rId82"/>
    <p:sldId id="335" r:id="rId83"/>
    <p:sldId id="336" r:id="rId84"/>
    <p:sldId id="337" r:id="rId85"/>
    <p:sldId id="338" r:id="rId86"/>
    <p:sldId id="341" r:id="rId87"/>
    <p:sldId id="343" r:id="rId88"/>
    <p:sldId id="344" r:id="rId89"/>
    <p:sldId id="346" r:id="rId90"/>
    <p:sldId id="345" r:id="rId91"/>
    <p:sldId id="347" r:id="rId92"/>
    <p:sldId id="349" r:id="rId93"/>
    <p:sldId id="348" r:id="rId94"/>
    <p:sldId id="350" r:id="rId95"/>
    <p:sldId id="352" r:id="rId96"/>
    <p:sldId id="353" r:id="rId97"/>
    <p:sldId id="354" r:id="rId98"/>
    <p:sldId id="355" r:id="rId99"/>
    <p:sldId id="356" r:id="rId100"/>
    <p:sldId id="357" r:id="rId101"/>
    <p:sldId id="358" r:id="rId102"/>
    <p:sldId id="359" r:id="rId103"/>
    <p:sldId id="360" r:id="rId104"/>
    <p:sldId id="351" r:id="rId105"/>
    <p:sldId id="361" r:id="rId106"/>
    <p:sldId id="362" r:id="rId107"/>
    <p:sldId id="363" r:id="rId108"/>
    <p:sldId id="364" r:id="rId109"/>
    <p:sldId id="365" r:id="rId110"/>
    <p:sldId id="366" r:id="rId111"/>
    <p:sldId id="367" r:id="rId112"/>
    <p:sldId id="368" r:id="rId113"/>
    <p:sldId id="369" r:id="rId114"/>
    <p:sldId id="370" r:id="rId115"/>
  </p:sldIdLst>
  <p:sldSz cx="9144000" cy="6858000" type="screen4x3"/>
  <p:notesSz cx="6797675" cy="992822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588" autoAdjust="0"/>
    <p:restoredTop sz="94671" autoAdjust="0"/>
  </p:normalViewPr>
  <p:slideViewPr>
    <p:cSldViewPr>
      <p:cViewPr>
        <p:scale>
          <a:sx n="70" d="100"/>
          <a:sy n="70" d="100"/>
        </p:scale>
        <p:origin x="-1164" y="-816"/>
      </p:cViewPr>
      <p:guideLst>
        <p:guide orient="horz" pos="2160"/>
        <p:guide pos="2880"/>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5.xml"/><Relationship Id="rId117" Type="http://schemas.openxmlformats.org/officeDocument/2006/relationships/viewProps" Target="viewProps.xml"/><Relationship Id="rId21" Type="http://schemas.openxmlformats.org/officeDocument/2006/relationships/slide" Target="slides/slide20.xml"/><Relationship Id="rId42" Type="http://schemas.openxmlformats.org/officeDocument/2006/relationships/slide" Target="slides/slide41.xml"/><Relationship Id="rId47" Type="http://schemas.openxmlformats.org/officeDocument/2006/relationships/slide" Target="slides/slide46.xml"/><Relationship Id="rId63" Type="http://schemas.openxmlformats.org/officeDocument/2006/relationships/slide" Target="slides/slide62.xml"/><Relationship Id="rId68" Type="http://schemas.openxmlformats.org/officeDocument/2006/relationships/slide" Target="slides/slide67.xml"/><Relationship Id="rId84" Type="http://schemas.openxmlformats.org/officeDocument/2006/relationships/slide" Target="slides/slide83.xml"/><Relationship Id="rId89" Type="http://schemas.openxmlformats.org/officeDocument/2006/relationships/slide" Target="slides/slide88.xml"/><Relationship Id="rId112" Type="http://schemas.openxmlformats.org/officeDocument/2006/relationships/slide" Target="slides/slide111.xml"/><Relationship Id="rId16" Type="http://schemas.openxmlformats.org/officeDocument/2006/relationships/slide" Target="slides/slide15.xml"/><Relationship Id="rId107" Type="http://schemas.openxmlformats.org/officeDocument/2006/relationships/slide" Target="slides/slide106.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slide" Target="slides/slide65.xml"/><Relationship Id="rId74" Type="http://schemas.openxmlformats.org/officeDocument/2006/relationships/slide" Target="slides/slide73.xml"/><Relationship Id="rId79" Type="http://schemas.openxmlformats.org/officeDocument/2006/relationships/slide" Target="slides/slide78.xml"/><Relationship Id="rId87" Type="http://schemas.openxmlformats.org/officeDocument/2006/relationships/slide" Target="slides/slide86.xml"/><Relationship Id="rId102" Type="http://schemas.openxmlformats.org/officeDocument/2006/relationships/slide" Target="slides/slide101.xml"/><Relationship Id="rId110" Type="http://schemas.openxmlformats.org/officeDocument/2006/relationships/slide" Target="slides/slide109.xml"/><Relationship Id="rId115" Type="http://schemas.openxmlformats.org/officeDocument/2006/relationships/slide" Target="slides/slide114.xml"/><Relationship Id="rId5" Type="http://schemas.openxmlformats.org/officeDocument/2006/relationships/slide" Target="slides/slide4.xml"/><Relationship Id="rId61" Type="http://schemas.openxmlformats.org/officeDocument/2006/relationships/slide" Target="slides/slide60.xml"/><Relationship Id="rId82" Type="http://schemas.openxmlformats.org/officeDocument/2006/relationships/slide" Target="slides/slide81.xml"/><Relationship Id="rId90" Type="http://schemas.openxmlformats.org/officeDocument/2006/relationships/slide" Target="slides/slide89.xml"/><Relationship Id="rId95" Type="http://schemas.openxmlformats.org/officeDocument/2006/relationships/slide" Target="slides/slide94.xml"/><Relationship Id="rId19" Type="http://schemas.openxmlformats.org/officeDocument/2006/relationships/slide" Target="slides/slide1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slide" Target="slides/slide68.xml"/><Relationship Id="rId77" Type="http://schemas.openxmlformats.org/officeDocument/2006/relationships/slide" Target="slides/slide76.xml"/><Relationship Id="rId100" Type="http://schemas.openxmlformats.org/officeDocument/2006/relationships/slide" Target="slides/slide99.xml"/><Relationship Id="rId105" Type="http://schemas.openxmlformats.org/officeDocument/2006/relationships/slide" Target="slides/slide104.xml"/><Relationship Id="rId113" Type="http://schemas.openxmlformats.org/officeDocument/2006/relationships/slide" Target="slides/slide112.xml"/><Relationship Id="rId118" Type="http://schemas.openxmlformats.org/officeDocument/2006/relationships/theme" Target="theme/theme1.xml"/><Relationship Id="rId8" Type="http://schemas.openxmlformats.org/officeDocument/2006/relationships/slide" Target="slides/slide7.xml"/><Relationship Id="rId51" Type="http://schemas.openxmlformats.org/officeDocument/2006/relationships/slide" Target="slides/slide50.xml"/><Relationship Id="rId72" Type="http://schemas.openxmlformats.org/officeDocument/2006/relationships/slide" Target="slides/slide71.xml"/><Relationship Id="rId80" Type="http://schemas.openxmlformats.org/officeDocument/2006/relationships/slide" Target="slides/slide79.xml"/><Relationship Id="rId85" Type="http://schemas.openxmlformats.org/officeDocument/2006/relationships/slide" Target="slides/slide84.xml"/><Relationship Id="rId93" Type="http://schemas.openxmlformats.org/officeDocument/2006/relationships/slide" Target="slides/slide92.xml"/><Relationship Id="rId98" Type="http://schemas.openxmlformats.org/officeDocument/2006/relationships/slide" Target="slides/slide97.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slide" Target="slides/slide66.xml"/><Relationship Id="rId103" Type="http://schemas.openxmlformats.org/officeDocument/2006/relationships/slide" Target="slides/slide102.xml"/><Relationship Id="rId108" Type="http://schemas.openxmlformats.org/officeDocument/2006/relationships/slide" Target="slides/slide107.xml"/><Relationship Id="rId116" Type="http://schemas.openxmlformats.org/officeDocument/2006/relationships/presProps" Target="pres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 Id="rId70" Type="http://schemas.openxmlformats.org/officeDocument/2006/relationships/slide" Target="slides/slide69.xml"/><Relationship Id="rId75" Type="http://schemas.openxmlformats.org/officeDocument/2006/relationships/slide" Target="slides/slide74.xml"/><Relationship Id="rId83" Type="http://schemas.openxmlformats.org/officeDocument/2006/relationships/slide" Target="slides/slide82.xml"/><Relationship Id="rId88" Type="http://schemas.openxmlformats.org/officeDocument/2006/relationships/slide" Target="slides/slide87.xml"/><Relationship Id="rId91" Type="http://schemas.openxmlformats.org/officeDocument/2006/relationships/slide" Target="slides/slide90.xml"/><Relationship Id="rId96" Type="http://schemas.openxmlformats.org/officeDocument/2006/relationships/slide" Target="slides/slide95.xml"/><Relationship Id="rId111" Type="http://schemas.openxmlformats.org/officeDocument/2006/relationships/slide" Target="slides/slide110.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106" Type="http://schemas.openxmlformats.org/officeDocument/2006/relationships/slide" Target="slides/slide105.xml"/><Relationship Id="rId114" Type="http://schemas.openxmlformats.org/officeDocument/2006/relationships/slide" Target="slides/slide113.xml"/><Relationship Id="rId119" Type="http://schemas.openxmlformats.org/officeDocument/2006/relationships/tableStyles" Target="tableStyle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slide" Target="slides/slide64.xml"/><Relationship Id="rId73" Type="http://schemas.openxmlformats.org/officeDocument/2006/relationships/slide" Target="slides/slide72.xml"/><Relationship Id="rId78" Type="http://schemas.openxmlformats.org/officeDocument/2006/relationships/slide" Target="slides/slide77.xml"/><Relationship Id="rId81" Type="http://schemas.openxmlformats.org/officeDocument/2006/relationships/slide" Target="slides/slide80.xml"/><Relationship Id="rId86" Type="http://schemas.openxmlformats.org/officeDocument/2006/relationships/slide" Target="slides/slide85.xml"/><Relationship Id="rId94" Type="http://schemas.openxmlformats.org/officeDocument/2006/relationships/slide" Target="slides/slide93.xml"/><Relationship Id="rId99" Type="http://schemas.openxmlformats.org/officeDocument/2006/relationships/slide" Target="slides/slide98.xml"/><Relationship Id="rId101" Type="http://schemas.openxmlformats.org/officeDocument/2006/relationships/slide" Target="slides/slide100.xml"/><Relationship Id="rId4" Type="http://schemas.openxmlformats.org/officeDocument/2006/relationships/slide" Target="slides/slide3.xml"/><Relationship Id="rId9" Type="http://schemas.openxmlformats.org/officeDocument/2006/relationships/slide" Target="slides/slide8.xml"/><Relationship Id="rId13" Type="http://schemas.openxmlformats.org/officeDocument/2006/relationships/slide" Target="slides/slide12.xml"/><Relationship Id="rId18" Type="http://schemas.openxmlformats.org/officeDocument/2006/relationships/slide" Target="slides/slide17.xml"/><Relationship Id="rId39" Type="http://schemas.openxmlformats.org/officeDocument/2006/relationships/slide" Target="slides/slide38.xml"/><Relationship Id="rId109" Type="http://schemas.openxmlformats.org/officeDocument/2006/relationships/slide" Target="slides/slide108.xml"/><Relationship Id="rId34" Type="http://schemas.openxmlformats.org/officeDocument/2006/relationships/slide" Target="slides/slide33.xml"/><Relationship Id="rId50" Type="http://schemas.openxmlformats.org/officeDocument/2006/relationships/slide" Target="slides/slide49.xml"/><Relationship Id="rId55" Type="http://schemas.openxmlformats.org/officeDocument/2006/relationships/slide" Target="slides/slide54.xml"/><Relationship Id="rId76" Type="http://schemas.openxmlformats.org/officeDocument/2006/relationships/slide" Target="slides/slide75.xml"/><Relationship Id="rId97" Type="http://schemas.openxmlformats.org/officeDocument/2006/relationships/slide" Target="slides/slide96.xml"/><Relationship Id="rId104" Type="http://schemas.openxmlformats.org/officeDocument/2006/relationships/slide" Target="slides/slide103.xml"/><Relationship Id="rId7" Type="http://schemas.openxmlformats.org/officeDocument/2006/relationships/slide" Target="slides/slide6.xml"/><Relationship Id="rId71" Type="http://schemas.openxmlformats.org/officeDocument/2006/relationships/slide" Target="slides/slide70.xml"/><Relationship Id="rId92" Type="http://schemas.openxmlformats.org/officeDocument/2006/relationships/slide" Target="slides/slide91.xml"/><Relationship Id="rId2" Type="http://schemas.openxmlformats.org/officeDocument/2006/relationships/slide" Target="slides/slide1.xml"/><Relationship Id="rId29" Type="http://schemas.openxmlformats.org/officeDocument/2006/relationships/slide" Target="slides/slide28.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EBD98943-41CE-4827-ABE6-57AD7D1DDEDA}" type="datetimeFigureOut">
              <a:rPr lang="en-GB" smtClean="0"/>
              <a:pPr/>
              <a:t>21/04/2015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94E94B-CF98-462D-A57C-05CE4E6A29F4}" type="slidenum">
              <a:rPr lang="en-GB" smtClean="0"/>
              <a:pPr/>
              <a:t>‹#›</a:t>
            </a:fld>
            <a:endParaRPr lang="en-GB"/>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D98943-41CE-4827-ABE6-57AD7D1DDEDA}" type="datetimeFigureOut">
              <a:rPr lang="en-GB" smtClean="0"/>
              <a:pPr/>
              <a:t>21/04/2015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94E94B-CF98-462D-A57C-05CE4E6A29F4}" type="slidenum">
              <a:rPr lang="en-GB" smtClean="0"/>
              <a:pPr/>
              <a:t>‹#›</a:t>
            </a:fld>
            <a:endParaRPr lang="en-GB"/>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D98943-41CE-4827-ABE6-57AD7D1DDEDA}" type="datetimeFigureOut">
              <a:rPr lang="en-GB" smtClean="0"/>
              <a:pPr/>
              <a:t>21/04/2015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94E94B-CF98-462D-A57C-05CE4E6A29F4}" type="slidenum">
              <a:rPr lang="en-GB" smtClean="0"/>
              <a:pPr/>
              <a:t>‹#›</a:t>
            </a:fld>
            <a:endParaRPr lang="en-GB"/>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EBD98943-41CE-4827-ABE6-57AD7D1DDEDA}" type="datetimeFigureOut">
              <a:rPr lang="en-GB" smtClean="0"/>
              <a:pPr/>
              <a:t>21/04/2015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94E94B-CF98-462D-A57C-05CE4E6A29F4}" type="slidenum">
              <a:rPr lang="en-GB" smtClean="0"/>
              <a:pPr/>
              <a:t>‹#›</a:t>
            </a:fld>
            <a:endParaRPr lang="en-GB"/>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EBD98943-41CE-4827-ABE6-57AD7D1DDEDA}" type="datetimeFigureOut">
              <a:rPr lang="en-GB" smtClean="0"/>
              <a:pPr/>
              <a:t>21/04/2015</a:t>
            </a:fld>
            <a:endParaRPr lang="en-GB"/>
          </a:p>
        </p:txBody>
      </p:sp>
      <p:sp>
        <p:nvSpPr>
          <p:cNvPr id="5" name="Footer Placeholder 4"/>
          <p:cNvSpPr>
            <a:spLocks noGrp="1"/>
          </p:cNvSpPr>
          <p:nvPr>
            <p:ph type="ftr" sz="quarter" idx="11"/>
          </p:nvPr>
        </p:nvSpPr>
        <p:spPr/>
        <p:txBody>
          <a:bodyPr/>
          <a:lstStyle/>
          <a:p>
            <a:endParaRPr lang="en-GB"/>
          </a:p>
        </p:txBody>
      </p:sp>
      <p:sp>
        <p:nvSpPr>
          <p:cNvPr id="6" name="Slide Number Placeholder 5"/>
          <p:cNvSpPr>
            <a:spLocks noGrp="1"/>
          </p:cNvSpPr>
          <p:nvPr>
            <p:ph type="sldNum" sz="quarter" idx="12"/>
          </p:nvPr>
        </p:nvSpPr>
        <p:spPr/>
        <p:txBody>
          <a:bodyPr/>
          <a:lstStyle/>
          <a:p>
            <a:fld id="{8394E94B-CF98-462D-A57C-05CE4E6A29F4}" type="slidenum">
              <a:rPr lang="en-GB" smtClean="0"/>
              <a:pPr/>
              <a:t>‹#›</a:t>
            </a:fld>
            <a:endParaRPr lang="en-GB"/>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EBD98943-41CE-4827-ABE6-57AD7D1DDEDA}" type="datetimeFigureOut">
              <a:rPr lang="en-GB" smtClean="0"/>
              <a:pPr/>
              <a:t>21/04/2015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94E94B-CF98-462D-A57C-05CE4E6A29F4}" type="slidenum">
              <a:rPr lang="en-GB" smtClean="0"/>
              <a:pPr/>
              <a:t>‹#›</a:t>
            </a:fld>
            <a:endParaRPr lang="en-GB"/>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EBD98943-41CE-4827-ABE6-57AD7D1DDEDA}" type="datetimeFigureOut">
              <a:rPr lang="en-GB" smtClean="0"/>
              <a:pPr/>
              <a:t>21/04/2015</a:t>
            </a:fld>
            <a:endParaRPr lang="en-GB"/>
          </a:p>
        </p:txBody>
      </p:sp>
      <p:sp>
        <p:nvSpPr>
          <p:cNvPr id="8" name="Footer Placeholder 7"/>
          <p:cNvSpPr>
            <a:spLocks noGrp="1"/>
          </p:cNvSpPr>
          <p:nvPr>
            <p:ph type="ftr" sz="quarter" idx="11"/>
          </p:nvPr>
        </p:nvSpPr>
        <p:spPr/>
        <p:txBody>
          <a:bodyPr/>
          <a:lstStyle/>
          <a:p>
            <a:endParaRPr lang="en-GB"/>
          </a:p>
        </p:txBody>
      </p:sp>
      <p:sp>
        <p:nvSpPr>
          <p:cNvPr id="9" name="Slide Number Placeholder 8"/>
          <p:cNvSpPr>
            <a:spLocks noGrp="1"/>
          </p:cNvSpPr>
          <p:nvPr>
            <p:ph type="sldNum" sz="quarter" idx="12"/>
          </p:nvPr>
        </p:nvSpPr>
        <p:spPr/>
        <p:txBody>
          <a:bodyPr/>
          <a:lstStyle/>
          <a:p>
            <a:fld id="{8394E94B-CF98-462D-A57C-05CE4E6A29F4}" type="slidenum">
              <a:rPr lang="en-GB" smtClean="0"/>
              <a:pPr/>
              <a:t>‹#›</a:t>
            </a:fld>
            <a:endParaRPr lang="en-GB"/>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EBD98943-41CE-4827-ABE6-57AD7D1DDEDA}" type="datetimeFigureOut">
              <a:rPr lang="en-GB" smtClean="0"/>
              <a:pPr/>
              <a:t>21/04/2015</a:t>
            </a:fld>
            <a:endParaRPr lang="en-GB"/>
          </a:p>
        </p:txBody>
      </p:sp>
      <p:sp>
        <p:nvSpPr>
          <p:cNvPr id="4" name="Footer Placeholder 3"/>
          <p:cNvSpPr>
            <a:spLocks noGrp="1"/>
          </p:cNvSpPr>
          <p:nvPr>
            <p:ph type="ftr" sz="quarter" idx="11"/>
          </p:nvPr>
        </p:nvSpPr>
        <p:spPr/>
        <p:txBody>
          <a:bodyPr/>
          <a:lstStyle/>
          <a:p>
            <a:endParaRPr lang="en-GB"/>
          </a:p>
        </p:txBody>
      </p:sp>
      <p:sp>
        <p:nvSpPr>
          <p:cNvPr id="5" name="Slide Number Placeholder 4"/>
          <p:cNvSpPr>
            <a:spLocks noGrp="1"/>
          </p:cNvSpPr>
          <p:nvPr>
            <p:ph type="sldNum" sz="quarter" idx="12"/>
          </p:nvPr>
        </p:nvSpPr>
        <p:spPr/>
        <p:txBody>
          <a:bodyPr/>
          <a:lstStyle/>
          <a:p>
            <a:fld id="{8394E94B-CF98-462D-A57C-05CE4E6A29F4}" type="slidenum">
              <a:rPr lang="en-GB" smtClean="0"/>
              <a:pPr/>
              <a:t>‹#›</a:t>
            </a:fld>
            <a:endParaRPr lang="en-GB"/>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BD98943-41CE-4827-ABE6-57AD7D1DDEDA}" type="datetimeFigureOut">
              <a:rPr lang="en-GB" smtClean="0"/>
              <a:pPr/>
              <a:t>21/04/2015</a:t>
            </a:fld>
            <a:endParaRPr lang="en-GB"/>
          </a:p>
        </p:txBody>
      </p:sp>
      <p:sp>
        <p:nvSpPr>
          <p:cNvPr id="3" name="Footer Placeholder 2"/>
          <p:cNvSpPr>
            <a:spLocks noGrp="1"/>
          </p:cNvSpPr>
          <p:nvPr>
            <p:ph type="ftr" sz="quarter" idx="11"/>
          </p:nvPr>
        </p:nvSpPr>
        <p:spPr/>
        <p:txBody>
          <a:bodyPr/>
          <a:lstStyle/>
          <a:p>
            <a:endParaRPr lang="en-GB"/>
          </a:p>
        </p:txBody>
      </p:sp>
      <p:sp>
        <p:nvSpPr>
          <p:cNvPr id="4" name="Slide Number Placeholder 3"/>
          <p:cNvSpPr>
            <a:spLocks noGrp="1"/>
          </p:cNvSpPr>
          <p:nvPr>
            <p:ph type="sldNum" sz="quarter" idx="12"/>
          </p:nvPr>
        </p:nvSpPr>
        <p:spPr/>
        <p:txBody>
          <a:bodyPr/>
          <a:lstStyle/>
          <a:p>
            <a:fld id="{8394E94B-CF98-462D-A57C-05CE4E6A29F4}" type="slidenum">
              <a:rPr lang="en-GB" smtClean="0"/>
              <a:pPr/>
              <a:t>‹#›</a:t>
            </a:fld>
            <a:endParaRPr lang="en-GB"/>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98943-41CE-4827-ABE6-57AD7D1DDEDA}" type="datetimeFigureOut">
              <a:rPr lang="en-GB" smtClean="0"/>
              <a:pPr/>
              <a:t>21/04/2015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94E94B-CF98-462D-A57C-05CE4E6A29F4}" type="slidenum">
              <a:rPr lang="en-GB" smtClean="0"/>
              <a:pPr/>
              <a:t>‹#›</a:t>
            </a:fld>
            <a:endParaRPr lang="en-GB"/>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BD98943-41CE-4827-ABE6-57AD7D1DDEDA}" type="datetimeFigureOut">
              <a:rPr lang="en-GB" smtClean="0"/>
              <a:pPr/>
              <a:t>21/04/2015</a:t>
            </a:fld>
            <a:endParaRPr lang="en-GB"/>
          </a:p>
        </p:txBody>
      </p:sp>
      <p:sp>
        <p:nvSpPr>
          <p:cNvPr id="6" name="Footer Placeholder 5"/>
          <p:cNvSpPr>
            <a:spLocks noGrp="1"/>
          </p:cNvSpPr>
          <p:nvPr>
            <p:ph type="ftr" sz="quarter" idx="11"/>
          </p:nvPr>
        </p:nvSpPr>
        <p:spPr/>
        <p:txBody>
          <a:bodyPr/>
          <a:lstStyle/>
          <a:p>
            <a:endParaRPr lang="en-GB"/>
          </a:p>
        </p:txBody>
      </p:sp>
      <p:sp>
        <p:nvSpPr>
          <p:cNvPr id="7" name="Slide Number Placeholder 6"/>
          <p:cNvSpPr>
            <a:spLocks noGrp="1"/>
          </p:cNvSpPr>
          <p:nvPr>
            <p:ph type="sldNum" sz="quarter" idx="12"/>
          </p:nvPr>
        </p:nvSpPr>
        <p:spPr/>
        <p:txBody>
          <a:bodyPr/>
          <a:lstStyle/>
          <a:p>
            <a:fld id="{8394E94B-CF98-462D-A57C-05CE4E6A29F4}" type="slidenum">
              <a:rPr lang="en-GB" smtClean="0"/>
              <a:pPr/>
              <a:t>‹#›</a:t>
            </a:fld>
            <a:endParaRPr lang="en-GB"/>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BD98943-41CE-4827-ABE6-57AD7D1DDEDA}" type="datetimeFigureOut">
              <a:rPr lang="en-GB" smtClean="0"/>
              <a:pPr/>
              <a:t>21/04/2015</a:t>
            </a:fld>
            <a:endParaRPr lang="en-GB"/>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394E94B-CF98-462D-A57C-05CE4E6A29F4}" type="slidenum">
              <a:rPr lang="en-GB" smtClean="0"/>
              <a:pPr/>
              <a:t>‹#›</a:t>
            </a:fld>
            <a:endParaRPr lang="en-GB"/>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10.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10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4.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10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0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0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7.xml"/></Relationships>
</file>

<file path=ppt/slides/_rels/slide1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6.xml"/></Relationships>
</file>

<file path=ppt/slides/_rels/slide29.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7.xml"/></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34.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4.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6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7.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6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9.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hyperlink" Target="http://www.theguardian.com/travel/2015/mar/08/papua-new-guinea-kayaking-holiday" TargetMode="External"/><Relationship Id="rId1" Type="http://schemas.openxmlformats.org/officeDocument/2006/relationships/slideLayout" Target="../slideLayouts/slideLayout2.xml"/></Relationships>
</file>

<file path=ppt/slides/_rels/slide7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8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4.xml"/></Relationships>
</file>

<file path=ppt/slides/_rels/slide9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7.xml"/></Relationships>
</file>

<file path=ppt/slides/_rels/slide9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7.xml.rels><?xml version="1.0" encoding="UTF-8" standalone="yes"?>
<Relationships xmlns="http://schemas.openxmlformats.org/package/2006/relationships"><Relationship Id="rId2" Type="http://schemas.openxmlformats.org/officeDocument/2006/relationships/hyperlink" Target="http://www.theguardian.com/travel/turkey" TargetMode="External"/><Relationship Id="rId1" Type="http://schemas.openxmlformats.org/officeDocument/2006/relationships/slideLayout" Target="../slideLayouts/slideLayout2.xml"/></Relationships>
</file>

<file path=ppt/slides/_rels/slide98.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9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Lesson 1</a:t>
            </a:r>
            <a:endParaRPr lang="en-GB" b="1"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3429000"/>
            <a:ext cx="8229600" cy="2697163"/>
          </a:xfrm>
          <a:solidFill>
            <a:srgbClr val="FFFF00"/>
          </a:solidFill>
        </p:spPr>
        <p:txBody>
          <a:bodyPr/>
          <a:lstStyle/>
          <a:p>
            <a:pPr marL="0" indent="0">
              <a:buNone/>
            </a:pPr>
            <a:r>
              <a:rPr lang="en-GB" b="1" u="sng" dirty="0" smtClean="0"/>
              <a:t>Question 2</a:t>
            </a:r>
          </a:p>
          <a:p>
            <a:r>
              <a:rPr lang="en-GB" dirty="0" smtClean="0"/>
              <a:t>150 words written about each paragraph.</a:t>
            </a:r>
          </a:p>
          <a:p>
            <a:r>
              <a:rPr lang="en-GB" dirty="0" smtClean="0"/>
              <a:t>25-30 words written on each key word.</a:t>
            </a: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05" t="14448" r="8181" b="32143"/>
          <a:stretch/>
        </p:blipFill>
        <p:spPr bwMode="auto">
          <a:xfrm>
            <a:off x="323528" y="44624"/>
            <a:ext cx="8640960" cy="318708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56149699"/>
      </p:ext>
    </p:extLst>
  </p:cSld>
  <p:clrMapOvr>
    <a:masterClrMapping/>
  </p:clrMapOvr>
  <p:timing>
    <p:tnLst>
      <p:par>
        <p:cTn id="1" dur="indefinite" restart="never" nodeType="tmRoot"/>
      </p:par>
    </p:tnLst>
  </p:timing>
</p:sld>
</file>

<file path=ppt/slides/slide10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832648"/>
          </a:xfrm>
        </p:spPr>
        <p:txBody>
          <a:bodyPr>
            <a:normAutofit fontScale="55000" lnSpcReduction="20000"/>
          </a:bodyPr>
          <a:lstStyle/>
          <a:p>
            <a:pPr marL="514350" indent="-514350">
              <a:buFont typeface="+mj-lt"/>
              <a:buAutoNum type="arabicPeriod" startAt="16"/>
            </a:pPr>
            <a:r>
              <a:rPr lang="en-GB" dirty="0" smtClean="0"/>
              <a:t>This area is having a rebirth (“mini renaissance”) after being mostly abandoned</a:t>
            </a:r>
          </a:p>
          <a:p>
            <a:pPr marL="514350" indent="-514350">
              <a:buFont typeface="+mj-lt"/>
              <a:buAutoNum type="arabicPeriod" startAt="16"/>
            </a:pPr>
            <a:r>
              <a:rPr lang="en-GB" dirty="0" err="1" smtClean="0"/>
              <a:t>Datca</a:t>
            </a:r>
            <a:r>
              <a:rPr lang="en-GB" dirty="0" smtClean="0"/>
              <a:t> has  a </a:t>
            </a:r>
            <a:r>
              <a:rPr lang="en-GB" dirty="0" smtClean="0">
                <a:effectLst/>
              </a:rPr>
              <a:t>235-mile coastline</a:t>
            </a:r>
          </a:p>
          <a:p>
            <a:pPr marL="514350" indent="-514350">
              <a:buFont typeface="+mj-lt"/>
              <a:buAutoNum type="arabicPeriod" startAt="16"/>
            </a:pPr>
            <a:r>
              <a:rPr lang="en-GB" dirty="0" smtClean="0"/>
              <a:t>Main attraction (“</a:t>
            </a:r>
            <a:r>
              <a:rPr lang="en-GB" dirty="0" smtClean="0">
                <a:effectLst/>
              </a:rPr>
              <a:t>its most precious jewel”) is ancient Greek ruins of city of </a:t>
            </a:r>
            <a:r>
              <a:rPr lang="en-GB" dirty="0" err="1" smtClean="0">
                <a:effectLst/>
              </a:rPr>
              <a:t>Knidos</a:t>
            </a:r>
            <a:endParaRPr lang="en-GB" dirty="0" smtClean="0">
              <a:effectLst/>
            </a:endParaRPr>
          </a:p>
          <a:p>
            <a:pPr marL="514350" indent="-514350">
              <a:buFont typeface="+mj-lt"/>
              <a:buAutoNum type="arabicPeriod" startAt="16"/>
            </a:pPr>
            <a:r>
              <a:rPr lang="en-GB" dirty="0" err="1" smtClean="0">
                <a:effectLst/>
              </a:rPr>
              <a:t>Knidos</a:t>
            </a:r>
            <a:r>
              <a:rPr lang="en-GB" dirty="0" smtClean="0">
                <a:effectLst/>
              </a:rPr>
              <a:t> was  a shipping stronghold from the 4th century BC</a:t>
            </a:r>
          </a:p>
          <a:p>
            <a:pPr marL="514350" indent="-514350">
              <a:buFont typeface="+mj-lt"/>
              <a:buAutoNum type="arabicPeriod" startAt="16"/>
            </a:pPr>
            <a:r>
              <a:rPr lang="en-GB" dirty="0" smtClean="0"/>
              <a:t>Many influential people (e.g. a</a:t>
            </a:r>
            <a:r>
              <a:rPr lang="en-GB" dirty="0" smtClean="0">
                <a:effectLst/>
              </a:rPr>
              <a:t>stronomers , mathematician, doctors/medics, architects) visited</a:t>
            </a:r>
          </a:p>
          <a:p>
            <a:pPr marL="514350" indent="-514350">
              <a:buFont typeface="+mj-lt"/>
              <a:buAutoNum type="arabicPeriod" startAt="16"/>
            </a:pPr>
            <a:r>
              <a:rPr lang="en-GB" dirty="0" smtClean="0"/>
              <a:t>Most famous for </a:t>
            </a:r>
            <a:r>
              <a:rPr lang="en-GB" dirty="0" smtClean="0">
                <a:effectLst/>
              </a:rPr>
              <a:t>nude Aphrodite statue</a:t>
            </a:r>
          </a:p>
          <a:p>
            <a:pPr marL="514350" indent="-514350">
              <a:buFont typeface="+mj-lt"/>
              <a:buAutoNum type="arabicPeriod" startAt="16"/>
            </a:pPr>
            <a:r>
              <a:rPr lang="en-GB" dirty="0" err="1" smtClean="0">
                <a:effectLst/>
              </a:rPr>
              <a:t>Knidos</a:t>
            </a:r>
            <a:r>
              <a:rPr lang="en-GB" dirty="0" smtClean="0">
                <a:effectLst/>
              </a:rPr>
              <a:t> ruined by earthquakes, attacks (“conquests”) and looting</a:t>
            </a:r>
          </a:p>
          <a:p>
            <a:pPr marL="514350" indent="-514350">
              <a:buFont typeface="+mj-lt"/>
              <a:buAutoNum type="arabicPeriod" startAt="16"/>
            </a:pPr>
            <a:r>
              <a:rPr lang="en-GB" dirty="0" smtClean="0">
                <a:effectLst/>
              </a:rPr>
              <a:t>Aphrodite disappeared entirely more than 1,000 years ago</a:t>
            </a:r>
          </a:p>
          <a:p>
            <a:pPr marL="514350" indent="-514350">
              <a:buFont typeface="+mj-lt"/>
              <a:buAutoNum type="arabicPeriod" startAt="16"/>
            </a:pPr>
            <a:r>
              <a:rPr lang="en-GB" dirty="0" smtClean="0"/>
              <a:t>Still remaining are: </a:t>
            </a:r>
            <a:r>
              <a:rPr lang="en-GB" dirty="0" smtClean="0">
                <a:effectLst/>
              </a:rPr>
              <a:t>a few basilica arches, floor mosaics and the exceptional sea-facing theatre</a:t>
            </a:r>
          </a:p>
          <a:p>
            <a:pPr marL="514350" indent="-514350">
              <a:buFont typeface="+mj-lt"/>
              <a:buAutoNum type="arabicPeriod" startAt="16"/>
            </a:pPr>
            <a:r>
              <a:rPr lang="en-GB" dirty="0" smtClean="0"/>
              <a:t>Drive to </a:t>
            </a:r>
            <a:r>
              <a:rPr lang="en-GB" dirty="0" err="1" smtClean="0"/>
              <a:t>Knidos</a:t>
            </a:r>
            <a:r>
              <a:rPr lang="en-GB" dirty="0" smtClean="0"/>
              <a:t> is wonderful/”heavenly”; passes through incredible scenery</a:t>
            </a:r>
          </a:p>
          <a:p>
            <a:pPr marL="514350" indent="-514350">
              <a:buFont typeface="+mj-lt"/>
              <a:buAutoNum type="arabicPeriod" startAt="16"/>
            </a:pPr>
            <a:r>
              <a:rPr lang="en-GB" dirty="0" err="1" smtClean="0">
                <a:effectLst/>
              </a:rPr>
              <a:t>Knidos</a:t>
            </a:r>
            <a:r>
              <a:rPr lang="en-GB" dirty="0" smtClean="0">
                <a:effectLst/>
              </a:rPr>
              <a:t> has  a “spiritual quality”</a:t>
            </a:r>
          </a:p>
          <a:p>
            <a:pPr marL="514350" indent="-514350">
              <a:buFont typeface="+mj-lt"/>
              <a:buAutoNum type="arabicPeriod" startAt="16"/>
            </a:pPr>
            <a:r>
              <a:rPr lang="en-GB" dirty="0" err="1" smtClean="0"/>
              <a:t>Knidos</a:t>
            </a:r>
            <a:r>
              <a:rPr lang="en-GB" dirty="0" smtClean="0"/>
              <a:t> mostly empty, except for a few climbers who pick daisies after climbing the theatre’s steps</a:t>
            </a:r>
          </a:p>
          <a:p>
            <a:pPr marL="514350" indent="-514350">
              <a:buFont typeface="+mj-lt"/>
              <a:buAutoNum type="arabicPeriod" startAt="16"/>
            </a:pPr>
            <a:r>
              <a:rPr lang="en-GB" dirty="0" smtClean="0">
                <a:effectLst/>
              </a:rPr>
              <a:t>Must have been beautiful/fantastic/amazing in its prime (“heyday”)</a:t>
            </a:r>
          </a:p>
          <a:p>
            <a:pPr marL="514350" indent="-514350">
              <a:buFont typeface="+mj-lt"/>
              <a:buAutoNum type="arabicPeriod" startAt="16"/>
            </a:pPr>
            <a:r>
              <a:rPr lang="en-GB" dirty="0" smtClean="0">
                <a:effectLst/>
              </a:rPr>
              <a:t>At the site there is an old-fashioned restaurant serving meze, fish and </a:t>
            </a:r>
            <a:r>
              <a:rPr lang="en-GB" dirty="0" err="1" smtClean="0">
                <a:effectLst/>
              </a:rPr>
              <a:t>koftas</a:t>
            </a:r>
            <a:r>
              <a:rPr lang="en-GB" dirty="0" smtClean="0">
                <a:effectLst/>
              </a:rPr>
              <a:t>.</a:t>
            </a:r>
          </a:p>
          <a:p>
            <a:pPr marL="514350" indent="-514350">
              <a:buFont typeface="+mj-lt"/>
              <a:buAutoNum type="arabicPeriod" startAt="16"/>
            </a:pPr>
            <a:endParaRPr lang="en-GB" dirty="0"/>
          </a:p>
        </p:txBody>
      </p:sp>
    </p:spTree>
    <p:extLst>
      <p:ext uri="{BB962C8B-B14F-4D97-AF65-F5344CB8AC3E}">
        <p14:creationId xmlns:p14="http://schemas.microsoft.com/office/powerpoint/2010/main" val="2390554104"/>
      </p:ext>
    </p:extLst>
  </p:cSld>
  <p:clrMapOvr>
    <a:masterClrMapping/>
  </p:clrMapOvr>
  <p:timing>
    <p:tnLst>
      <p:par>
        <p:cTn id="1" dur="indefinite" restart="never" nodeType="tmRoot"/>
      </p:par>
    </p:tnLst>
  </p:timing>
</p:sld>
</file>

<file path=ppt/slides/slide10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normAutofit fontScale="90000"/>
          </a:bodyPr>
          <a:lstStyle/>
          <a:p>
            <a:pPr algn="l"/>
            <a:r>
              <a:rPr lang="en-GB" dirty="0" smtClean="0"/>
              <a:t>3b: Turn list into a piece of continuous writing</a:t>
            </a:r>
            <a:endParaRPr lang="en-GB" dirty="0"/>
          </a:p>
        </p:txBody>
      </p:sp>
      <p:sp>
        <p:nvSpPr>
          <p:cNvPr id="3" name="Content Placeholder 2"/>
          <p:cNvSpPr>
            <a:spLocks noGrp="1"/>
          </p:cNvSpPr>
          <p:nvPr>
            <p:ph idx="1"/>
          </p:nvPr>
        </p:nvSpPr>
        <p:spPr/>
        <p:txBody>
          <a:bodyPr>
            <a:normAutofit fontScale="92500" lnSpcReduction="20000"/>
          </a:bodyPr>
          <a:lstStyle/>
          <a:p>
            <a:r>
              <a:rPr lang="en-GB" dirty="0" smtClean="0"/>
              <a:t>C = 8-9</a:t>
            </a:r>
          </a:p>
          <a:p>
            <a:r>
              <a:rPr lang="en-GB" dirty="0" smtClean="0"/>
              <a:t>A = 13+</a:t>
            </a:r>
          </a:p>
          <a:p>
            <a:r>
              <a:rPr lang="en-GB" dirty="0" smtClean="0"/>
              <a:t>10/15 </a:t>
            </a:r>
            <a:r>
              <a:rPr lang="en-GB" dirty="0" err="1" smtClean="0"/>
              <a:t>mins</a:t>
            </a:r>
            <a:endParaRPr lang="en-GB" dirty="0" smtClean="0"/>
          </a:p>
          <a:p>
            <a:r>
              <a:rPr lang="en-GB" dirty="0" smtClean="0"/>
              <a:t>For 3+ you must include all of your points</a:t>
            </a:r>
          </a:p>
          <a:p>
            <a:r>
              <a:rPr lang="en-GB" dirty="0" smtClean="0"/>
              <a:t>3+ involves well structured, clear, concise, accurate</a:t>
            </a:r>
          </a:p>
          <a:p>
            <a:r>
              <a:rPr lang="en-GB" dirty="0" smtClean="0"/>
              <a:t>No need for intros/conclusions</a:t>
            </a:r>
          </a:p>
          <a:p>
            <a:r>
              <a:rPr lang="en-GB" dirty="0" smtClean="0"/>
              <a:t>When you have written your summary, cross-reference it with you list: add the numbers in for each point you have included</a:t>
            </a:r>
            <a:endParaRPr lang="en-GB" dirty="0"/>
          </a:p>
        </p:txBody>
      </p:sp>
    </p:spTree>
    <p:extLst>
      <p:ext uri="{BB962C8B-B14F-4D97-AF65-F5344CB8AC3E}">
        <p14:creationId xmlns:p14="http://schemas.microsoft.com/office/powerpoint/2010/main" val="406140165"/>
      </p:ext>
    </p:extLst>
  </p:cSld>
  <p:clrMapOvr>
    <a:masterClrMapping/>
  </p:clrMapOvr>
  <p:timing>
    <p:tnLst>
      <p:par>
        <p:cTn id="1" dur="indefinite" restart="never" nodeType="tmRoot"/>
      </p:par>
    </p:tnLst>
  </p:timing>
</p:sld>
</file>

<file path=ppt/slides/slide10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GB" b="1" dirty="0" smtClean="0"/>
              <a:t>Peer Assessment</a:t>
            </a:r>
            <a:endParaRPr lang="en-GB" b="1" dirty="0"/>
          </a:p>
        </p:txBody>
      </p:sp>
      <p:sp>
        <p:nvSpPr>
          <p:cNvPr id="3" name="Content Placeholder 2"/>
          <p:cNvSpPr>
            <a:spLocks noGrp="1"/>
          </p:cNvSpPr>
          <p:nvPr>
            <p:ph idx="1"/>
          </p:nvPr>
        </p:nvSpPr>
        <p:spPr/>
        <p:txBody>
          <a:bodyPr/>
          <a:lstStyle/>
          <a:p>
            <a:r>
              <a:rPr lang="en-GB" dirty="0" smtClean="0"/>
              <a:t>Number all points you have included from your list.</a:t>
            </a:r>
          </a:p>
          <a:p>
            <a:r>
              <a:rPr lang="en-GB" dirty="0" smtClean="0"/>
              <a:t>Swap books.</a:t>
            </a:r>
          </a:p>
        </p:txBody>
      </p:sp>
    </p:spTree>
    <p:extLst>
      <p:ext uri="{BB962C8B-B14F-4D97-AF65-F5344CB8AC3E}">
        <p14:creationId xmlns:p14="http://schemas.microsoft.com/office/powerpoint/2010/main" val="124014953"/>
      </p:ext>
    </p:extLst>
  </p:cSld>
  <p:clrMapOvr>
    <a:masterClrMapping/>
  </p:clrMapOvr>
  <p:timing>
    <p:tnLst>
      <p:par>
        <p:cTn id="1" dur="indefinite" restart="never" nodeType="tmRoot"/>
      </p:par>
    </p:tnLst>
  </p:timing>
</p:sld>
</file>

<file path=ppt/slides/slide10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467544" y="3163615"/>
            <a:ext cx="7805258" cy="769441"/>
          </a:xfrm>
          <a:prstGeom prst="rect">
            <a:avLst/>
          </a:prstGeom>
          <a:noFill/>
          <a:ln>
            <a:solidFill>
              <a:schemeClr val="accent1"/>
            </a:solidFill>
          </a:ln>
        </p:spPr>
        <p:txBody>
          <a:bodyPr wrap="square" rtlCol="0">
            <a:spAutoFit/>
          </a:bodyPr>
          <a:lstStyle/>
          <a:p>
            <a:r>
              <a:rPr lang="en-GB" sz="2200" dirty="0" smtClean="0"/>
              <a:t>Is your partner’s (i) work clear, (ii) coherent, (iii) well-structured, (iv) accurately written?</a:t>
            </a:r>
            <a:endParaRPr lang="en-GB" sz="2200" dirty="0"/>
          </a:p>
        </p:txBody>
      </p:sp>
      <p:sp>
        <p:nvSpPr>
          <p:cNvPr id="5" name="TextBox 4"/>
          <p:cNvSpPr txBox="1"/>
          <p:nvPr/>
        </p:nvSpPr>
        <p:spPr>
          <a:xfrm>
            <a:off x="2532349" y="976152"/>
            <a:ext cx="2687723" cy="461665"/>
          </a:xfrm>
          <a:prstGeom prst="rect">
            <a:avLst/>
          </a:prstGeom>
          <a:noFill/>
          <a:ln>
            <a:solidFill>
              <a:schemeClr val="accent1"/>
            </a:solidFill>
          </a:ln>
        </p:spPr>
        <p:txBody>
          <a:bodyPr wrap="none" rtlCol="0">
            <a:spAutoFit/>
          </a:bodyPr>
          <a:lstStyle/>
          <a:p>
            <a:r>
              <a:rPr lang="en-GB" sz="2400" dirty="0" smtClean="0"/>
              <a:t>No – more than half</a:t>
            </a:r>
            <a:endParaRPr lang="en-GB" sz="2400" dirty="0"/>
          </a:p>
        </p:txBody>
      </p:sp>
      <p:sp>
        <p:nvSpPr>
          <p:cNvPr id="6" name="TextBox 5"/>
          <p:cNvSpPr txBox="1"/>
          <p:nvPr/>
        </p:nvSpPr>
        <p:spPr>
          <a:xfrm>
            <a:off x="467544" y="980728"/>
            <a:ext cx="719492" cy="584775"/>
          </a:xfrm>
          <a:prstGeom prst="rect">
            <a:avLst/>
          </a:prstGeom>
          <a:noFill/>
          <a:ln>
            <a:solidFill>
              <a:schemeClr val="accent1"/>
            </a:solidFill>
          </a:ln>
        </p:spPr>
        <p:txBody>
          <a:bodyPr wrap="none" rtlCol="0">
            <a:spAutoFit/>
          </a:bodyPr>
          <a:lstStyle/>
          <a:p>
            <a:r>
              <a:rPr lang="en-GB" sz="3200" dirty="0" smtClean="0"/>
              <a:t>Yes</a:t>
            </a:r>
            <a:endParaRPr lang="en-GB" sz="3200" dirty="0"/>
          </a:p>
        </p:txBody>
      </p:sp>
      <p:sp>
        <p:nvSpPr>
          <p:cNvPr id="7" name="TextBox 6"/>
          <p:cNvSpPr txBox="1"/>
          <p:nvPr/>
        </p:nvSpPr>
        <p:spPr>
          <a:xfrm>
            <a:off x="438562" y="2124145"/>
            <a:ext cx="1496948" cy="584775"/>
          </a:xfrm>
          <a:prstGeom prst="rect">
            <a:avLst/>
          </a:prstGeom>
          <a:noFill/>
          <a:ln>
            <a:solidFill>
              <a:schemeClr val="accent1"/>
            </a:solidFill>
          </a:ln>
        </p:spPr>
        <p:txBody>
          <a:bodyPr wrap="none" rtlCol="0">
            <a:spAutoFit/>
          </a:bodyPr>
          <a:lstStyle/>
          <a:p>
            <a:r>
              <a:rPr lang="en-GB" sz="3200" dirty="0" smtClean="0"/>
              <a:t>3 marks</a:t>
            </a:r>
            <a:endParaRPr lang="en-GB" sz="3200" dirty="0"/>
          </a:p>
        </p:txBody>
      </p:sp>
      <p:sp>
        <p:nvSpPr>
          <p:cNvPr id="8" name="TextBox 7"/>
          <p:cNvSpPr txBox="1"/>
          <p:nvPr/>
        </p:nvSpPr>
        <p:spPr>
          <a:xfrm>
            <a:off x="1763688" y="5004465"/>
            <a:ext cx="5396798" cy="584775"/>
          </a:xfrm>
          <a:prstGeom prst="rect">
            <a:avLst/>
          </a:prstGeom>
          <a:noFill/>
          <a:ln>
            <a:solidFill>
              <a:schemeClr val="accent1"/>
            </a:solidFill>
          </a:ln>
        </p:spPr>
        <p:txBody>
          <a:bodyPr wrap="none" rtlCol="0">
            <a:spAutoFit/>
          </a:bodyPr>
          <a:lstStyle/>
          <a:p>
            <a:r>
              <a:rPr lang="en-GB" sz="3200" dirty="0" smtClean="0"/>
              <a:t>Yes to all of the above: 1 mark</a:t>
            </a:r>
            <a:endParaRPr lang="en-GB" sz="3200" dirty="0"/>
          </a:p>
        </p:txBody>
      </p:sp>
      <p:sp>
        <p:nvSpPr>
          <p:cNvPr id="10" name="TextBox 9"/>
          <p:cNvSpPr txBox="1"/>
          <p:nvPr/>
        </p:nvSpPr>
        <p:spPr>
          <a:xfrm>
            <a:off x="467544" y="188640"/>
            <a:ext cx="7795211" cy="523220"/>
          </a:xfrm>
          <a:prstGeom prst="rect">
            <a:avLst/>
          </a:prstGeom>
          <a:noFill/>
          <a:ln>
            <a:solidFill>
              <a:schemeClr val="accent1"/>
            </a:solidFill>
          </a:ln>
        </p:spPr>
        <p:txBody>
          <a:bodyPr wrap="none" rtlCol="0">
            <a:spAutoFit/>
          </a:bodyPr>
          <a:lstStyle/>
          <a:p>
            <a:r>
              <a:rPr lang="en-GB" sz="2800" dirty="0" smtClean="0"/>
              <a:t>Has your partner included all of their points from (a)</a:t>
            </a:r>
            <a:endParaRPr lang="en-GB" sz="2800" dirty="0"/>
          </a:p>
        </p:txBody>
      </p:sp>
      <p:sp>
        <p:nvSpPr>
          <p:cNvPr id="11" name="TextBox 10"/>
          <p:cNvSpPr txBox="1"/>
          <p:nvPr/>
        </p:nvSpPr>
        <p:spPr>
          <a:xfrm>
            <a:off x="5556685" y="980728"/>
            <a:ext cx="2488182" cy="461665"/>
          </a:xfrm>
          <a:prstGeom prst="rect">
            <a:avLst/>
          </a:prstGeom>
          <a:noFill/>
          <a:ln>
            <a:solidFill>
              <a:schemeClr val="accent1"/>
            </a:solidFill>
          </a:ln>
        </p:spPr>
        <p:txBody>
          <a:bodyPr wrap="none" rtlCol="0">
            <a:spAutoFit/>
          </a:bodyPr>
          <a:lstStyle/>
          <a:p>
            <a:r>
              <a:rPr lang="en-GB" sz="2400" dirty="0" smtClean="0"/>
              <a:t>No – less than half</a:t>
            </a:r>
            <a:endParaRPr lang="en-GB" sz="2400" dirty="0"/>
          </a:p>
        </p:txBody>
      </p:sp>
      <p:sp>
        <p:nvSpPr>
          <p:cNvPr id="12" name="TextBox 11"/>
          <p:cNvSpPr txBox="1"/>
          <p:nvPr/>
        </p:nvSpPr>
        <p:spPr>
          <a:xfrm>
            <a:off x="3075052" y="2124145"/>
            <a:ext cx="1496948" cy="584775"/>
          </a:xfrm>
          <a:prstGeom prst="rect">
            <a:avLst/>
          </a:prstGeom>
          <a:noFill/>
          <a:ln>
            <a:solidFill>
              <a:schemeClr val="accent1"/>
            </a:solidFill>
          </a:ln>
        </p:spPr>
        <p:txBody>
          <a:bodyPr wrap="none" rtlCol="0">
            <a:spAutoFit/>
          </a:bodyPr>
          <a:lstStyle/>
          <a:p>
            <a:r>
              <a:rPr lang="en-GB" sz="3200" dirty="0" smtClean="0"/>
              <a:t>2 marks</a:t>
            </a:r>
            <a:endParaRPr lang="en-GB" sz="3200" dirty="0"/>
          </a:p>
        </p:txBody>
      </p:sp>
      <p:sp>
        <p:nvSpPr>
          <p:cNvPr id="13" name="TextBox 12"/>
          <p:cNvSpPr txBox="1"/>
          <p:nvPr/>
        </p:nvSpPr>
        <p:spPr>
          <a:xfrm>
            <a:off x="6099388" y="2124145"/>
            <a:ext cx="1340432" cy="584775"/>
          </a:xfrm>
          <a:prstGeom prst="rect">
            <a:avLst/>
          </a:prstGeom>
          <a:noFill/>
          <a:ln>
            <a:solidFill>
              <a:schemeClr val="accent1"/>
            </a:solidFill>
          </a:ln>
        </p:spPr>
        <p:txBody>
          <a:bodyPr wrap="none" rtlCol="0">
            <a:spAutoFit/>
          </a:bodyPr>
          <a:lstStyle/>
          <a:p>
            <a:r>
              <a:rPr lang="en-GB" sz="3200" dirty="0" smtClean="0"/>
              <a:t>1 mark</a:t>
            </a:r>
            <a:endParaRPr lang="en-GB" sz="3200" dirty="0"/>
          </a:p>
        </p:txBody>
      </p:sp>
      <p:sp>
        <p:nvSpPr>
          <p:cNvPr id="14" name="Down Arrow 13"/>
          <p:cNvSpPr/>
          <p:nvPr/>
        </p:nvSpPr>
        <p:spPr>
          <a:xfrm>
            <a:off x="4012429" y="3984803"/>
            <a:ext cx="484632" cy="978408"/>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Down Arrow 14"/>
          <p:cNvSpPr/>
          <p:nvPr/>
        </p:nvSpPr>
        <p:spPr>
          <a:xfrm>
            <a:off x="827290" y="2637586"/>
            <a:ext cx="484632" cy="526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6" name="Down Arrow 15"/>
          <p:cNvSpPr/>
          <p:nvPr/>
        </p:nvSpPr>
        <p:spPr>
          <a:xfrm>
            <a:off x="3583312" y="2636912"/>
            <a:ext cx="484632" cy="526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7" name="Down Arrow 16"/>
          <p:cNvSpPr/>
          <p:nvPr/>
        </p:nvSpPr>
        <p:spPr>
          <a:xfrm>
            <a:off x="6516216" y="2636912"/>
            <a:ext cx="484632" cy="52602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8" name="Down Arrow 17"/>
          <p:cNvSpPr/>
          <p:nvPr/>
        </p:nvSpPr>
        <p:spPr>
          <a:xfrm>
            <a:off x="6535640" y="1412776"/>
            <a:ext cx="484632" cy="711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9" name="Down Arrow 18"/>
          <p:cNvSpPr/>
          <p:nvPr/>
        </p:nvSpPr>
        <p:spPr>
          <a:xfrm>
            <a:off x="3563888" y="1412776"/>
            <a:ext cx="484632" cy="711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0" name="Down Arrow 19"/>
          <p:cNvSpPr/>
          <p:nvPr/>
        </p:nvSpPr>
        <p:spPr>
          <a:xfrm>
            <a:off x="611560" y="1493495"/>
            <a:ext cx="484632" cy="711369"/>
          </a:xfrm>
          <a:prstGeom prst="down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3437361932"/>
      </p:ext>
    </p:extLst>
  </p:cSld>
  <p:clrMapOvr>
    <a:masterClrMapping/>
  </p:clrMapOvr>
  <p:timing>
    <p:tnLst>
      <p:par>
        <p:cTn id="1" dur="indefinite" restart="never" nodeType="tmRoot"/>
      </p:par>
    </p:tnLst>
  </p:timing>
</p:sld>
</file>

<file path=ppt/slides/slide10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extLst>
      <p:ext uri="{BB962C8B-B14F-4D97-AF65-F5344CB8AC3E}">
        <p14:creationId xmlns:p14="http://schemas.microsoft.com/office/powerpoint/2010/main" val="3450038649"/>
      </p:ext>
    </p:extLst>
  </p:cSld>
  <p:clrMapOvr>
    <a:masterClrMapping/>
  </p:clrMapOvr>
</p:sld>
</file>

<file path=ppt/slides/slide10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lstStyle/>
          <a:p>
            <a:pPr algn="l"/>
            <a:r>
              <a:rPr lang="en-GB" b="1" dirty="0" smtClean="0"/>
              <a:t>Q.1) Eng. Language</a:t>
            </a:r>
            <a:endParaRPr lang="en-GB" b="1" dirty="0"/>
          </a:p>
        </p:txBody>
      </p:sp>
      <p:sp>
        <p:nvSpPr>
          <p:cNvPr id="3" name="Content Placeholder 2"/>
          <p:cNvSpPr>
            <a:spLocks noGrp="1"/>
          </p:cNvSpPr>
          <p:nvPr>
            <p:ph idx="1"/>
          </p:nvPr>
        </p:nvSpPr>
        <p:spPr>
          <a:ln>
            <a:solidFill>
              <a:schemeClr val="accent1"/>
            </a:solidFill>
          </a:ln>
        </p:spPr>
        <p:txBody>
          <a:bodyPr/>
          <a:lstStyle/>
          <a:p>
            <a:r>
              <a:rPr lang="en-GB" dirty="0" smtClean="0"/>
              <a:t>Q.1 asks you to show understanding by rewriting a passage from another POV.</a:t>
            </a:r>
          </a:p>
          <a:p>
            <a:r>
              <a:rPr lang="en-GB" dirty="0" smtClean="0"/>
              <a:t>You are asked to address 3 bullet-points</a:t>
            </a:r>
          </a:p>
          <a:p>
            <a:r>
              <a:rPr lang="en-GB" dirty="0" smtClean="0"/>
              <a:t>The bullet-points assess your ability to:</a:t>
            </a:r>
          </a:p>
          <a:p>
            <a:pPr lvl="1"/>
            <a:r>
              <a:rPr lang="en-GB" dirty="0" smtClean="0"/>
              <a:t>Retrieve/show understanding of information/facts</a:t>
            </a:r>
          </a:p>
          <a:p>
            <a:pPr lvl="1"/>
            <a:r>
              <a:rPr lang="en-GB" dirty="0" smtClean="0"/>
              <a:t>Explain information/facts</a:t>
            </a:r>
          </a:p>
          <a:p>
            <a:pPr lvl="1"/>
            <a:r>
              <a:rPr lang="en-GB" dirty="0" smtClean="0"/>
              <a:t>Make inferences (read between the lines; show understanding of feelings/emotions etc.) </a:t>
            </a:r>
            <a:endParaRPr lang="en-GB" dirty="0"/>
          </a:p>
        </p:txBody>
      </p:sp>
    </p:spTree>
    <p:extLst>
      <p:ext uri="{BB962C8B-B14F-4D97-AF65-F5344CB8AC3E}">
        <p14:creationId xmlns:p14="http://schemas.microsoft.com/office/powerpoint/2010/main" val="30046133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3">
                                            <p:txEl>
                                              <p:pRg st="2" end="2"/>
                                            </p:txEl>
                                          </p:spTgt>
                                        </p:tgtEl>
                                        <p:attrNameLst>
                                          <p:attrName>style.visibility</p:attrName>
                                        </p:attrNameLst>
                                      </p:cBhvr>
                                      <p:to>
                                        <p:strVal val="visible"/>
                                      </p:to>
                                    </p:set>
                                    <p:anim calcmode="lin" valueType="num">
                                      <p:cBhvr>
                                        <p:cTn id="28"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3">
                                            <p:txEl>
                                              <p:pRg st="2" end="2"/>
                                            </p:txEl>
                                          </p:spTgt>
                                        </p:tgtEl>
                                      </p:cBhvr>
                                    </p:animEffect>
                                  </p:childTnLst>
                                </p:cTn>
                              </p:par>
                              <p:par>
                                <p:cTn id="31" presetID="53" presetClass="entr" presetSubtype="16" fill="hold" grpId="0" nodeType="withEffect">
                                  <p:stCondLst>
                                    <p:cond delay="0"/>
                                  </p:stCondLst>
                                  <p:childTnLst>
                                    <p:set>
                                      <p:cBhvr>
                                        <p:cTn id="32" dur="1" fill="hold">
                                          <p:stCondLst>
                                            <p:cond delay="0"/>
                                          </p:stCondLst>
                                        </p:cTn>
                                        <p:tgtEl>
                                          <p:spTgt spid="3">
                                            <p:txEl>
                                              <p:pRg st="3" end="3"/>
                                            </p:txEl>
                                          </p:spTgt>
                                        </p:tgtEl>
                                        <p:attrNameLst>
                                          <p:attrName>style.visibility</p:attrName>
                                        </p:attrNameLst>
                                      </p:cBhvr>
                                      <p:to>
                                        <p:strVal val="visible"/>
                                      </p:to>
                                    </p:set>
                                    <p:anim calcmode="lin" valueType="num">
                                      <p:cBhvr>
                                        <p:cTn id="33" dur="500" fill="hold"/>
                                        <p:tgtEl>
                                          <p:spTgt spid="3">
                                            <p:txEl>
                                              <p:pRg st="3" end="3"/>
                                            </p:txEl>
                                          </p:spTgt>
                                        </p:tgtEl>
                                        <p:attrNameLst>
                                          <p:attrName>ppt_w</p:attrName>
                                        </p:attrNameLst>
                                      </p:cBhvr>
                                      <p:tavLst>
                                        <p:tav tm="0">
                                          <p:val>
                                            <p:fltVal val="0"/>
                                          </p:val>
                                        </p:tav>
                                        <p:tav tm="100000">
                                          <p:val>
                                            <p:strVal val="#ppt_w"/>
                                          </p:val>
                                        </p:tav>
                                      </p:tavLst>
                                    </p:anim>
                                    <p:anim calcmode="lin" valueType="num">
                                      <p:cBhvr>
                                        <p:cTn id="34" dur="500" fill="hold"/>
                                        <p:tgtEl>
                                          <p:spTgt spid="3">
                                            <p:txEl>
                                              <p:pRg st="3" end="3"/>
                                            </p:txEl>
                                          </p:spTgt>
                                        </p:tgtEl>
                                        <p:attrNameLst>
                                          <p:attrName>ppt_h</p:attrName>
                                        </p:attrNameLst>
                                      </p:cBhvr>
                                      <p:tavLst>
                                        <p:tav tm="0">
                                          <p:val>
                                            <p:fltVal val="0"/>
                                          </p:val>
                                        </p:tav>
                                        <p:tav tm="100000">
                                          <p:val>
                                            <p:strVal val="#ppt_h"/>
                                          </p:val>
                                        </p:tav>
                                      </p:tavLst>
                                    </p:anim>
                                    <p:animEffect transition="in" filter="fade">
                                      <p:cBhvr>
                                        <p:cTn id="35" dur="500"/>
                                        <p:tgtEl>
                                          <p:spTgt spid="3">
                                            <p:txEl>
                                              <p:pRg st="3" end="3"/>
                                            </p:txEl>
                                          </p:spTgt>
                                        </p:tgtEl>
                                      </p:cBhvr>
                                    </p:animEffect>
                                  </p:childTnLst>
                                </p:cTn>
                              </p:par>
                              <p:par>
                                <p:cTn id="36" presetID="53" presetClass="entr" presetSubtype="16" fill="hold" grpId="0" nodeType="withEffect">
                                  <p:stCondLst>
                                    <p:cond delay="0"/>
                                  </p:stCondLst>
                                  <p:childTnLst>
                                    <p:set>
                                      <p:cBhvr>
                                        <p:cTn id="37" dur="1" fill="hold">
                                          <p:stCondLst>
                                            <p:cond delay="0"/>
                                          </p:stCondLst>
                                        </p:cTn>
                                        <p:tgtEl>
                                          <p:spTgt spid="3">
                                            <p:txEl>
                                              <p:pRg st="4" end="4"/>
                                            </p:txEl>
                                          </p:spTgt>
                                        </p:tgtEl>
                                        <p:attrNameLst>
                                          <p:attrName>style.visibility</p:attrName>
                                        </p:attrNameLst>
                                      </p:cBhvr>
                                      <p:to>
                                        <p:strVal val="visible"/>
                                      </p:to>
                                    </p:set>
                                    <p:anim calcmode="lin" valueType="num">
                                      <p:cBhvr>
                                        <p:cTn id="38" dur="500" fill="hold"/>
                                        <p:tgtEl>
                                          <p:spTgt spid="3">
                                            <p:txEl>
                                              <p:pRg st="4" end="4"/>
                                            </p:txEl>
                                          </p:spTgt>
                                        </p:tgtEl>
                                        <p:attrNameLst>
                                          <p:attrName>ppt_w</p:attrName>
                                        </p:attrNameLst>
                                      </p:cBhvr>
                                      <p:tavLst>
                                        <p:tav tm="0">
                                          <p:val>
                                            <p:fltVal val="0"/>
                                          </p:val>
                                        </p:tav>
                                        <p:tav tm="100000">
                                          <p:val>
                                            <p:strVal val="#ppt_w"/>
                                          </p:val>
                                        </p:tav>
                                      </p:tavLst>
                                    </p:anim>
                                    <p:anim calcmode="lin" valueType="num">
                                      <p:cBhvr>
                                        <p:cTn id="39" dur="500" fill="hold"/>
                                        <p:tgtEl>
                                          <p:spTgt spid="3">
                                            <p:txEl>
                                              <p:pRg st="4" end="4"/>
                                            </p:txEl>
                                          </p:spTgt>
                                        </p:tgtEl>
                                        <p:attrNameLst>
                                          <p:attrName>ppt_h</p:attrName>
                                        </p:attrNameLst>
                                      </p:cBhvr>
                                      <p:tavLst>
                                        <p:tav tm="0">
                                          <p:val>
                                            <p:fltVal val="0"/>
                                          </p:val>
                                        </p:tav>
                                        <p:tav tm="100000">
                                          <p:val>
                                            <p:strVal val="#ppt_h"/>
                                          </p:val>
                                        </p:tav>
                                      </p:tavLst>
                                    </p:anim>
                                    <p:animEffect transition="in" filter="fade">
                                      <p:cBhvr>
                                        <p:cTn id="40" dur="500"/>
                                        <p:tgtEl>
                                          <p:spTgt spid="3">
                                            <p:txEl>
                                              <p:pRg st="4" end="4"/>
                                            </p:txEl>
                                          </p:spTgt>
                                        </p:tgtEl>
                                      </p:cBhvr>
                                    </p:animEffect>
                                  </p:childTnLst>
                                </p:cTn>
                              </p:par>
                              <p:par>
                                <p:cTn id="41" presetID="53" presetClass="entr" presetSubtype="16" fill="hold" grpId="0" nodeType="withEffect">
                                  <p:stCondLst>
                                    <p:cond delay="0"/>
                                  </p:stCondLst>
                                  <p:childTnLst>
                                    <p:set>
                                      <p:cBhvr>
                                        <p:cTn id="42" dur="1" fill="hold">
                                          <p:stCondLst>
                                            <p:cond delay="0"/>
                                          </p:stCondLst>
                                        </p:cTn>
                                        <p:tgtEl>
                                          <p:spTgt spid="3">
                                            <p:txEl>
                                              <p:pRg st="5" end="5"/>
                                            </p:txEl>
                                          </p:spTgt>
                                        </p:tgtEl>
                                        <p:attrNameLst>
                                          <p:attrName>style.visibility</p:attrName>
                                        </p:attrNameLst>
                                      </p:cBhvr>
                                      <p:to>
                                        <p:strVal val="visible"/>
                                      </p:to>
                                    </p:set>
                                    <p:anim calcmode="lin" valueType="num">
                                      <p:cBhvr>
                                        <p:cTn id="43" dur="500" fill="hold"/>
                                        <p:tgtEl>
                                          <p:spTgt spid="3">
                                            <p:txEl>
                                              <p:pRg st="5" end="5"/>
                                            </p:txEl>
                                          </p:spTgt>
                                        </p:tgtEl>
                                        <p:attrNameLst>
                                          <p:attrName>ppt_w</p:attrName>
                                        </p:attrNameLst>
                                      </p:cBhvr>
                                      <p:tavLst>
                                        <p:tav tm="0">
                                          <p:val>
                                            <p:fltVal val="0"/>
                                          </p:val>
                                        </p:tav>
                                        <p:tav tm="100000">
                                          <p:val>
                                            <p:strVal val="#ppt_w"/>
                                          </p:val>
                                        </p:tav>
                                      </p:tavLst>
                                    </p:anim>
                                    <p:anim calcmode="lin" valueType="num">
                                      <p:cBhvr>
                                        <p:cTn id="44" dur="500" fill="hold"/>
                                        <p:tgtEl>
                                          <p:spTgt spid="3">
                                            <p:txEl>
                                              <p:pRg st="5" end="5"/>
                                            </p:txEl>
                                          </p:spTgt>
                                        </p:tgtEl>
                                        <p:attrNameLst>
                                          <p:attrName>ppt_h</p:attrName>
                                        </p:attrNameLst>
                                      </p:cBhvr>
                                      <p:tavLst>
                                        <p:tav tm="0">
                                          <p:val>
                                            <p:fltVal val="0"/>
                                          </p:val>
                                        </p:tav>
                                        <p:tav tm="100000">
                                          <p:val>
                                            <p:strVal val="#ppt_h"/>
                                          </p:val>
                                        </p:tav>
                                      </p:tavLst>
                                    </p:anim>
                                    <p:animEffect transition="in" filter="fade">
                                      <p:cBhvr>
                                        <p:cTn id="45" dur="500"/>
                                        <p:tgtEl>
                                          <p:spTgt spid="3">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0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042792" cy="1143000"/>
          </a:xfrm>
          <a:ln>
            <a:solidFill>
              <a:schemeClr val="accent1"/>
            </a:solidFill>
          </a:ln>
        </p:spPr>
        <p:txBody>
          <a:bodyPr>
            <a:normAutofit/>
          </a:bodyPr>
          <a:lstStyle/>
          <a:p>
            <a:pPr algn="l"/>
            <a:r>
              <a:rPr lang="en-GB" sz="2200" b="1" dirty="0"/>
              <a:t>This question is marked on a tally system under the following headings</a:t>
            </a:r>
            <a:r>
              <a:rPr lang="en-GB" sz="2200" b="1" dirty="0" smtClean="0"/>
              <a:t>:</a:t>
            </a:r>
            <a:endParaRPr lang="en-GB" sz="2200" b="1" dirty="0"/>
          </a:p>
        </p:txBody>
      </p:sp>
      <p:sp>
        <p:nvSpPr>
          <p:cNvPr id="5" name="Content Placeholder 4"/>
          <p:cNvSpPr>
            <a:spLocks noGrp="1"/>
          </p:cNvSpPr>
          <p:nvPr>
            <p:ph sz="half" idx="1"/>
          </p:nvPr>
        </p:nvSpPr>
        <p:spPr>
          <a:ln>
            <a:solidFill>
              <a:schemeClr val="accent1"/>
            </a:solidFill>
          </a:ln>
        </p:spPr>
        <p:txBody>
          <a:bodyPr>
            <a:normAutofit fontScale="70000" lnSpcReduction="20000"/>
          </a:bodyPr>
          <a:lstStyle/>
          <a:p>
            <a:r>
              <a:rPr lang="en-GB" dirty="0" smtClean="0"/>
              <a:t>A1</a:t>
            </a:r>
            <a:endParaRPr lang="en-GB" dirty="0"/>
          </a:p>
          <a:p>
            <a:r>
              <a:rPr lang="en-GB" dirty="0"/>
              <a:t>A2</a:t>
            </a:r>
          </a:p>
          <a:p>
            <a:r>
              <a:rPr lang="en-GB" dirty="0"/>
              <a:t>A3</a:t>
            </a:r>
          </a:p>
          <a:p>
            <a:r>
              <a:rPr lang="en-GB" dirty="0"/>
              <a:t>Detail</a:t>
            </a:r>
          </a:p>
          <a:p>
            <a:r>
              <a:rPr lang="en-GB" dirty="0"/>
              <a:t>Development</a:t>
            </a:r>
          </a:p>
          <a:p>
            <a:endParaRPr lang="en-GB" dirty="0"/>
          </a:p>
        </p:txBody>
      </p:sp>
      <p:sp>
        <p:nvSpPr>
          <p:cNvPr id="6" name="Content Placeholder 5"/>
          <p:cNvSpPr>
            <a:spLocks noGrp="1"/>
          </p:cNvSpPr>
          <p:nvPr>
            <p:ph sz="half" idx="2"/>
          </p:nvPr>
        </p:nvSpPr>
        <p:spPr>
          <a:ln>
            <a:solidFill>
              <a:schemeClr val="accent1"/>
            </a:solidFill>
          </a:ln>
        </p:spPr>
        <p:txBody>
          <a:bodyPr>
            <a:normAutofit fontScale="70000" lnSpcReduction="20000"/>
          </a:bodyPr>
          <a:lstStyle/>
          <a:p>
            <a:r>
              <a:rPr lang="en-GB" dirty="0" smtClean="0"/>
              <a:t>A = “answer” (so A1 = bullet-point 1)</a:t>
            </a:r>
          </a:p>
          <a:p>
            <a:r>
              <a:rPr lang="en-GB" b="1" dirty="0"/>
              <a:t>Detail</a:t>
            </a:r>
            <a:r>
              <a:rPr lang="en-GB" dirty="0"/>
              <a:t> is all the names of </a:t>
            </a:r>
            <a:r>
              <a:rPr lang="en-GB" dirty="0" smtClean="0"/>
              <a:t>people, places, times, dates </a:t>
            </a:r>
            <a:r>
              <a:rPr lang="en-GB" dirty="0"/>
              <a:t>etc. used in the original which </a:t>
            </a:r>
            <a:r>
              <a:rPr lang="en-GB" dirty="0" smtClean="0"/>
              <a:t>you might need.</a:t>
            </a:r>
          </a:p>
          <a:p>
            <a:r>
              <a:rPr lang="en-GB" dirty="0" smtClean="0"/>
              <a:t>You </a:t>
            </a:r>
            <a:r>
              <a:rPr lang="en-GB" dirty="0"/>
              <a:t>should </a:t>
            </a:r>
            <a:r>
              <a:rPr lang="en-GB" dirty="0" smtClean="0"/>
              <a:t>circle/underline/highlight </a:t>
            </a:r>
            <a:r>
              <a:rPr lang="en-GB" dirty="0"/>
              <a:t>all relevant detail as </a:t>
            </a:r>
            <a:r>
              <a:rPr lang="en-GB" dirty="0" smtClean="0"/>
              <a:t>you read </a:t>
            </a:r>
            <a:r>
              <a:rPr lang="en-GB" dirty="0"/>
              <a:t>the passage</a:t>
            </a:r>
            <a:r>
              <a:rPr lang="en-GB" dirty="0" smtClean="0"/>
              <a:t>.</a:t>
            </a:r>
          </a:p>
          <a:p>
            <a:r>
              <a:rPr lang="en-GB" b="1" dirty="0"/>
              <a:t>Development </a:t>
            </a:r>
            <a:r>
              <a:rPr lang="en-GB" dirty="0"/>
              <a:t>is the extent to which </a:t>
            </a:r>
            <a:r>
              <a:rPr lang="en-GB" dirty="0" smtClean="0"/>
              <a:t>you </a:t>
            </a:r>
            <a:r>
              <a:rPr lang="en-GB" dirty="0"/>
              <a:t>develop the voice of the speaker and </a:t>
            </a:r>
            <a:r>
              <a:rPr lang="en-GB" dirty="0" smtClean="0"/>
              <a:t>their opinions </a:t>
            </a:r>
            <a:r>
              <a:rPr lang="en-GB" dirty="0"/>
              <a:t>with reference to the original </a:t>
            </a:r>
            <a:r>
              <a:rPr lang="en-GB" dirty="0" smtClean="0"/>
              <a:t>text. I.e. you understand why the person is there/what they want/how they feel…</a:t>
            </a:r>
            <a:endParaRPr lang="en-GB" dirty="0"/>
          </a:p>
        </p:txBody>
      </p:sp>
    </p:spTree>
    <p:extLst>
      <p:ext uri="{BB962C8B-B14F-4D97-AF65-F5344CB8AC3E}">
        <p14:creationId xmlns:p14="http://schemas.microsoft.com/office/powerpoint/2010/main" val="3825684236"/>
      </p:ext>
    </p:extLst>
  </p:cSld>
  <p:clrMapOvr>
    <a:masterClrMapping/>
  </p:clrMapOvr>
  <p:timing>
    <p:tnLst>
      <p:par>
        <p:cTn id="1" dur="indefinite" restart="never" nodeType="tmRoot"/>
      </p:par>
    </p:tnLst>
  </p:timing>
</p:sld>
</file>

<file path=ppt/slides/slide10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pPr algn="l"/>
            <a:r>
              <a:rPr lang="en-GB" dirty="0" smtClean="0"/>
              <a:t>The marking is systematic, which means…</a:t>
            </a:r>
            <a:endParaRPr lang="en-GB" dirty="0"/>
          </a:p>
        </p:txBody>
      </p:sp>
      <p:sp>
        <p:nvSpPr>
          <p:cNvPr id="5" name="Content Placeholder 4"/>
          <p:cNvSpPr>
            <a:spLocks noGrp="1"/>
          </p:cNvSpPr>
          <p:nvPr>
            <p:ph sz="half" idx="1"/>
          </p:nvPr>
        </p:nvSpPr>
        <p:spPr>
          <a:ln>
            <a:solidFill>
              <a:schemeClr val="accent1"/>
            </a:solidFill>
          </a:ln>
        </p:spPr>
        <p:txBody>
          <a:bodyPr>
            <a:normAutofit lnSpcReduction="10000"/>
          </a:bodyPr>
          <a:lstStyle/>
          <a:p>
            <a:r>
              <a:rPr lang="en-GB" dirty="0" smtClean="0"/>
              <a:t>Your answers will be (relatively) formulaic.</a:t>
            </a:r>
          </a:p>
          <a:p>
            <a:r>
              <a:rPr lang="en-GB" dirty="0" smtClean="0"/>
              <a:t>24-30 points on the list of acceptable answers, for A1-3.</a:t>
            </a:r>
          </a:p>
          <a:p>
            <a:r>
              <a:rPr lang="en-GB" dirty="0" smtClean="0"/>
              <a:t>6-9 points to be covered for A1.</a:t>
            </a:r>
          </a:p>
          <a:p>
            <a:r>
              <a:rPr lang="en-GB" dirty="0" smtClean="0"/>
              <a:t>5/6 for A2.</a:t>
            </a:r>
          </a:p>
          <a:p>
            <a:r>
              <a:rPr lang="en-GB" dirty="0" smtClean="0"/>
              <a:t>3 substantial points for A3</a:t>
            </a:r>
            <a:endParaRPr lang="en-GB" dirty="0"/>
          </a:p>
        </p:txBody>
      </p:sp>
      <p:sp>
        <p:nvSpPr>
          <p:cNvPr id="6" name="Content Placeholder 5"/>
          <p:cNvSpPr>
            <a:spLocks noGrp="1"/>
          </p:cNvSpPr>
          <p:nvPr>
            <p:ph sz="half" idx="2"/>
          </p:nvPr>
        </p:nvSpPr>
        <p:spPr>
          <a:ln>
            <a:solidFill>
              <a:schemeClr val="accent1"/>
            </a:solidFill>
          </a:ln>
        </p:spPr>
        <p:txBody>
          <a:bodyPr>
            <a:normAutofit lnSpcReduction="10000"/>
          </a:bodyPr>
          <a:lstStyle/>
          <a:p>
            <a:r>
              <a:rPr lang="en-GB" dirty="0" smtClean="0"/>
              <a:t>Treating the bullet-points equally means writing approximately the same amount for each. So you will expand the detail in each bullet-point.</a:t>
            </a:r>
          </a:p>
          <a:p>
            <a:endParaRPr lang="en-GB" dirty="0"/>
          </a:p>
          <a:p>
            <a:r>
              <a:rPr lang="en-GB" dirty="0" smtClean="0"/>
              <a:t>C = approx. 11/20</a:t>
            </a:r>
          </a:p>
          <a:p>
            <a:r>
              <a:rPr lang="en-GB" dirty="0" smtClean="0"/>
              <a:t>A = approx. 14/20</a:t>
            </a:r>
            <a:endParaRPr lang="en-GB" dirty="0"/>
          </a:p>
        </p:txBody>
      </p:sp>
    </p:spTree>
    <p:extLst>
      <p:ext uri="{BB962C8B-B14F-4D97-AF65-F5344CB8AC3E}">
        <p14:creationId xmlns:p14="http://schemas.microsoft.com/office/powerpoint/2010/main" val="910588087"/>
      </p:ext>
    </p:extLst>
  </p:cSld>
  <p:clrMapOvr>
    <a:masterClrMapping/>
  </p:clrMapOvr>
  <p:timing>
    <p:tnLst>
      <p:par>
        <p:cTn id="1" dur="indefinite" restart="never" nodeType="tmRoot"/>
      </p:par>
    </p:tnLst>
  </p:timing>
</p:sld>
</file>

<file path=ppt/slides/slide10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ln>
            <a:solidFill>
              <a:schemeClr val="accent1"/>
            </a:solidFill>
          </a:ln>
        </p:spPr>
        <p:txBody>
          <a:bodyPr>
            <a:normAutofit fontScale="90000"/>
          </a:bodyPr>
          <a:lstStyle/>
          <a:p>
            <a:r>
              <a:rPr lang="en-GB" b="1" dirty="0" smtClean="0"/>
              <a:t>Re-do q. 1 from mock; hand in Monday (with practice q.2)</a:t>
            </a:r>
            <a:endParaRPr lang="en-GB" b="1" dirty="0"/>
          </a:p>
        </p:txBody>
      </p:sp>
      <p:sp>
        <p:nvSpPr>
          <p:cNvPr id="6" name="Content Placeholder 5"/>
          <p:cNvSpPr>
            <a:spLocks noGrp="1"/>
          </p:cNvSpPr>
          <p:nvPr>
            <p:ph idx="1"/>
          </p:nvPr>
        </p:nvSpPr>
        <p:spPr>
          <a:ln>
            <a:solidFill>
              <a:schemeClr val="accent1"/>
            </a:solidFill>
          </a:ln>
        </p:spPr>
        <p:txBody>
          <a:bodyPr>
            <a:normAutofit fontScale="70000" lnSpcReduction="20000"/>
          </a:bodyPr>
          <a:lstStyle/>
          <a:p>
            <a:r>
              <a:rPr lang="en-GB" dirty="0" smtClean="0"/>
              <a:t>You are a tourist who has been to the </a:t>
            </a:r>
            <a:r>
              <a:rPr lang="en-GB" dirty="0" err="1" smtClean="0"/>
              <a:t>Thrihnukagigur</a:t>
            </a:r>
            <a:r>
              <a:rPr lang="en-GB" dirty="0" smtClean="0"/>
              <a:t> volcano. You are being interviewed about your experience. Write your answers to the following questions:</a:t>
            </a:r>
          </a:p>
          <a:p>
            <a:endParaRPr lang="en-GB" dirty="0"/>
          </a:p>
          <a:p>
            <a:pPr marL="514350" indent="-514350">
              <a:buFont typeface="+mj-lt"/>
              <a:buAutoNum type="arabicPeriod"/>
            </a:pPr>
            <a:r>
              <a:rPr lang="en-GB" dirty="0" smtClean="0"/>
              <a:t>What made you want to visit the volcano?</a:t>
            </a:r>
          </a:p>
          <a:p>
            <a:pPr marL="514350" indent="-514350">
              <a:buFont typeface="+mj-lt"/>
              <a:buAutoNum type="arabicPeriod"/>
            </a:pPr>
            <a:r>
              <a:rPr lang="en-GB" dirty="0" smtClean="0"/>
              <a:t>What did you feel about your experience?</a:t>
            </a:r>
          </a:p>
          <a:p>
            <a:pPr marL="514350" indent="-514350">
              <a:buFont typeface="+mj-lt"/>
              <a:buAutoNum type="arabicPeriod"/>
            </a:pPr>
            <a:r>
              <a:rPr lang="en-GB" dirty="0" smtClean="0"/>
              <a:t>Why would you recommend this experience to others?</a:t>
            </a:r>
          </a:p>
          <a:p>
            <a:endParaRPr lang="en-GB" dirty="0"/>
          </a:p>
          <a:p>
            <a:r>
              <a:rPr lang="en-GB" dirty="0" smtClean="0"/>
              <a:t>Base the interview on what you have read in Passage A and be careful to use your own words. Address each of the three bullets.</a:t>
            </a:r>
          </a:p>
          <a:p>
            <a:r>
              <a:rPr lang="en-GB" dirty="0" smtClean="0"/>
              <a:t>Write about 250-350 words.</a:t>
            </a:r>
          </a:p>
          <a:p>
            <a:r>
              <a:rPr lang="en-GB" dirty="0" smtClean="0"/>
              <a:t>15 marks for content; 5 marks for quality of writing</a:t>
            </a:r>
            <a:endParaRPr lang="en-GB" dirty="0"/>
          </a:p>
        </p:txBody>
      </p:sp>
    </p:spTree>
    <p:extLst>
      <p:ext uri="{BB962C8B-B14F-4D97-AF65-F5344CB8AC3E}">
        <p14:creationId xmlns:p14="http://schemas.microsoft.com/office/powerpoint/2010/main" val="3836314738"/>
      </p:ext>
    </p:extLst>
  </p:cSld>
  <p:clrMapOvr>
    <a:masterClrMapping/>
  </p:clrMapOvr>
  <p:timing>
    <p:tnLst>
      <p:par>
        <p:cTn id="1" dur="indefinite" restart="never" nodeType="tmRoot"/>
      </p:par>
    </p:tnLst>
  </p:timing>
</p:sld>
</file>

<file path=ppt/slides/slide10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normAutofit fontScale="90000"/>
          </a:bodyPr>
          <a:lstStyle/>
          <a:p>
            <a:pPr algn="l"/>
            <a:r>
              <a:rPr lang="en-GB" b="1" dirty="0" smtClean="0"/>
              <a:t>English Language: Q.2 (using volcano text)</a:t>
            </a:r>
            <a:endParaRPr lang="en-GB" b="1" dirty="0"/>
          </a:p>
        </p:txBody>
      </p:sp>
      <p:sp>
        <p:nvSpPr>
          <p:cNvPr id="3" name="Content Placeholder 2"/>
          <p:cNvSpPr>
            <a:spLocks noGrp="1"/>
          </p:cNvSpPr>
          <p:nvPr>
            <p:ph idx="1"/>
          </p:nvPr>
        </p:nvSpPr>
        <p:spPr/>
        <p:txBody>
          <a:bodyPr/>
          <a:lstStyle/>
          <a:p>
            <a:r>
              <a:rPr lang="en-GB" dirty="0" smtClean="0"/>
              <a:t>Timings for the exam (2 hours):</a:t>
            </a:r>
          </a:p>
          <a:p>
            <a:pPr lvl="1"/>
            <a:r>
              <a:rPr lang="en-GB" dirty="0" smtClean="0"/>
              <a:t>Read passage A (approx. 10 </a:t>
            </a:r>
            <a:r>
              <a:rPr lang="en-GB" dirty="0" err="1" smtClean="0"/>
              <a:t>mins</a:t>
            </a:r>
            <a:r>
              <a:rPr lang="en-GB" dirty="0" smtClean="0"/>
              <a:t>)</a:t>
            </a:r>
          </a:p>
          <a:p>
            <a:pPr lvl="1"/>
            <a:r>
              <a:rPr lang="en-GB" dirty="0" smtClean="0"/>
              <a:t>Answer q. 1 (40 </a:t>
            </a:r>
            <a:r>
              <a:rPr lang="en-GB" dirty="0" err="1" smtClean="0"/>
              <a:t>mins</a:t>
            </a:r>
            <a:r>
              <a:rPr lang="en-GB" dirty="0" smtClean="0"/>
              <a:t>)</a:t>
            </a:r>
          </a:p>
          <a:p>
            <a:pPr lvl="1"/>
            <a:r>
              <a:rPr lang="en-GB" dirty="0" smtClean="0"/>
              <a:t>Answer q. 2 (20 </a:t>
            </a:r>
            <a:r>
              <a:rPr lang="en-GB" dirty="0" err="1" smtClean="0"/>
              <a:t>mins</a:t>
            </a:r>
            <a:r>
              <a:rPr lang="en-GB" dirty="0" smtClean="0"/>
              <a:t>)</a:t>
            </a:r>
          </a:p>
          <a:p>
            <a:pPr lvl="1"/>
            <a:r>
              <a:rPr lang="en-GB" dirty="0" smtClean="0"/>
              <a:t>Read passage B (10 </a:t>
            </a:r>
            <a:r>
              <a:rPr lang="en-GB" dirty="0" err="1" smtClean="0"/>
              <a:t>mins</a:t>
            </a:r>
            <a:r>
              <a:rPr lang="en-GB" dirty="0" smtClean="0"/>
              <a:t>)</a:t>
            </a:r>
          </a:p>
          <a:p>
            <a:pPr lvl="1"/>
            <a:r>
              <a:rPr lang="en-GB" dirty="0" smtClean="0"/>
              <a:t>Answer q. 3 (40 </a:t>
            </a:r>
            <a:r>
              <a:rPr lang="en-GB" dirty="0" err="1" smtClean="0"/>
              <a:t>mins</a:t>
            </a:r>
            <a:r>
              <a:rPr lang="en-GB" dirty="0" smtClean="0"/>
              <a:t>): a = 25; b = 15?</a:t>
            </a:r>
          </a:p>
          <a:p>
            <a:endParaRPr lang="en-GB" dirty="0"/>
          </a:p>
          <a:p>
            <a:r>
              <a:rPr lang="en-GB" dirty="0" smtClean="0"/>
              <a:t>Extra time = approx. 30 </a:t>
            </a:r>
            <a:r>
              <a:rPr lang="en-GB" dirty="0" err="1" smtClean="0"/>
              <a:t>mins</a:t>
            </a:r>
            <a:r>
              <a:rPr lang="en-GB" dirty="0" smtClean="0"/>
              <a:t> </a:t>
            </a:r>
          </a:p>
        </p:txBody>
      </p:sp>
    </p:spTree>
    <p:extLst>
      <p:ext uri="{BB962C8B-B14F-4D97-AF65-F5344CB8AC3E}">
        <p14:creationId xmlns:p14="http://schemas.microsoft.com/office/powerpoint/2010/main" val="1492117465"/>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8579" t="11689" r="7360" b="32467"/>
          <a:stretch/>
        </p:blipFill>
        <p:spPr bwMode="auto">
          <a:xfrm>
            <a:off x="24103" y="692696"/>
            <a:ext cx="9119898" cy="340634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95869774"/>
      </p:ext>
    </p:extLst>
  </p:cSld>
  <p:clrMapOvr>
    <a:masterClrMapping/>
  </p:clrMapOvr>
  <p:timing>
    <p:tnLst>
      <p:par>
        <p:cTn id="1" dur="indefinite" restart="never" nodeType="tmRoot"/>
      </p:par>
    </p:tnLst>
  </p:timing>
</p:sld>
</file>

<file path=ppt/slides/slide1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normAutofit fontScale="90000"/>
          </a:bodyPr>
          <a:lstStyle/>
          <a:p>
            <a:pPr algn="l"/>
            <a:r>
              <a:rPr lang="en-GB" b="1" dirty="0" smtClean="0"/>
              <a:t>English Language: Q.2 (using volcano text)</a:t>
            </a:r>
            <a:endParaRPr lang="en-GB" b="1" dirty="0"/>
          </a:p>
        </p:txBody>
      </p:sp>
      <p:sp>
        <p:nvSpPr>
          <p:cNvPr id="3" name="Content Placeholder 2"/>
          <p:cNvSpPr>
            <a:spLocks noGrp="1"/>
          </p:cNvSpPr>
          <p:nvPr>
            <p:ph idx="1"/>
          </p:nvPr>
        </p:nvSpPr>
        <p:spPr/>
        <p:txBody>
          <a:bodyPr/>
          <a:lstStyle/>
          <a:p>
            <a:r>
              <a:rPr lang="en-GB" dirty="0" smtClean="0"/>
              <a:t>Read the descriptions of:</a:t>
            </a:r>
          </a:p>
          <a:p>
            <a:pPr lvl="1"/>
            <a:r>
              <a:rPr lang="en-GB" dirty="0" smtClean="0"/>
              <a:t>The volcano in paragraph 3, beginning “Volcano walkers…”</a:t>
            </a:r>
          </a:p>
          <a:p>
            <a:pPr lvl="1"/>
            <a:r>
              <a:rPr lang="en-GB" dirty="0" smtClean="0"/>
              <a:t>The crater in paragraph 4, beginning “At the bottom…”</a:t>
            </a:r>
          </a:p>
          <a:p>
            <a:r>
              <a:rPr lang="en-GB" dirty="0" smtClean="0"/>
              <a:t>Select </a:t>
            </a:r>
            <a:r>
              <a:rPr lang="en-GB" b="1" dirty="0" smtClean="0"/>
              <a:t>four </a:t>
            </a:r>
            <a:r>
              <a:rPr lang="en-GB" dirty="0" smtClean="0"/>
              <a:t>powerful words and phrases from each paragraph. Your choices should include imagery. Explain how each word or phrase selected is used effectively in context.</a:t>
            </a:r>
          </a:p>
        </p:txBody>
      </p:sp>
    </p:spTree>
    <p:extLst>
      <p:ext uri="{BB962C8B-B14F-4D97-AF65-F5344CB8AC3E}">
        <p14:creationId xmlns:p14="http://schemas.microsoft.com/office/powerpoint/2010/main" val="3674156302"/>
      </p:ext>
    </p:extLst>
  </p:cSld>
  <p:clrMapOvr>
    <a:masterClrMapping/>
  </p:clrMapOvr>
</p:sld>
</file>

<file path=ppt/slides/slide1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Approach (2)</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Because the paragraphs will be relatively short, the examiners have a list of the most obvious quotes in mind (the list will usually be longer than 8 quotes)</a:t>
            </a:r>
          </a:p>
          <a:p>
            <a:r>
              <a:rPr lang="en-GB" dirty="0" smtClean="0"/>
              <a:t>You must show awareness of basic meaning first:</a:t>
            </a:r>
          </a:p>
          <a:p>
            <a:pPr lvl="1"/>
            <a:r>
              <a:rPr lang="en-GB" i="1" dirty="0" smtClean="0"/>
              <a:t>“Mouth of the crater” refers to the opening of the volcano…</a:t>
            </a:r>
          </a:p>
          <a:p>
            <a:r>
              <a:rPr lang="en-GB" b="1" u="sng" dirty="0" smtClean="0"/>
              <a:t>Imagery:</a:t>
            </a:r>
            <a:r>
              <a:rPr lang="en-GB" dirty="0" smtClean="0"/>
              <a:t> you do not have to say “this is imagery”</a:t>
            </a:r>
          </a:p>
          <a:p>
            <a:r>
              <a:rPr lang="en-GB" dirty="0" smtClean="0"/>
              <a:t>You should use visual language to describe effectiveness: “paints us a picture,” “helps us see,” “creates an image of”…</a:t>
            </a:r>
          </a:p>
          <a:p>
            <a:endParaRPr lang="en-GB" dirty="0"/>
          </a:p>
        </p:txBody>
      </p:sp>
    </p:spTree>
    <p:extLst>
      <p:ext uri="{BB962C8B-B14F-4D97-AF65-F5344CB8AC3E}">
        <p14:creationId xmlns:p14="http://schemas.microsoft.com/office/powerpoint/2010/main" val="1119302508"/>
      </p:ext>
    </p:extLst>
  </p:cSld>
  <p:clrMapOvr>
    <a:masterClrMapping/>
  </p:clrMapOvr>
</p:sld>
</file>

<file path=ppt/slides/slide1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188640"/>
            <a:ext cx="8229600" cy="5328592"/>
          </a:xfrm>
        </p:spPr>
        <p:txBody>
          <a:bodyPr>
            <a:normAutofit lnSpcReduction="10000"/>
          </a:bodyPr>
          <a:lstStyle/>
          <a:p>
            <a:pPr marL="0" indent="0">
              <a:buNone/>
            </a:pPr>
            <a:r>
              <a:rPr lang="en-GB" i="1" dirty="0" smtClean="0"/>
              <a:t>The </a:t>
            </a:r>
            <a:r>
              <a:rPr lang="en-GB" i="1" dirty="0" smtClean="0"/>
              <a:t>mouth of the crater” refers to the opening at the top of the volcano. The use of “mouth” as a metaphor </a:t>
            </a:r>
            <a:r>
              <a:rPr lang="en-GB" b="1" i="1" dirty="0" smtClean="0"/>
              <a:t>creates an image</a:t>
            </a:r>
            <a:r>
              <a:rPr lang="en-GB" i="1" dirty="0" smtClean="0"/>
              <a:t> of a wide, gaping </a:t>
            </a:r>
            <a:r>
              <a:rPr lang="en-GB" i="1" dirty="0" smtClean="0"/>
              <a:t>opening. This reminds us that the volcano is intimidating, or </a:t>
            </a:r>
            <a:r>
              <a:rPr lang="en-GB" i="1" dirty="0" smtClean="0"/>
              <a:t>even terrifying, as it might </a:t>
            </a:r>
            <a:r>
              <a:rPr lang="en-GB" i="1" dirty="0" smtClean="0"/>
              <a:t>swallow </a:t>
            </a:r>
            <a:r>
              <a:rPr lang="en-GB" i="1" dirty="0" smtClean="0"/>
              <a:t>the visitors</a:t>
            </a:r>
            <a:r>
              <a:rPr lang="en-GB" i="1" dirty="0" smtClean="0"/>
              <a:t>.</a:t>
            </a:r>
          </a:p>
          <a:p>
            <a:pPr marL="0" indent="0">
              <a:buNone/>
            </a:pPr>
            <a:endParaRPr lang="en-GB" dirty="0"/>
          </a:p>
          <a:p>
            <a:pPr marL="0" indent="0">
              <a:buNone/>
            </a:pPr>
            <a:r>
              <a:rPr lang="en-GB" dirty="0" smtClean="0"/>
              <a:t>This response explains the literal meaning; explains the effect/image created; and suggests why the writer might have used the words/phrase (“This reminds us that…”)</a:t>
            </a:r>
            <a:endParaRPr lang="en-GB" dirty="0"/>
          </a:p>
        </p:txBody>
      </p:sp>
    </p:spTree>
    <p:extLst>
      <p:ext uri="{BB962C8B-B14F-4D97-AF65-F5344CB8AC3E}">
        <p14:creationId xmlns:p14="http://schemas.microsoft.com/office/powerpoint/2010/main" val="936778350"/>
      </p:ext>
    </p:extLst>
  </p:cSld>
  <p:clrMapOvr>
    <a:masterClrMapping/>
  </p:clrMapOvr>
</p:sld>
</file>

<file path=ppt/slides/slide1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pPr algn="l"/>
            <a:r>
              <a:rPr lang="en-GB" b="1" dirty="0" smtClean="0"/>
              <a:t>Look at the examiners’ answer list:</a:t>
            </a:r>
            <a:endParaRPr lang="en-GB" b="1" dirty="0"/>
          </a:p>
        </p:txBody>
      </p:sp>
      <p:sp>
        <p:nvSpPr>
          <p:cNvPr id="3" name="Content Placeholder 2"/>
          <p:cNvSpPr>
            <a:spLocks noGrp="1"/>
          </p:cNvSpPr>
          <p:nvPr>
            <p:ph idx="1"/>
          </p:nvPr>
        </p:nvSpPr>
        <p:spPr>
          <a:ln>
            <a:solidFill>
              <a:schemeClr val="accent1"/>
            </a:solidFill>
          </a:ln>
        </p:spPr>
        <p:txBody>
          <a:bodyPr/>
          <a:lstStyle/>
          <a:p>
            <a:r>
              <a:rPr lang="en-GB" dirty="0" smtClean="0"/>
              <a:t>Tick only the words or phrases you used that appear on the lists</a:t>
            </a:r>
          </a:p>
          <a:p>
            <a:r>
              <a:rPr lang="en-GB" dirty="0" smtClean="0"/>
              <a:t>3-4 ticks – </a:t>
            </a:r>
            <a:r>
              <a:rPr lang="en-GB" b="1" u="sng" dirty="0" smtClean="0"/>
              <a:t>possible</a:t>
            </a:r>
            <a:r>
              <a:rPr lang="en-GB" dirty="0" smtClean="0"/>
              <a:t> </a:t>
            </a:r>
            <a:r>
              <a:rPr lang="en-GB" b="1" dirty="0" smtClean="0"/>
              <a:t>C</a:t>
            </a:r>
          </a:p>
          <a:p>
            <a:r>
              <a:rPr lang="en-GB" dirty="0" smtClean="0"/>
              <a:t>6-8 ticks – </a:t>
            </a:r>
            <a:r>
              <a:rPr lang="en-GB" b="1" u="sng" dirty="0" smtClean="0"/>
              <a:t>possible</a:t>
            </a:r>
            <a:r>
              <a:rPr lang="en-GB" b="1" dirty="0" smtClean="0"/>
              <a:t> A</a:t>
            </a:r>
            <a:endParaRPr lang="en-GB" dirty="0"/>
          </a:p>
        </p:txBody>
      </p:sp>
    </p:spTree>
    <p:extLst>
      <p:ext uri="{BB962C8B-B14F-4D97-AF65-F5344CB8AC3E}">
        <p14:creationId xmlns:p14="http://schemas.microsoft.com/office/powerpoint/2010/main" val="4222041395"/>
      </p:ext>
    </p:extLst>
  </p:cSld>
  <p:clrMapOvr>
    <a:masterClrMapping/>
  </p:clrMapOvr>
</p:sld>
</file>

<file path=ppt/slides/slide1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endParaRPr lang="en-GB"/>
          </a:p>
        </p:txBody>
      </p:sp>
      <p:sp>
        <p:nvSpPr>
          <p:cNvPr id="3" name="Content Placeholder 2"/>
          <p:cNvSpPr>
            <a:spLocks noGrp="1"/>
          </p:cNvSpPr>
          <p:nvPr>
            <p:ph sz="half" idx="1"/>
          </p:nvPr>
        </p:nvSpPr>
        <p:spPr>
          <a:ln>
            <a:solidFill>
              <a:schemeClr val="accent1"/>
            </a:solidFill>
          </a:ln>
        </p:spPr>
        <p:txBody>
          <a:bodyPr>
            <a:normAutofit fontScale="77500" lnSpcReduction="20000"/>
          </a:bodyPr>
          <a:lstStyle/>
          <a:p>
            <a:r>
              <a:rPr lang="en-GB" dirty="0" smtClean="0"/>
              <a:t>3-4 quotes correctly chosen</a:t>
            </a:r>
          </a:p>
          <a:p>
            <a:pPr lvl="1"/>
            <a:r>
              <a:rPr lang="en-GB" dirty="0" smtClean="0"/>
              <a:t>Identifies images correctly</a:t>
            </a:r>
          </a:p>
          <a:p>
            <a:pPr lvl="1"/>
            <a:r>
              <a:rPr lang="en-GB" dirty="0" smtClean="0"/>
              <a:t>Brief explanation as to literal meanings </a:t>
            </a:r>
            <a:r>
              <a:rPr lang="en-GB" b="1" u="sng" dirty="0" smtClean="0"/>
              <a:t>or</a:t>
            </a:r>
            <a:r>
              <a:rPr lang="en-GB" dirty="0" smtClean="0"/>
              <a:t> effects</a:t>
            </a:r>
          </a:p>
          <a:p>
            <a:pPr lvl="1"/>
            <a:r>
              <a:rPr lang="en-GB" dirty="0" smtClean="0"/>
              <a:t>3-4 marks</a:t>
            </a:r>
          </a:p>
          <a:p>
            <a:r>
              <a:rPr lang="en-GB" dirty="0" smtClean="0"/>
              <a:t>3-4 quotes correctly chosen</a:t>
            </a:r>
          </a:p>
          <a:p>
            <a:pPr lvl="1"/>
            <a:r>
              <a:rPr lang="en-GB" dirty="0" smtClean="0"/>
              <a:t>Identifies images correctly</a:t>
            </a:r>
          </a:p>
          <a:p>
            <a:pPr lvl="1"/>
            <a:r>
              <a:rPr lang="en-GB" dirty="0" smtClean="0"/>
              <a:t>Explanations of literal meanings </a:t>
            </a:r>
            <a:r>
              <a:rPr lang="en-GB" b="1" dirty="0" smtClean="0"/>
              <a:t>and</a:t>
            </a:r>
            <a:r>
              <a:rPr lang="en-GB" dirty="0" smtClean="0"/>
              <a:t> some explanations of effects</a:t>
            </a:r>
          </a:p>
          <a:p>
            <a:pPr lvl="1"/>
            <a:r>
              <a:rPr lang="en-GB" dirty="0" smtClean="0"/>
              <a:t>5 marks</a:t>
            </a:r>
          </a:p>
        </p:txBody>
      </p:sp>
      <p:sp>
        <p:nvSpPr>
          <p:cNvPr id="5" name="Content Placeholder 4"/>
          <p:cNvSpPr>
            <a:spLocks noGrp="1"/>
          </p:cNvSpPr>
          <p:nvPr>
            <p:ph sz="half" idx="2"/>
          </p:nvPr>
        </p:nvSpPr>
        <p:spPr>
          <a:ln>
            <a:solidFill>
              <a:schemeClr val="accent1"/>
            </a:solidFill>
          </a:ln>
        </p:spPr>
        <p:txBody>
          <a:bodyPr>
            <a:normAutofit fontScale="77500" lnSpcReduction="20000"/>
          </a:bodyPr>
          <a:lstStyle/>
          <a:p>
            <a:r>
              <a:rPr lang="en-GB" dirty="0" smtClean="0"/>
              <a:t>6+ quotes correctly chosen</a:t>
            </a:r>
          </a:p>
          <a:p>
            <a:pPr lvl="1"/>
            <a:r>
              <a:rPr lang="en-GB" dirty="0"/>
              <a:t>Identifies images correctly</a:t>
            </a:r>
          </a:p>
          <a:p>
            <a:pPr lvl="1"/>
            <a:r>
              <a:rPr lang="en-GB" dirty="0"/>
              <a:t>Brief explanation as to literal meanings </a:t>
            </a:r>
            <a:r>
              <a:rPr lang="en-GB" b="1" u="sng" dirty="0"/>
              <a:t>or</a:t>
            </a:r>
            <a:r>
              <a:rPr lang="en-GB" dirty="0"/>
              <a:t> effects</a:t>
            </a:r>
          </a:p>
          <a:p>
            <a:pPr lvl="1"/>
            <a:r>
              <a:rPr lang="en-GB" dirty="0" smtClean="0"/>
              <a:t>6 </a:t>
            </a:r>
            <a:r>
              <a:rPr lang="en-GB" dirty="0"/>
              <a:t>marks</a:t>
            </a:r>
          </a:p>
          <a:p>
            <a:r>
              <a:rPr lang="en-GB" dirty="0" smtClean="0"/>
              <a:t>6+ quotes correctly chosen</a:t>
            </a:r>
          </a:p>
          <a:p>
            <a:pPr lvl="1"/>
            <a:r>
              <a:rPr lang="en-GB" dirty="0"/>
              <a:t>Identifies images correctly</a:t>
            </a:r>
          </a:p>
          <a:p>
            <a:pPr lvl="1"/>
            <a:r>
              <a:rPr lang="en-GB" dirty="0"/>
              <a:t>Explanations of literal meanings </a:t>
            </a:r>
            <a:r>
              <a:rPr lang="en-GB" b="1" dirty="0"/>
              <a:t>and</a:t>
            </a:r>
            <a:r>
              <a:rPr lang="en-GB" dirty="0"/>
              <a:t> </a:t>
            </a:r>
            <a:r>
              <a:rPr lang="en-GB" dirty="0" smtClean="0"/>
              <a:t>explanations </a:t>
            </a:r>
            <a:r>
              <a:rPr lang="en-GB" dirty="0"/>
              <a:t>of </a:t>
            </a:r>
            <a:r>
              <a:rPr lang="en-GB" dirty="0" smtClean="0"/>
              <a:t>effects</a:t>
            </a:r>
          </a:p>
          <a:p>
            <a:pPr lvl="1"/>
            <a:r>
              <a:rPr lang="en-GB" dirty="0" smtClean="0"/>
              <a:t>7 marks</a:t>
            </a:r>
          </a:p>
          <a:p>
            <a:endParaRPr lang="en-GB" dirty="0"/>
          </a:p>
          <a:p>
            <a:r>
              <a:rPr lang="en-GB" dirty="0" smtClean="0"/>
              <a:t>As above, plus explanation of why writer might have used language: 8 marks</a:t>
            </a:r>
            <a:endParaRPr lang="en-GB" dirty="0"/>
          </a:p>
          <a:p>
            <a:pPr lvl="1"/>
            <a:endParaRPr lang="en-GB" dirty="0"/>
          </a:p>
        </p:txBody>
      </p:sp>
    </p:spTree>
    <p:extLst>
      <p:ext uri="{BB962C8B-B14F-4D97-AF65-F5344CB8AC3E}">
        <p14:creationId xmlns:p14="http://schemas.microsoft.com/office/powerpoint/2010/main" val="196423788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b="1" u="sng" dirty="0" smtClean="0"/>
              <a:t>“Supernatural manifestation”</a:t>
            </a:r>
          </a:p>
          <a:p>
            <a:r>
              <a:rPr lang="en-GB" dirty="0" smtClean="0"/>
              <a:t>“Supernatural” – effective adjective that makes the “beast” seem to be other </a:t>
            </a:r>
            <a:r>
              <a:rPr lang="en-GB" dirty="0" err="1" smtClean="0"/>
              <a:t>wordly</a:t>
            </a:r>
            <a:r>
              <a:rPr lang="en-GB" dirty="0" smtClean="0"/>
              <a:t>. “Manifestation” – effective noun that makes the “beast” seem almost ghostly, or like an </a:t>
            </a:r>
            <a:r>
              <a:rPr lang="en-GB" smtClean="0"/>
              <a:t>appearance.</a:t>
            </a:r>
            <a:endParaRPr lang="en-GB" dirty="0" smtClean="0"/>
          </a:p>
        </p:txBody>
      </p:sp>
    </p:spTree>
    <p:extLst>
      <p:ext uri="{BB962C8B-B14F-4D97-AF65-F5344CB8AC3E}">
        <p14:creationId xmlns:p14="http://schemas.microsoft.com/office/powerpoint/2010/main" val="3059004893"/>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Everest: Situation/Problem</a:t>
            </a:r>
            <a:endParaRPr lang="en-GB" b="1" dirty="0"/>
          </a:p>
        </p:txBody>
      </p:sp>
      <p:sp>
        <p:nvSpPr>
          <p:cNvPr id="3" name="Content Placeholder 2"/>
          <p:cNvSpPr>
            <a:spLocks noGrp="1"/>
          </p:cNvSpPr>
          <p:nvPr>
            <p:ph idx="1"/>
          </p:nvPr>
        </p:nvSpPr>
        <p:spPr/>
        <p:txBody>
          <a:bodyPr/>
          <a:lstStyle/>
          <a:p>
            <a:r>
              <a:rPr lang="en-GB" dirty="0" smtClean="0"/>
              <a:t>Conditions getting worse/more dangerous</a:t>
            </a:r>
          </a:p>
          <a:p>
            <a:r>
              <a:rPr lang="en-GB" dirty="0" smtClean="0"/>
              <a:t>Mick Burke is lost (still at the peak/top of the mountain)</a:t>
            </a:r>
          </a:p>
          <a:p>
            <a:r>
              <a:rPr lang="en-GB" dirty="0" smtClean="0"/>
              <a:t>Waiting ten minutes for Mick – will they have to leave him behind?</a:t>
            </a:r>
            <a:endParaRPr lang="en-GB" dirty="0"/>
          </a:p>
        </p:txBody>
      </p:sp>
    </p:spTree>
    <p:extLst>
      <p:ext uri="{BB962C8B-B14F-4D97-AF65-F5344CB8AC3E}">
        <p14:creationId xmlns:p14="http://schemas.microsoft.com/office/powerpoint/2010/main" val="2423954166"/>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Everest: Sequence of Events</a:t>
            </a:r>
            <a:endParaRPr lang="en-GB" b="1" dirty="0"/>
          </a:p>
        </p:txBody>
      </p:sp>
      <p:sp>
        <p:nvSpPr>
          <p:cNvPr id="3" name="Content Placeholder 2"/>
          <p:cNvSpPr>
            <a:spLocks noGrp="1"/>
          </p:cNvSpPr>
          <p:nvPr>
            <p:ph idx="1"/>
          </p:nvPr>
        </p:nvSpPr>
        <p:spPr/>
        <p:txBody>
          <a:bodyPr>
            <a:normAutofit fontScale="92500" lnSpcReduction="10000"/>
          </a:bodyPr>
          <a:lstStyle/>
          <a:p>
            <a:r>
              <a:rPr lang="en-GB" dirty="0" smtClean="0"/>
              <a:t>They wait ten minutes before leaving without Mick</a:t>
            </a:r>
          </a:p>
          <a:p>
            <a:r>
              <a:rPr lang="en-GB" dirty="0" smtClean="0"/>
              <a:t>Leave the stove behind</a:t>
            </a:r>
          </a:p>
          <a:p>
            <a:r>
              <a:rPr lang="en-GB" dirty="0" smtClean="0"/>
              <a:t>Blizzard starts</a:t>
            </a:r>
          </a:p>
          <a:p>
            <a:r>
              <a:rPr lang="en-GB" dirty="0" smtClean="0"/>
              <a:t>Too far down the south mountain pass</a:t>
            </a:r>
          </a:p>
          <a:p>
            <a:r>
              <a:rPr lang="en-GB" dirty="0" smtClean="0"/>
              <a:t>Two avalanches</a:t>
            </a:r>
          </a:p>
          <a:p>
            <a:r>
              <a:rPr lang="en-GB" dirty="0" err="1" smtClean="0"/>
              <a:t>Pertemba</a:t>
            </a:r>
            <a:r>
              <a:rPr lang="en-GB" dirty="0" smtClean="0"/>
              <a:t> Sherpa stops him from falling, with the rope around his waist</a:t>
            </a:r>
            <a:endParaRPr lang="en-GB" dirty="0"/>
          </a:p>
          <a:p>
            <a:r>
              <a:rPr lang="en-GB" dirty="0" smtClean="0"/>
              <a:t>They reach base camp and Martin is there</a:t>
            </a:r>
            <a:endParaRPr lang="en-GB" dirty="0"/>
          </a:p>
        </p:txBody>
      </p:sp>
    </p:spTree>
    <p:extLst>
      <p:ext uri="{BB962C8B-B14F-4D97-AF65-F5344CB8AC3E}">
        <p14:creationId xmlns:p14="http://schemas.microsoft.com/office/powerpoint/2010/main" val="1429876908"/>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“Powder-snow avalanche”</a:t>
            </a:r>
          </a:p>
          <a:p>
            <a:pPr lvl="1"/>
            <a:r>
              <a:rPr lang="en-GB" dirty="0" smtClean="0"/>
              <a:t>“powder-snow” tells us that the snow is light and new, powdery</a:t>
            </a:r>
          </a:p>
          <a:p>
            <a:pPr lvl="1"/>
            <a:r>
              <a:rPr lang="en-GB" dirty="0" smtClean="0"/>
              <a:t>But “avalanche” tells us also how powerful it is – </a:t>
            </a:r>
            <a:r>
              <a:rPr lang="en-GB" smtClean="0"/>
              <a:t>potentially deadly.</a:t>
            </a:r>
            <a:endParaRPr lang="en-GB"/>
          </a:p>
        </p:txBody>
      </p:sp>
    </p:spTree>
    <p:extLst>
      <p:ext uri="{BB962C8B-B14F-4D97-AF65-F5344CB8AC3E}">
        <p14:creationId xmlns:p14="http://schemas.microsoft.com/office/powerpoint/2010/main" val="404400448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p:spPr>
        <p:txBody>
          <a:bodyPr/>
          <a:lstStyle/>
          <a:p>
            <a:pPr algn="l"/>
            <a:r>
              <a:rPr lang="en-GB" b="1" dirty="0" smtClean="0"/>
              <a:t>English Language: Q. 3 Practice</a:t>
            </a:r>
            <a:endParaRPr lang="en-GB" b="1" dirty="0"/>
          </a:p>
        </p:txBody>
      </p:sp>
      <p:sp>
        <p:nvSpPr>
          <p:cNvPr id="5" name="Content Placeholder 4"/>
          <p:cNvSpPr>
            <a:spLocks noGrp="1"/>
          </p:cNvSpPr>
          <p:nvPr>
            <p:ph idx="1"/>
          </p:nvPr>
        </p:nvSpPr>
        <p:spPr>
          <a:solidFill>
            <a:srgbClr val="92D050"/>
          </a:solidFill>
        </p:spPr>
        <p:txBody>
          <a:bodyPr/>
          <a:lstStyle/>
          <a:p>
            <a:r>
              <a:rPr lang="en-GB" dirty="0" smtClean="0"/>
              <a:t>Question 3 asks you to show understanding through summary and explanation.</a:t>
            </a:r>
          </a:p>
          <a:p>
            <a:r>
              <a:rPr lang="en-GB" dirty="0" smtClean="0"/>
              <a:t>You can use short quotations, but, for the best possible marks, you should use your own words as much as possible.</a:t>
            </a:r>
            <a:endParaRPr lang="en-GB" dirty="0"/>
          </a:p>
        </p:txBody>
      </p:sp>
    </p:spTree>
    <p:extLst>
      <p:ext uri="{BB962C8B-B14F-4D97-AF65-F5344CB8AC3E}">
        <p14:creationId xmlns:p14="http://schemas.microsoft.com/office/powerpoint/2010/main" val="94164561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88640"/>
            <a:ext cx="8229600" cy="652934"/>
          </a:xfrm>
          <a:solidFill>
            <a:srgbClr val="92D050"/>
          </a:solidFill>
        </p:spPr>
        <p:txBody>
          <a:bodyPr>
            <a:normAutofit/>
          </a:bodyPr>
          <a:lstStyle/>
          <a:p>
            <a:pPr algn="l"/>
            <a:r>
              <a:rPr lang="en-GB" sz="3000" dirty="0" smtClean="0"/>
              <a:t>What reasons are given for banning boxing?</a:t>
            </a:r>
            <a:endParaRPr lang="en-GB" sz="3000" dirty="0"/>
          </a:p>
        </p:txBody>
      </p:sp>
      <p:sp>
        <p:nvSpPr>
          <p:cNvPr id="3" name="Content Placeholder 2"/>
          <p:cNvSpPr>
            <a:spLocks noGrp="1"/>
          </p:cNvSpPr>
          <p:nvPr>
            <p:ph idx="1"/>
          </p:nvPr>
        </p:nvSpPr>
        <p:spPr>
          <a:xfrm>
            <a:off x="457200" y="1052736"/>
            <a:ext cx="8229600" cy="5328592"/>
          </a:xfrm>
        </p:spPr>
        <p:txBody>
          <a:bodyPr>
            <a:normAutofit fontScale="62500" lnSpcReduction="20000"/>
          </a:bodyPr>
          <a:lstStyle/>
          <a:p>
            <a:pPr marL="0" indent="0">
              <a:buNone/>
            </a:pPr>
            <a:r>
              <a:rPr lang="en-GB" dirty="0" smtClean="0"/>
              <a:t>There is no rational argument for permitting boxing. Allowing two men (or, increasingly, women) to stand toe to toe punching the living daylights out of each other for the enjoyment of others is insane and barbaric. Similarly, with hunting: it is monstrous that several hundred people and a pack of hounds should get an afternoon's enjoyment out of pursuing a terrified fox for several hours before tearing the exhausted animal apart. In the case of boxing, the British Medical Association's arguments cannot be resisted. Boxers' brains are reduced to mush by the constant pounding: even if they manage to escape the sort of catastrophic blood clot on the brain that overwhelmed Paul Ingle as he defended his world featherweight title on Saturday, they may face a lifetime of slurred speech and slowed movement. </a:t>
            </a:r>
          </a:p>
          <a:p>
            <a:pPr marL="0" indent="0">
              <a:buNone/>
            </a:pPr>
            <a:endParaRPr lang="en-GB" dirty="0" smtClean="0"/>
          </a:p>
          <a:p>
            <a:pPr marL="0" indent="0">
              <a:buNone/>
            </a:pPr>
            <a:r>
              <a:rPr lang="en-GB" dirty="0" smtClean="0"/>
              <a:t>Most boxers don't even get rich out of it: the game is littered with great champions, notably Joe Louis, who ended up penniless and propping up bars, grizzled relics of great careers. Promoters and TV companies cream off most of the money, and every champion has his retinue of hangers-on looking to cash in on his courage. As for the journeymen, many are being paid to act as </a:t>
            </a:r>
            <a:r>
              <a:rPr lang="en-GB" dirty="0" err="1" smtClean="0"/>
              <a:t>punchbags</a:t>
            </a:r>
            <a:r>
              <a:rPr lang="en-GB" dirty="0" smtClean="0"/>
              <a:t> for young hopefuls who want a 20-0 record to get a crack at a title. </a:t>
            </a:r>
          </a:p>
          <a:p>
            <a:pPr marL="0" indent="0">
              <a:buNone/>
            </a:pPr>
            <a:endParaRPr lang="en-GB" dirty="0"/>
          </a:p>
        </p:txBody>
      </p:sp>
    </p:spTree>
    <p:extLst>
      <p:ext uri="{BB962C8B-B14F-4D97-AF65-F5344CB8AC3E}">
        <p14:creationId xmlns:p14="http://schemas.microsoft.com/office/powerpoint/2010/main" val="2344010166"/>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85000" lnSpcReduction="20000"/>
          </a:bodyPr>
          <a:lstStyle/>
          <a:p>
            <a:r>
              <a:rPr lang="en-GB" dirty="0" smtClean="0"/>
              <a:t>To allow such a brutal and dangerous sport is madness (“insane”)</a:t>
            </a:r>
          </a:p>
          <a:p>
            <a:r>
              <a:rPr lang="en-GB" dirty="0" smtClean="0"/>
              <a:t>It is compared to hunting for being violent and “barbaric”</a:t>
            </a:r>
          </a:p>
          <a:p>
            <a:r>
              <a:rPr lang="en-GB" dirty="0" smtClean="0"/>
              <a:t>Medical risks:</a:t>
            </a:r>
          </a:p>
          <a:p>
            <a:pPr lvl="1"/>
            <a:r>
              <a:rPr lang="en-GB" dirty="0" smtClean="0"/>
              <a:t>Brain damage</a:t>
            </a:r>
          </a:p>
          <a:p>
            <a:pPr lvl="1"/>
            <a:r>
              <a:rPr lang="en-GB" dirty="0" smtClean="0"/>
              <a:t>Blood clots (example of Paul Ingle)</a:t>
            </a:r>
          </a:p>
          <a:p>
            <a:r>
              <a:rPr lang="en-GB" dirty="0" smtClean="0"/>
              <a:t>Poorly paid (most “don’t even get rich”)</a:t>
            </a:r>
          </a:p>
          <a:p>
            <a:r>
              <a:rPr lang="en-GB" dirty="0" smtClean="0"/>
              <a:t>People who don’t make it (“journeymen”) end up being paid to be beaten up (they are “</a:t>
            </a:r>
            <a:r>
              <a:rPr lang="en-GB" dirty="0" err="1" smtClean="0"/>
              <a:t>punchbags</a:t>
            </a:r>
            <a:r>
              <a:rPr lang="en-GB" dirty="0" smtClean="0"/>
              <a:t>”) by younger fighters (“young hopefuls”)</a:t>
            </a:r>
            <a:endParaRPr lang="en-GB" dirty="0"/>
          </a:p>
        </p:txBody>
      </p:sp>
    </p:spTree>
    <p:extLst>
      <p:ext uri="{BB962C8B-B14F-4D97-AF65-F5344CB8AC3E}">
        <p14:creationId xmlns:p14="http://schemas.microsoft.com/office/powerpoint/2010/main" val="3584007679"/>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Q.3</a:t>
            </a:r>
            <a:endParaRPr lang="en-GB" dirty="0"/>
          </a:p>
        </p:txBody>
      </p:sp>
      <p:sp>
        <p:nvSpPr>
          <p:cNvPr id="3" name="Content Placeholder 2"/>
          <p:cNvSpPr>
            <a:spLocks noGrp="1"/>
          </p:cNvSpPr>
          <p:nvPr>
            <p:ph idx="1"/>
          </p:nvPr>
        </p:nvSpPr>
        <p:spPr/>
        <p:txBody>
          <a:bodyPr>
            <a:normAutofit/>
          </a:bodyPr>
          <a:lstStyle/>
          <a:p>
            <a:r>
              <a:rPr lang="en-GB" dirty="0" smtClean="0"/>
              <a:t>Answer </a:t>
            </a:r>
            <a:r>
              <a:rPr lang="en-GB" dirty="0"/>
              <a:t>the questions in the order set.</a:t>
            </a:r>
          </a:p>
          <a:p>
            <a:r>
              <a:rPr lang="en-GB" dirty="0"/>
              <a:t>(a) Notes</a:t>
            </a:r>
          </a:p>
          <a:p>
            <a:r>
              <a:rPr lang="en-GB" dirty="0"/>
              <a:t>What are the reasons </a:t>
            </a:r>
            <a:r>
              <a:rPr lang="en-GB" dirty="0" smtClean="0"/>
              <a:t>for …?</a:t>
            </a:r>
          </a:p>
          <a:p>
            <a:r>
              <a:rPr lang="en-GB" dirty="0" smtClean="0"/>
              <a:t>Write </a:t>
            </a:r>
            <a:r>
              <a:rPr lang="en-GB" dirty="0"/>
              <a:t>your answer using short notes.</a:t>
            </a:r>
            <a:endParaRPr lang="en-GB" b="1" dirty="0"/>
          </a:p>
          <a:p>
            <a:r>
              <a:rPr lang="en-GB" b="1" dirty="0"/>
              <a:t>You do not need to use your own words.</a:t>
            </a:r>
          </a:p>
          <a:p>
            <a:r>
              <a:rPr lang="en-GB" dirty="0"/>
              <a:t>Up to 15 marks are available for the content of your answer.</a:t>
            </a:r>
          </a:p>
        </p:txBody>
      </p:sp>
    </p:spTree>
    <p:extLst>
      <p:ext uri="{BB962C8B-B14F-4D97-AF65-F5344CB8AC3E}">
        <p14:creationId xmlns:p14="http://schemas.microsoft.com/office/powerpoint/2010/main" val="229791605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p:spPr>
        <p:txBody>
          <a:bodyPr/>
          <a:lstStyle/>
          <a:p>
            <a:pPr algn="l"/>
            <a:r>
              <a:rPr lang="en-GB" b="1" dirty="0" smtClean="0"/>
              <a:t>GCSE Practice: English Language</a:t>
            </a:r>
            <a:endParaRPr lang="en-GB" b="1" dirty="0"/>
          </a:p>
        </p:txBody>
      </p:sp>
      <p:sp>
        <p:nvSpPr>
          <p:cNvPr id="5" name="Content Placeholder 4"/>
          <p:cNvSpPr>
            <a:spLocks noGrp="1"/>
          </p:cNvSpPr>
          <p:nvPr>
            <p:ph idx="1"/>
          </p:nvPr>
        </p:nvSpPr>
        <p:spPr/>
        <p:txBody>
          <a:bodyPr/>
          <a:lstStyle/>
          <a:p>
            <a:r>
              <a:rPr lang="en-GB" dirty="0" smtClean="0"/>
              <a:t>Summer exam: Full English Language paper</a:t>
            </a:r>
            <a:endParaRPr lang="en-GB" dirty="0"/>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l"/>
            <a:r>
              <a:rPr lang="en-GB" b="1" dirty="0"/>
              <a:t>You do not need to use your own </a:t>
            </a:r>
            <a:r>
              <a:rPr lang="en-GB" b="1" dirty="0" smtClean="0"/>
              <a:t>words</a:t>
            </a:r>
            <a:endParaRPr lang="en-GB" dirty="0"/>
          </a:p>
        </p:txBody>
      </p:sp>
      <p:sp>
        <p:nvSpPr>
          <p:cNvPr id="3" name="Content Placeholder 2"/>
          <p:cNvSpPr>
            <a:spLocks noGrp="1"/>
          </p:cNvSpPr>
          <p:nvPr>
            <p:ph idx="1"/>
          </p:nvPr>
        </p:nvSpPr>
        <p:spPr>
          <a:solidFill>
            <a:srgbClr val="FFFF00"/>
          </a:solidFill>
        </p:spPr>
        <p:txBody>
          <a:bodyPr/>
          <a:lstStyle/>
          <a:p>
            <a:r>
              <a:rPr lang="en-GB" dirty="0" smtClean="0"/>
              <a:t>You don’t </a:t>
            </a:r>
            <a:r>
              <a:rPr lang="en-GB" b="1" i="1" u="sng" dirty="0" smtClean="0"/>
              <a:t>have</a:t>
            </a:r>
            <a:r>
              <a:rPr lang="en-GB" b="1" dirty="0" smtClean="0"/>
              <a:t> </a:t>
            </a:r>
            <a:r>
              <a:rPr lang="en-GB" dirty="0" smtClean="0"/>
              <a:t>to use your own words, but if you only quote you will not get full marks.</a:t>
            </a:r>
          </a:p>
          <a:p>
            <a:r>
              <a:rPr lang="en-GB" dirty="0" smtClean="0"/>
              <a:t>Short quotations and </a:t>
            </a:r>
            <a:r>
              <a:rPr lang="en-GB" b="1" u="sng" dirty="0" smtClean="0"/>
              <a:t>paraphrase</a:t>
            </a:r>
            <a:r>
              <a:rPr lang="en-GB" dirty="0" smtClean="0"/>
              <a:t> is best.</a:t>
            </a:r>
          </a:p>
          <a:p>
            <a:r>
              <a:rPr lang="en-GB" b="1" dirty="0" smtClean="0"/>
              <a:t>Paraphrase:</a:t>
            </a:r>
            <a:r>
              <a:rPr lang="en-GB" dirty="0" smtClean="0"/>
              <a:t> expressing an idea in different words.</a:t>
            </a:r>
            <a:endParaRPr lang="en-GB" b="1" dirty="0"/>
          </a:p>
        </p:txBody>
      </p:sp>
    </p:spTree>
    <p:extLst>
      <p:ext uri="{BB962C8B-B14F-4D97-AF65-F5344CB8AC3E}">
        <p14:creationId xmlns:p14="http://schemas.microsoft.com/office/powerpoint/2010/main" val="1143681115"/>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0312" t="8789" r="18203" b="6348"/>
          <a:stretch/>
        </p:blipFill>
        <p:spPr bwMode="auto">
          <a:xfrm>
            <a:off x="-36512" y="-392"/>
            <a:ext cx="6055639" cy="66865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372200" y="9178"/>
            <a:ext cx="2736304" cy="1477328"/>
          </a:xfrm>
          <a:prstGeom prst="rect">
            <a:avLst/>
          </a:prstGeom>
          <a:solidFill>
            <a:srgbClr val="FFFF00"/>
          </a:solidFill>
        </p:spPr>
        <p:txBody>
          <a:bodyPr wrap="square">
            <a:spAutoFit/>
          </a:bodyPr>
          <a:lstStyle/>
          <a:p>
            <a:r>
              <a:rPr lang="en-GB" dirty="0"/>
              <a:t>What are the reasons for not believing in the existence of unicorns and yetis, according to</a:t>
            </a:r>
          </a:p>
          <a:p>
            <a:r>
              <a:rPr lang="en-GB" dirty="0"/>
              <a:t>Passage B?</a:t>
            </a:r>
          </a:p>
        </p:txBody>
      </p:sp>
      <p:sp>
        <p:nvSpPr>
          <p:cNvPr id="6" name="TextBox 5"/>
          <p:cNvSpPr txBox="1"/>
          <p:nvPr/>
        </p:nvSpPr>
        <p:spPr>
          <a:xfrm>
            <a:off x="6372200" y="1809690"/>
            <a:ext cx="2303102" cy="646331"/>
          </a:xfrm>
          <a:prstGeom prst="rect">
            <a:avLst/>
          </a:prstGeom>
          <a:solidFill>
            <a:srgbClr val="92D050"/>
          </a:solidFill>
        </p:spPr>
        <p:txBody>
          <a:bodyPr wrap="square" rtlCol="0">
            <a:spAutoFit/>
          </a:bodyPr>
          <a:lstStyle/>
          <a:p>
            <a:r>
              <a:rPr lang="en-GB" dirty="0" smtClean="0"/>
              <a:t>Highlight the points before you summarise</a:t>
            </a:r>
            <a:endParaRPr lang="en-GB" dirty="0"/>
          </a:p>
        </p:txBody>
      </p:sp>
    </p:spTree>
    <p:extLst>
      <p:ext uri="{BB962C8B-B14F-4D97-AF65-F5344CB8AC3E}">
        <p14:creationId xmlns:p14="http://schemas.microsoft.com/office/powerpoint/2010/main" val="331179677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May have been a “tall biped” – so it could have been anything large, two-legged animal.</a:t>
            </a:r>
            <a:endParaRPr lang="en-GB" dirty="0"/>
          </a:p>
        </p:txBody>
      </p:sp>
    </p:spTree>
    <p:extLst>
      <p:ext uri="{BB962C8B-B14F-4D97-AF65-F5344CB8AC3E}">
        <p14:creationId xmlns:p14="http://schemas.microsoft.com/office/powerpoint/2010/main" val="24617311"/>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97" t="11133" r="47422" b="20801"/>
          <a:stretch/>
        </p:blipFill>
        <p:spPr bwMode="auto">
          <a:xfrm>
            <a:off x="683568" y="11038"/>
            <a:ext cx="466725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08778605"/>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Different Versions of Q.3</a:t>
            </a:r>
            <a:endParaRPr lang="en-GB" b="1" dirty="0"/>
          </a:p>
        </p:txBody>
      </p:sp>
      <p:sp>
        <p:nvSpPr>
          <p:cNvPr id="3" name="Content Placeholder 2"/>
          <p:cNvSpPr>
            <a:spLocks noGrp="1"/>
          </p:cNvSpPr>
          <p:nvPr>
            <p:ph idx="1"/>
          </p:nvPr>
        </p:nvSpPr>
        <p:spPr>
          <a:solidFill>
            <a:srgbClr val="92D050"/>
          </a:solidFill>
        </p:spPr>
        <p:txBody>
          <a:bodyPr/>
          <a:lstStyle/>
          <a:p>
            <a:r>
              <a:rPr lang="en-GB" dirty="0" smtClean="0"/>
              <a:t>Check the list of possible answers to 3(a)</a:t>
            </a:r>
          </a:p>
          <a:p>
            <a:r>
              <a:rPr lang="en-GB" dirty="0" smtClean="0"/>
              <a:t>Add as many as you need to take you to fifteen.</a:t>
            </a:r>
            <a:endParaRPr lang="en-GB" dirty="0"/>
          </a:p>
        </p:txBody>
      </p:sp>
    </p:spTree>
    <p:extLst>
      <p:ext uri="{BB962C8B-B14F-4D97-AF65-F5344CB8AC3E}">
        <p14:creationId xmlns:p14="http://schemas.microsoft.com/office/powerpoint/2010/main" val="3771412003"/>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297" t="11133" r="47422" b="20801"/>
          <a:stretch/>
        </p:blipFill>
        <p:spPr bwMode="auto">
          <a:xfrm>
            <a:off x="683568" y="11038"/>
            <a:ext cx="4667250" cy="66389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41436616"/>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OK: “Looks like a bear…”</a:t>
            </a:r>
          </a:p>
          <a:p>
            <a:r>
              <a:rPr lang="en-GB" dirty="0" smtClean="0"/>
              <a:t>Better: “May have been confused with a type of Tibetan bear…”</a:t>
            </a:r>
            <a:endParaRPr lang="en-GB" dirty="0"/>
          </a:p>
        </p:txBody>
      </p:sp>
    </p:spTree>
    <p:extLst>
      <p:ext uri="{BB962C8B-B14F-4D97-AF65-F5344CB8AC3E}">
        <p14:creationId xmlns:p14="http://schemas.microsoft.com/office/powerpoint/2010/main" val="380689020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solidFill>
            <a:srgbClr val="92D050"/>
          </a:solidFill>
        </p:spPr>
        <p:txBody>
          <a:bodyPr/>
          <a:lstStyle/>
          <a:p>
            <a:r>
              <a:rPr lang="en-GB" b="1" dirty="0" smtClean="0"/>
              <a:t>Different Versions of Q.3</a:t>
            </a:r>
            <a:endParaRPr lang="en-GB" b="1" dirty="0"/>
          </a:p>
        </p:txBody>
      </p:sp>
      <p:sp>
        <p:nvSpPr>
          <p:cNvPr id="6" name="Content Placeholder 5"/>
          <p:cNvSpPr>
            <a:spLocks noGrp="1"/>
          </p:cNvSpPr>
          <p:nvPr>
            <p:ph idx="1"/>
          </p:nvPr>
        </p:nvSpPr>
        <p:spPr/>
        <p:txBody>
          <a:bodyPr>
            <a:normAutofit fontScale="62500" lnSpcReduction="20000"/>
          </a:bodyPr>
          <a:lstStyle/>
          <a:p>
            <a:pPr marL="0" indent="0">
              <a:buNone/>
            </a:pPr>
            <a:r>
              <a:rPr lang="en-GB" b="1" dirty="0"/>
              <a:t>(a) Notes</a:t>
            </a:r>
          </a:p>
          <a:p>
            <a:pPr marL="0" indent="0">
              <a:buNone/>
            </a:pPr>
            <a:r>
              <a:rPr lang="en-GB" dirty="0"/>
              <a:t>What are the reasons for not believing in the existence of unicorns and yetis, according to Passage B?</a:t>
            </a:r>
          </a:p>
          <a:p>
            <a:pPr marL="0" indent="0">
              <a:buNone/>
            </a:pPr>
            <a:r>
              <a:rPr lang="en-GB" dirty="0"/>
              <a:t>- Write your answer using short notes.</a:t>
            </a:r>
          </a:p>
          <a:p>
            <a:pPr marL="0" indent="0">
              <a:buNone/>
            </a:pPr>
            <a:r>
              <a:rPr lang="en-GB" dirty="0"/>
              <a:t>- You do not need to use your own words.</a:t>
            </a:r>
          </a:p>
          <a:p>
            <a:pPr marL="0" indent="0">
              <a:buNone/>
            </a:pPr>
            <a:r>
              <a:rPr lang="en-GB" dirty="0"/>
              <a:t>- Up to 15 marks are available for the content of your answer.</a:t>
            </a:r>
          </a:p>
          <a:p>
            <a:pPr marL="0" indent="0">
              <a:buNone/>
            </a:pPr>
            <a:endParaRPr lang="en-GB" dirty="0"/>
          </a:p>
          <a:p>
            <a:pPr marL="0" indent="0">
              <a:buNone/>
            </a:pPr>
            <a:r>
              <a:rPr lang="en-GB" b="1" dirty="0"/>
              <a:t>(b) Summary</a:t>
            </a:r>
          </a:p>
          <a:p>
            <a:pPr marL="0" indent="0">
              <a:buNone/>
            </a:pPr>
            <a:r>
              <a:rPr lang="en-GB" dirty="0"/>
              <a:t>Now use your notes to write a summary of what Passage B tells you about the reasons for not believing in the existence of unicorns and yetis.</a:t>
            </a:r>
          </a:p>
          <a:p>
            <a:pPr marL="0" indent="0">
              <a:buNone/>
            </a:pPr>
            <a:r>
              <a:rPr lang="en-GB" dirty="0"/>
              <a:t>- You must use continuous writing (not note form) and use your own words as far as possible.</a:t>
            </a:r>
          </a:p>
          <a:p>
            <a:pPr marL="0" indent="0">
              <a:buNone/>
            </a:pPr>
            <a:r>
              <a:rPr lang="en-GB" dirty="0"/>
              <a:t>- Your summary should include all 15 of your points in Question 3(a) and must be 200 to 250 words.</a:t>
            </a:r>
          </a:p>
          <a:p>
            <a:pPr marL="0" indent="0">
              <a:buNone/>
            </a:pPr>
            <a:r>
              <a:rPr lang="en-GB" dirty="0"/>
              <a:t>- Up to 5 marks are available for the quality of your writing</a:t>
            </a:r>
            <a:r>
              <a:rPr lang="en-GB" dirty="0" smtClean="0"/>
              <a:t>.</a:t>
            </a:r>
            <a:endParaRPr lang="en-GB" dirty="0"/>
          </a:p>
        </p:txBody>
      </p:sp>
    </p:spTree>
    <p:extLst>
      <p:ext uri="{BB962C8B-B14F-4D97-AF65-F5344CB8AC3E}">
        <p14:creationId xmlns:p14="http://schemas.microsoft.com/office/powerpoint/2010/main" val="2625487591"/>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pic>
        <p:nvPicPr>
          <p:cNvPr id="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0474" t="25539" r="30431" b="41164"/>
          <a:stretch/>
        </p:blipFill>
        <p:spPr bwMode="auto">
          <a:xfrm>
            <a:off x="11149" y="1844824"/>
            <a:ext cx="9117481" cy="4109848"/>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2570015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xfrm>
            <a:off x="457200" y="2969568"/>
            <a:ext cx="8229600" cy="3156595"/>
          </a:xfrm>
          <a:solidFill>
            <a:srgbClr val="92D050"/>
          </a:solidFill>
        </p:spPr>
        <p:txBody>
          <a:bodyPr/>
          <a:lstStyle/>
          <a:p>
            <a:r>
              <a:rPr lang="en-GB" dirty="0" smtClean="0"/>
              <a:t>This is </a:t>
            </a:r>
            <a:r>
              <a:rPr lang="en-GB" b="1" u="sng" dirty="0" smtClean="0"/>
              <a:t>NOT</a:t>
            </a:r>
            <a:r>
              <a:rPr lang="en-GB" dirty="0" smtClean="0"/>
              <a:t> an essay.</a:t>
            </a:r>
          </a:p>
          <a:p>
            <a:r>
              <a:rPr lang="en-GB" dirty="0" smtClean="0"/>
              <a:t>You should not write an introduction or conclusion.</a:t>
            </a:r>
          </a:p>
          <a:p>
            <a:r>
              <a:rPr lang="en-GB" dirty="0" smtClean="0"/>
              <a:t>Use your own words as far as possible.</a:t>
            </a:r>
          </a:p>
          <a:p>
            <a:r>
              <a:rPr lang="en-GB" dirty="0" smtClean="0"/>
              <a:t>Be brief, precise, and relevant.</a:t>
            </a:r>
            <a:endParaRPr lang="en-GB" dirty="0"/>
          </a:p>
        </p:txBody>
      </p:sp>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4894" t="20149" r="31191" b="47388"/>
          <a:stretch/>
        </p:blipFill>
        <p:spPr bwMode="auto">
          <a:xfrm>
            <a:off x="107504" y="-27384"/>
            <a:ext cx="8853063" cy="2996952"/>
          </a:xfrm>
          <a:prstGeom prst="rect">
            <a:avLst/>
          </a:prstGeom>
          <a:noFill/>
          <a:ln w="9525">
            <a:solidFill>
              <a:schemeClr val="tx1"/>
            </a:solidFill>
            <a:miter lim="800000"/>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4515585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C000"/>
          </a:solidFill>
        </p:spPr>
        <p:txBody>
          <a:bodyPr>
            <a:normAutofit fontScale="90000"/>
          </a:bodyPr>
          <a:lstStyle/>
          <a:p>
            <a:pPr algn="l"/>
            <a:r>
              <a:rPr lang="en-GB" b="1" dirty="0" smtClean="0"/>
              <a:t>Q. 1) What must you do to get the best possible mark?</a:t>
            </a:r>
            <a:endParaRPr lang="en-GB" b="1" dirty="0"/>
          </a:p>
        </p:txBody>
      </p:sp>
      <p:pic>
        <p:nvPicPr>
          <p:cNvPr id="1026" name="Picture 2"/>
          <p:cNvPicPr>
            <a:picLocks noChangeAspect="1" noChangeArrowheads="1"/>
          </p:cNvPicPr>
          <p:nvPr/>
        </p:nvPicPr>
        <p:blipFill>
          <a:blip r:embed="rId2" cstate="print"/>
          <a:srcRect l="18536" t="13407" r="18373" b="27532"/>
          <a:stretch>
            <a:fillRect/>
          </a:stretch>
        </p:blipFill>
        <p:spPr bwMode="auto">
          <a:xfrm>
            <a:off x="0" y="1484784"/>
            <a:ext cx="9144000" cy="4812632"/>
          </a:xfrm>
          <a:prstGeom prst="rect">
            <a:avLst/>
          </a:prstGeom>
          <a:noFill/>
          <a:ln w="9525">
            <a:noFill/>
            <a:miter lim="800000"/>
            <a:headEnd/>
            <a:tailEnd/>
          </a:ln>
        </p:spPr>
      </p:pic>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9860" t="28918" r="8849" b="26679"/>
          <a:stretch/>
        </p:blipFill>
        <p:spPr bwMode="auto">
          <a:xfrm>
            <a:off x="0" y="1557010"/>
            <a:ext cx="9144000" cy="280809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4" name="Title 3"/>
          <p:cNvSpPr>
            <a:spLocks noGrp="1"/>
          </p:cNvSpPr>
          <p:nvPr>
            <p:ph type="title"/>
          </p:nvPr>
        </p:nvSpPr>
        <p:spPr>
          <a:solidFill>
            <a:srgbClr val="92D050"/>
          </a:solidFill>
        </p:spPr>
        <p:txBody>
          <a:bodyPr/>
          <a:lstStyle/>
          <a:p>
            <a:pPr algn="l"/>
            <a:r>
              <a:rPr lang="en-GB" b="1" dirty="0" smtClean="0"/>
              <a:t>Swap and Assess</a:t>
            </a:r>
            <a:endParaRPr lang="en-GB" b="1" dirty="0"/>
          </a:p>
        </p:txBody>
      </p:sp>
    </p:spTree>
    <p:extLst>
      <p:ext uri="{BB962C8B-B14F-4D97-AF65-F5344CB8AC3E}">
        <p14:creationId xmlns:p14="http://schemas.microsoft.com/office/powerpoint/2010/main" val="1468663316"/>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6641" t="22949" r="25859" b="54053"/>
          <a:stretch/>
        </p:blipFill>
        <p:spPr bwMode="auto">
          <a:xfrm>
            <a:off x="268798" y="692696"/>
            <a:ext cx="8551674" cy="27363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16559319"/>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Exam Practice: Qs 1 &amp; 2</a:t>
            </a:r>
            <a:endParaRPr lang="en-GB" b="1" dirty="0"/>
          </a:p>
        </p:txBody>
      </p:sp>
      <p:sp>
        <p:nvSpPr>
          <p:cNvPr id="3" name="Content Placeholder 2"/>
          <p:cNvSpPr>
            <a:spLocks noGrp="1"/>
          </p:cNvSpPr>
          <p:nvPr>
            <p:ph idx="1"/>
          </p:nvPr>
        </p:nvSpPr>
        <p:spPr>
          <a:solidFill>
            <a:srgbClr val="92D050"/>
          </a:solidFill>
        </p:spPr>
        <p:txBody>
          <a:bodyPr/>
          <a:lstStyle/>
          <a:p>
            <a:r>
              <a:rPr lang="en-GB" dirty="0" smtClean="0"/>
              <a:t>Start reading the extract “Saved” (labelled “Source 3”)</a:t>
            </a:r>
            <a:endParaRPr lang="en-GB" dirty="0"/>
          </a:p>
        </p:txBody>
      </p:sp>
    </p:spTree>
    <p:extLst>
      <p:ext uri="{BB962C8B-B14F-4D97-AF65-F5344CB8AC3E}">
        <p14:creationId xmlns:p14="http://schemas.microsoft.com/office/powerpoint/2010/main" val="2644073692"/>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r>
              <a:rPr lang="en-GB" dirty="0" smtClean="0"/>
              <a:t>Qs1 &amp; 2</a:t>
            </a:r>
            <a:endParaRPr lang="en-GB" dirty="0"/>
          </a:p>
        </p:txBody>
      </p:sp>
      <p:sp>
        <p:nvSpPr>
          <p:cNvPr id="3" name="Content Placeholder 2"/>
          <p:cNvSpPr>
            <a:spLocks noGrp="1"/>
          </p:cNvSpPr>
          <p:nvPr>
            <p:ph sz="half" idx="1"/>
          </p:nvPr>
        </p:nvSpPr>
        <p:spPr>
          <a:solidFill>
            <a:srgbClr val="92D050"/>
          </a:solidFill>
        </p:spPr>
        <p:txBody>
          <a:bodyPr>
            <a:normAutofit fontScale="85000" lnSpcReduction="20000"/>
          </a:bodyPr>
          <a:lstStyle/>
          <a:p>
            <a:pPr marL="0" indent="0">
              <a:buNone/>
            </a:pPr>
            <a:r>
              <a:rPr lang="en-GB" dirty="0" smtClean="0"/>
              <a:t>1) Write the words to an interview with </a:t>
            </a:r>
            <a:r>
              <a:rPr lang="en-GB" dirty="0" err="1" smtClean="0"/>
              <a:t>Parrado</a:t>
            </a:r>
            <a:r>
              <a:rPr lang="en-GB" dirty="0" smtClean="0"/>
              <a:t> and </a:t>
            </a:r>
            <a:r>
              <a:rPr lang="en-GB" dirty="0" err="1" smtClean="0"/>
              <a:t>Canessa</a:t>
            </a:r>
            <a:r>
              <a:rPr lang="en-GB" dirty="0" smtClean="0"/>
              <a:t>. The following three questions are asked:</a:t>
            </a:r>
          </a:p>
          <a:p>
            <a:pPr lvl="1"/>
            <a:r>
              <a:rPr lang="en-GB" dirty="0" smtClean="0"/>
              <a:t>Why were you walking through the South American mountains, and what were you hoping to find?</a:t>
            </a:r>
          </a:p>
          <a:p>
            <a:pPr lvl="1"/>
            <a:r>
              <a:rPr lang="en-GB" dirty="0" smtClean="0"/>
              <a:t>What happened once you left the wrecked plane?</a:t>
            </a:r>
          </a:p>
          <a:p>
            <a:pPr lvl="1"/>
            <a:r>
              <a:rPr lang="en-GB" dirty="0" smtClean="0"/>
              <a:t>How did you feel when you discovered the valley?</a:t>
            </a:r>
          </a:p>
          <a:p>
            <a:pPr marL="457200" lvl="1" indent="0">
              <a:buNone/>
            </a:pPr>
            <a:endParaRPr lang="en-GB" dirty="0"/>
          </a:p>
          <a:p>
            <a:pPr marL="457200" lvl="1" indent="0">
              <a:buNone/>
            </a:pPr>
            <a:r>
              <a:rPr lang="en-GB" dirty="0" smtClean="0"/>
              <a:t>Write about 250 – 300 words. Address each of the three questions. </a:t>
            </a:r>
          </a:p>
        </p:txBody>
      </p:sp>
      <p:sp>
        <p:nvSpPr>
          <p:cNvPr id="4" name="Content Placeholder 3"/>
          <p:cNvSpPr>
            <a:spLocks noGrp="1"/>
          </p:cNvSpPr>
          <p:nvPr>
            <p:ph sz="half" idx="2"/>
          </p:nvPr>
        </p:nvSpPr>
        <p:spPr>
          <a:solidFill>
            <a:srgbClr val="92D050"/>
          </a:solidFill>
        </p:spPr>
        <p:txBody>
          <a:bodyPr>
            <a:normAutofit fontScale="85000" lnSpcReduction="20000"/>
          </a:bodyPr>
          <a:lstStyle/>
          <a:p>
            <a:pPr marL="0" indent="0">
              <a:buNone/>
            </a:pPr>
            <a:r>
              <a:rPr lang="en-GB" dirty="0" smtClean="0"/>
              <a:t>2) Re-read from “The view which met his eyes…” until the end.</a:t>
            </a:r>
          </a:p>
          <a:p>
            <a:r>
              <a:rPr lang="en-GB" dirty="0" smtClean="0"/>
              <a:t>Pick 8 words or phrases and explain how the writer uses them to create effects.</a:t>
            </a:r>
            <a:endParaRPr lang="en-GB" dirty="0"/>
          </a:p>
        </p:txBody>
      </p:sp>
    </p:spTree>
    <p:extLst>
      <p:ext uri="{BB962C8B-B14F-4D97-AF65-F5344CB8AC3E}">
        <p14:creationId xmlns:p14="http://schemas.microsoft.com/office/powerpoint/2010/main" val="71996657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5625" t="19043" r="30469" b="19922"/>
          <a:stretch/>
        </p:blipFill>
        <p:spPr bwMode="auto">
          <a:xfrm>
            <a:off x="1763688" y="0"/>
            <a:ext cx="5353050" cy="595312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300588399"/>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Exam Practice: Q. 3</a:t>
            </a:r>
            <a:endParaRPr lang="en-GB" b="1" dirty="0"/>
          </a:p>
        </p:txBody>
      </p:sp>
      <p:sp>
        <p:nvSpPr>
          <p:cNvPr id="3" name="Content Placeholder 2"/>
          <p:cNvSpPr>
            <a:spLocks noGrp="1"/>
          </p:cNvSpPr>
          <p:nvPr>
            <p:ph idx="1"/>
          </p:nvPr>
        </p:nvSpPr>
        <p:spPr/>
        <p:txBody>
          <a:bodyPr/>
          <a:lstStyle/>
          <a:p>
            <a:r>
              <a:rPr lang="en-GB" dirty="0" smtClean="0"/>
              <a:t>Read </a:t>
            </a:r>
            <a:endParaRPr lang="en-GB" dirty="0"/>
          </a:p>
        </p:txBody>
      </p:sp>
    </p:spTree>
    <p:extLst>
      <p:ext uri="{BB962C8B-B14F-4D97-AF65-F5344CB8AC3E}">
        <p14:creationId xmlns:p14="http://schemas.microsoft.com/office/powerpoint/2010/main" val="1179953690"/>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Class Mock: Pt. I</a:t>
            </a:r>
            <a:endParaRPr lang="en-GB" b="1" dirty="0"/>
          </a:p>
        </p:txBody>
      </p:sp>
      <p:sp>
        <p:nvSpPr>
          <p:cNvPr id="3" name="Content Placeholder 2"/>
          <p:cNvSpPr>
            <a:spLocks noGrp="1"/>
          </p:cNvSpPr>
          <p:nvPr>
            <p:ph idx="1"/>
          </p:nvPr>
        </p:nvSpPr>
        <p:spPr/>
        <p:txBody>
          <a:bodyPr>
            <a:normAutofit fontScale="77500" lnSpcReduction="20000"/>
          </a:bodyPr>
          <a:lstStyle/>
          <a:p>
            <a:pPr marL="0" indent="0">
              <a:buNone/>
            </a:pPr>
            <a:r>
              <a:rPr lang="en-GB" b="1" dirty="0" smtClean="0"/>
              <a:t>Read “Rafting on the Grand Canyon,” by Elizabeth Hyde.</a:t>
            </a:r>
          </a:p>
          <a:p>
            <a:pPr marL="514350" indent="-514350">
              <a:buAutoNum type="arabicParenR"/>
            </a:pPr>
            <a:r>
              <a:rPr lang="en-GB" smtClean="0"/>
              <a:t>You are Elizabeth </a:t>
            </a:r>
            <a:r>
              <a:rPr lang="en-GB" dirty="0" smtClean="0"/>
              <a:t>Hyde’s husband, writing a group email to friends to </a:t>
            </a:r>
            <a:r>
              <a:rPr lang="en-GB" b="1" dirty="0" smtClean="0"/>
              <a:t>inform</a:t>
            </a:r>
            <a:r>
              <a:rPr lang="en-GB" dirty="0" smtClean="0"/>
              <a:t> them about your holiday. Tell your friends about:</a:t>
            </a:r>
          </a:p>
          <a:p>
            <a:r>
              <a:rPr lang="en-GB" dirty="0" smtClean="0"/>
              <a:t>Where you were going, who else was there, and what you were going for</a:t>
            </a:r>
          </a:p>
          <a:p>
            <a:r>
              <a:rPr lang="en-GB" dirty="0" smtClean="0"/>
              <a:t>What you did and what you saw</a:t>
            </a:r>
          </a:p>
          <a:p>
            <a:r>
              <a:rPr lang="en-GB" dirty="0" smtClean="0"/>
              <a:t>What happened to your wife, and how you and she felt about it afterwards</a:t>
            </a:r>
          </a:p>
          <a:p>
            <a:pPr marL="0" indent="0">
              <a:buNone/>
            </a:pPr>
            <a:endParaRPr lang="en-GB" dirty="0" smtClean="0"/>
          </a:p>
          <a:p>
            <a:pPr marL="0" indent="0">
              <a:buNone/>
            </a:pPr>
            <a:r>
              <a:rPr lang="en-GB" dirty="0" smtClean="0"/>
              <a:t>Address all three bullet points. Write </a:t>
            </a:r>
            <a:r>
              <a:rPr lang="en-GB" b="1" dirty="0" smtClean="0"/>
              <a:t>about</a:t>
            </a:r>
            <a:r>
              <a:rPr lang="en-GB" dirty="0" smtClean="0"/>
              <a:t> 1 ½ sides, allowing for the size of your handwriting. 20 marks are available for the content of your answer. (40 minutes)</a:t>
            </a:r>
          </a:p>
          <a:p>
            <a:pPr marL="0" indent="0">
              <a:buNone/>
            </a:pPr>
            <a:endParaRPr lang="en-GB" dirty="0"/>
          </a:p>
          <a:p>
            <a:pPr marL="0" indent="0">
              <a:buNone/>
            </a:pPr>
            <a:endParaRPr lang="en-GB" dirty="0"/>
          </a:p>
        </p:txBody>
      </p:sp>
    </p:spTree>
    <p:extLst>
      <p:ext uri="{BB962C8B-B14F-4D97-AF65-F5344CB8AC3E}">
        <p14:creationId xmlns:p14="http://schemas.microsoft.com/office/powerpoint/2010/main" val="791125649"/>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2) Pick 8 words and/or phrases from across the text, and explain how the writer uses them to create effects. Set the quotations out as sub-headings, and write approximately 30-50 words about each quotation.  10 marks are available for the content of your answer. 15 minutes.</a:t>
            </a:r>
            <a:endParaRPr lang="en-GB" dirty="0"/>
          </a:p>
        </p:txBody>
      </p:sp>
    </p:spTree>
    <p:extLst>
      <p:ext uri="{BB962C8B-B14F-4D97-AF65-F5344CB8AC3E}">
        <p14:creationId xmlns:p14="http://schemas.microsoft.com/office/powerpoint/2010/main" val="1937098169"/>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p:spPr>
        <p:txBody>
          <a:bodyPr>
            <a:normAutofit fontScale="90000"/>
          </a:bodyPr>
          <a:lstStyle/>
          <a:p>
            <a:pPr algn="l"/>
            <a:r>
              <a:rPr lang="en-GB" b="1" dirty="0" smtClean="0"/>
              <a:t>IGCSE, Q.1: Demonstrating understanding by retelling</a:t>
            </a:r>
            <a:endParaRPr lang="en-GB" b="1" dirty="0"/>
          </a:p>
        </p:txBody>
      </p:sp>
      <p:sp>
        <p:nvSpPr>
          <p:cNvPr id="5" name="Content Placeholder 4"/>
          <p:cNvSpPr>
            <a:spLocks noGrp="1"/>
          </p:cNvSpPr>
          <p:nvPr>
            <p:ph idx="1"/>
          </p:nvPr>
        </p:nvSpPr>
        <p:spPr>
          <a:solidFill>
            <a:srgbClr val="92D050"/>
          </a:solidFill>
        </p:spPr>
        <p:txBody>
          <a:bodyPr>
            <a:normAutofit fontScale="92500" lnSpcReduction="10000"/>
          </a:bodyPr>
          <a:lstStyle/>
          <a:p>
            <a:r>
              <a:rPr lang="en-GB" dirty="0" smtClean="0"/>
              <a:t>Question 1 always involves the taking of relevant information from a piece of writing, and putting it in your own words.</a:t>
            </a:r>
          </a:p>
          <a:p>
            <a:endParaRPr lang="en-GB" dirty="0"/>
          </a:p>
          <a:p>
            <a:r>
              <a:rPr lang="en-GB" dirty="0" smtClean="0"/>
              <a:t>15 marks for understanding; 5 marks for quality of writing.</a:t>
            </a:r>
          </a:p>
          <a:p>
            <a:endParaRPr lang="en-GB" dirty="0"/>
          </a:p>
          <a:p>
            <a:r>
              <a:rPr lang="en-GB" dirty="0" smtClean="0"/>
              <a:t>How long you should take reading the extract?</a:t>
            </a:r>
          </a:p>
          <a:p>
            <a:r>
              <a:rPr lang="en-GB" dirty="0" smtClean="0"/>
              <a:t>How long should you take writing your response?</a:t>
            </a:r>
            <a:endParaRPr lang="en-GB" dirty="0"/>
          </a:p>
        </p:txBody>
      </p: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solidFill>
            <a:srgbClr val="92D050"/>
          </a:solidFill>
        </p:spPr>
        <p:txBody>
          <a:bodyPr/>
          <a:lstStyle/>
          <a:p>
            <a:r>
              <a:rPr lang="en-GB" dirty="0" smtClean="0"/>
              <a:t>10 minutes reading (12 with extra time)</a:t>
            </a:r>
          </a:p>
          <a:p>
            <a:r>
              <a:rPr lang="en-GB" dirty="0"/>
              <a:t>4</a:t>
            </a:r>
            <a:r>
              <a:rPr lang="en-GB" dirty="0" smtClean="0"/>
              <a:t>0 minutes writing (50 with extra time)</a:t>
            </a:r>
            <a:endParaRPr lang="en-GB" dirty="0"/>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What the local people believe</a:t>
            </a:r>
            <a:endParaRPr lang="en-GB" b="1" dirty="0"/>
          </a:p>
        </p:txBody>
      </p:sp>
      <p:sp>
        <p:nvSpPr>
          <p:cNvPr id="3" name="Content Placeholder 2"/>
          <p:cNvSpPr>
            <a:spLocks noGrp="1"/>
          </p:cNvSpPr>
          <p:nvPr>
            <p:ph idx="1"/>
          </p:nvPr>
        </p:nvSpPr>
        <p:spPr/>
        <p:txBody>
          <a:bodyPr/>
          <a:lstStyle/>
          <a:p>
            <a:r>
              <a:rPr lang="en-GB" dirty="0" smtClean="0"/>
              <a:t>That the beast escaped from the local zoo</a:t>
            </a:r>
          </a:p>
          <a:p>
            <a:r>
              <a:rPr lang="en-GB" dirty="0" smtClean="0"/>
              <a:t>That the beast is a big cat, probably a puma</a:t>
            </a:r>
          </a:p>
          <a:p>
            <a:pPr lvl="1"/>
            <a:r>
              <a:rPr lang="en-GB" dirty="0" smtClean="0"/>
              <a:t>Paw prints; scratch marks; appearance/movements; compared recordings of puma calls to what they hear at night</a:t>
            </a:r>
          </a:p>
          <a:p>
            <a:r>
              <a:rPr lang="en-GB" dirty="0" smtClean="0"/>
              <a:t>Can’t be a dog: doesn’t look like one; doesn’t kill like a dog</a:t>
            </a:r>
            <a:endParaRPr lang="en-GB" dirty="0"/>
          </a:p>
        </p:txBody>
      </p:sp>
    </p:spTree>
    <p:extLst>
      <p:ext uri="{BB962C8B-B14F-4D97-AF65-F5344CB8AC3E}">
        <p14:creationId xmlns:p14="http://schemas.microsoft.com/office/powerpoint/2010/main" val="403935952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p:txBody>
          <a:bodyPr/>
          <a:lstStyle/>
          <a:p>
            <a:endParaRPr lang="en-GB"/>
          </a:p>
        </p:txBody>
      </p:sp>
      <p:pic>
        <p:nvPicPr>
          <p:cNvPr id="1026" name="Picture 2" descr="http://boxrec.com/media/images/thumb/1/1d/Torres.Jose.jpg/250px-Torres.Jose.jpg"/>
          <p:cNvPicPr>
            <a:picLocks noChangeAspect="1" noChangeArrowheads="1"/>
          </p:cNvPicPr>
          <p:nvPr/>
        </p:nvPicPr>
        <p:blipFill>
          <a:blip r:embed="rId2" cstate="print"/>
          <a:srcRect/>
          <a:stretch>
            <a:fillRect/>
          </a:stretch>
        </p:blipFill>
        <p:spPr bwMode="auto">
          <a:xfrm>
            <a:off x="6762750" y="0"/>
            <a:ext cx="2381250" cy="3248026"/>
          </a:xfrm>
          <a:prstGeom prst="rect">
            <a:avLst/>
          </a:prstGeom>
          <a:noFill/>
        </p:spPr>
      </p:pic>
      <p:sp>
        <p:nvSpPr>
          <p:cNvPr id="3" name="Content Placeholder 2"/>
          <p:cNvSpPr>
            <a:spLocks noGrp="1"/>
          </p:cNvSpPr>
          <p:nvPr>
            <p:ph idx="1"/>
          </p:nvPr>
        </p:nvSpPr>
        <p:spPr>
          <a:xfrm>
            <a:off x="457200" y="1600200"/>
            <a:ext cx="6707088" cy="4997152"/>
          </a:xfrm>
        </p:spPr>
        <p:txBody>
          <a:bodyPr>
            <a:normAutofit fontScale="77500" lnSpcReduction="20000"/>
          </a:bodyPr>
          <a:lstStyle/>
          <a:p>
            <a:r>
              <a:rPr lang="en-GB" dirty="0" smtClean="0"/>
              <a:t>Read the article “Portrait of a Young Prize Fighter,” about Puerto Rican boxer José Torres.</a:t>
            </a:r>
          </a:p>
          <a:p>
            <a:r>
              <a:rPr lang="en-GB" dirty="0" smtClean="0"/>
              <a:t>Write the text of an interview with </a:t>
            </a:r>
            <a:r>
              <a:rPr lang="en-GB" dirty="0" err="1" smtClean="0"/>
              <a:t>Cus</a:t>
            </a:r>
            <a:r>
              <a:rPr lang="en-GB" dirty="0" smtClean="0"/>
              <a:t> D’Amato, the trainer of José Torres. The following three questions are asked:</a:t>
            </a:r>
          </a:p>
          <a:p>
            <a:pPr marL="971550" lvl="1" indent="-514350">
              <a:buFont typeface="+mj-lt"/>
              <a:buAutoNum type="arabicPeriod"/>
            </a:pPr>
            <a:r>
              <a:rPr lang="en-GB" dirty="0" smtClean="0"/>
              <a:t>Tell us about José’s training routines, and some of the famous boxers he has trained with.</a:t>
            </a:r>
          </a:p>
          <a:p>
            <a:pPr marL="971550" lvl="1" indent="-514350">
              <a:buFont typeface="+mj-lt"/>
              <a:buAutoNum type="arabicPeriod"/>
            </a:pPr>
            <a:r>
              <a:rPr lang="en-GB" dirty="0" smtClean="0"/>
              <a:t>What kind of a boxer is José Torres?</a:t>
            </a:r>
          </a:p>
          <a:p>
            <a:pPr marL="971550" lvl="1" indent="-514350">
              <a:buFont typeface="+mj-lt"/>
              <a:buAutoNum type="arabicPeriod"/>
            </a:pPr>
            <a:r>
              <a:rPr lang="en-GB" dirty="0" smtClean="0"/>
              <a:t>What are José’s hopes for the future?</a:t>
            </a:r>
            <a:endParaRPr lang="en-GB" dirty="0"/>
          </a:p>
          <a:p>
            <a:pPr marL="971550" lvl="1" indent="-514350">
              <a:buNone/>
            </a:pPr>
            <a:endParaRPr lang="en-GB" dirty="0" smtClean="0"/>
          </a:p>
          <a:p>
            <a:pPr marL="571500" indent="-514350">
              <a:buNone/>
            </a:pPr>
            <a:r>
              <a:rPr lang="en-GB" dirty="0" smtClean="0"/>
              <a:t>Base your interview on what you have read, but use your own words as much as possible.</a:t>
            </a:r>
          </a:p>
          <a:p>
            <a:pPr marL="571500" indent="-514350">
              <a:buNone/>
            </a:pPr>
            <a:endParaRPr lang="en-GB" dirty="0"/>
          </a:p>
          <a:p>
            <a:pPr marL="571500" indent="-514350">
              <a:buNone/>
            </a:pPr>
            <a:r>
              <a:rPr lang="en-GB" dirty="0" smtClean="0"/>
              <a:t>Write about 350 words.</a:t>
            </a:r>
          </a:p>
          <a:p>
            <a:pPr lvl="1"/>
            <a:endParaRPr lang="en-GB" dirty="0" smtClean="0"/>
          </a:p>
          <a:p>
            <a:pPr lvl="1"/>
            <a:endParaRPr lang="en-GB" dirty="0"/>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Annotate/highlight, using numbers or colours, for each question.</a:t>
            </a:r>
          </a:p>
          <a:p>
            <a:r>
              <a:rPr lang="en-GB" dirty="0" smtClean="0"/>
              <a:t>You will need to write approximately ___ words in response for each question, but there doesn’t have to be an exact balance</a:t>
            </a:r>
            <a:r>
              <a:rPr lang="en-GB" dirty="0"/>
              <a:t>.</a:t>
            </a: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IGCSE: Question 3 - summarizing</a:t>
            </a:r>
            <a:endParaRPr lang="en-GB" b="1" dirty="0"/>
          </a:p>
        </p:txBody>
      </p:sp>
      <p:sp>
        <p:nvSpPr>
          <p:cNvPr id="3" name="Content Placeholder 2"/>
          <p:cNvSpPr>
            <a:spLocks noGrp="1"/>
          </p:cNvSpPr>
          <p:nvPr>
            <p:ph idx="1"/>
          </p:nvPr>
        </p:nvSpPr>
        <p:spPr>
          <a:solidFill>
            <a:srgbClr val="92D050"/>
          </a:solidFill>
        </p:spPr>
        <p:txBody>
          <a:bodyPr/>
          <a:lstStyle/>
          <a:p>
            <a:r>
              <a:rPr lang="en-GB" dirty="0" smtClean="0"/>
              <a:t>Summarize p.57 only of “Portrait of a Young Prize Fighter.”</a:t>
            </a:r>
          </a:p>
          <a:p>
            <a:r>
              <a:rPr lang="en-GB" dirty="0" smtClean="0"/>
              <a:t>Use your own words.</a:t>
            </a:r>
          </a:p>
          <a:p>
            <a:r>
              <a:rPr lang="en-GB" dirty="0" smtClean="0"/>
              <a:t>How many points can you make in 5 minutes?</a:t>
            </a:r>
            <a:endParaRPr lang="en-GB" dirty="0"/>
          </a:p>
        </p:txBody>
      </p:sp>
    </p:spTree>
    <p:extLst>
      <p:ext uri="{BB962C8B-B14F-4D97-AF65-F5344CB8AC3E}">
        <p14:creationId xmlns:p14="http://schemas.microsoft.com/office/powerpoint/2010/main" val="132695063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p:spPr>
        <p:txBody>
          <a:bodyPr/>
          <a:lstStyle/>
          <a:p>
            <a:r>
              <a:rPr lang="en-GB" b="1" dirty="0" smtClean="0"/>
              <a:t>Q.3</a:t>
            </a:r>
            <a:endParaRPr lang="en-GB" b="1" dirty="0"/>
          </a:p>
        </p:txBody>
      </p:sp>
      <p:sp>
        <p:nvSpPr>
          <p:cNvPr id="3" name="Content Placeholder 2"/>
          <p:cNvSpPr>
            <a:spLocks noGrp="1"/>
          </p:cNvSpPr>
          <p:nvPr>
            <p:ph idx="1"/>
          </p:nvPr>
        </p:nvSpPr>
        <p:spPr/>
        <p:txBody>
          <a:bodyPr/>
          <a:lstStyle/>
          <a:p>
            <a:r>
              <a:rPr lang="en-GB" dirty="0" smtClean="0"/>
              <a:t>Question 3 asks you to summarize.</a:t>
            </a:r>
          </a:p>
          <a:p>
            <a:r>
              <a:rPr lang="en-GB" dirty="0" smtClean="0"/>
              <a:t>There are 15 marks available for 3(a) (the listing exercise); there will usually be 1 mark available per point, and you will usually be asked to make 15 points.</a:t>
            </a:r>
            <a:endParaRPr lang="en-GB" dirty="0"/>
          </a:p>
        </p:txBody>
      </p:sp>
    </p:spTree>
    <p:extLst>
      <p:ext uri="{BB962C8B-B14F-4D97-AF65-F5344CB8AC3E}">
        <p14:creationId xmlns:p14="http://schemas.microsoft.com/office/powerpoint/2010/main" val="312946795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Challenges of Q.3?</a:t>
            </a:r>
            <a:endParaRPr lang="en-GB" b="1" dirty="0"/>
          </a:p>
        </p:txBody>
      </p:sp>
      <p:sp>
        <p:nvSpPr>
          <p:cNvPr id="3" name="Content Placeholder 2"/>
          <p:cNvSpPr>
            <a:spLocks noGrp="1"/>
          </p:cNvSpPr>
          <p:nvPr>
            <p:ph idx="1"/>
          </p:nvPr>
        </p:nvSpPr>
        <p:spPr>
          <a:ln>
            <a:solidFill>
              <a:schemeClr val="accent1"/>
            </a:solidFill>
          </a:ln>
        </p:spPr>
        <p:txBody>
          <a:bodyPr/>
          <a:lstStyle/>
          <a:p>
            <a:r>
              <a:rPr lang="en-GB" dirty="0" smtClean="0"/>
              <a:t>Using own words to demonstrate understanding</a:t>
            </a:r>
          </a:p>
          <a:p>
            <a:r>
              <a:rPr lang="en-GB" dirty="0" smtClean="0"/>
              <a:t>Being </a:t>
            </a:r>
            <a:r>
              <a:rPr lang="en-GB" b="1" u="sng" dirty="0" smtClean="0"/>
              <a:t>brief and succinct</a:t>
            </a:r>
            <a:r>
              <a:rPr lang="en-GB" dirty="0" smtClean="0"/>
              <a:t>, yet </a:t>
            </a:r>
            <a:r>
              <a:rPr lang="en-GB" b="1" u="sng" dirty="0" smtClean="0"/>
              <a:t>precise, clear, and specific</a:t>
            </a:r>
            <a:endParaRPr lang="en-GB" b="1" u="sng" dirty="0"/>
          </a:p>
        </p:txBody>
      </p:sp>
    </p:spTree>
    <p:extLst>
      <p:ext uri="{BB962C8B-B14F-4D97-AF65-F5344CB8AC3E}">
        <p14:creationId xmlns:p14="http://schemas.microsoft.com/office/powerpoint/2010/main" val="71888983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anim calcmode="lin" valueType="num">
                                      <p:cBhvr>
                                        <p:cTn id="7" dur="500" fill="hold"/>
                                        <p:tgtEl>
                                          <p:spTgt spid="3">
                                            <p:bg/>
                                          </p:spTgt>
                                        </p:tgtEl>
                                        <p:attrNameLst>
                                          <p:attrName>ppt_w</p:attrName>
                                        </p:attrNameLst>
                                      </p:cBhvr>
                                      <p:tavLst>
                                        <p:tav tm="0">
                                          <p:val>
                                            <p:fltVal val="0"/>
                                          </p:val>
                                        </p:tav>
                                        <p:tav tm="100000">
                                          <p:val>
                                            <p:strVal val="#ppt_w"/>
                                          </p:val>
                                        </p:tav>
                                      </p:tavLst>
                                    </p:anim>
                                    <p:anim calcmode="lin" valueType="num">
                                      <p:cBhvr>
                                        <p:cTn id="8" dur="500" fill="hold"/>
                                        <p:tgtEl>
                                          <p:spTgt spid="3">
                                            <p:bg/>
                                          </p:spTgt>
                                        </p:tgtEl>
                                        <p:attrNameLst>
                                          <p:attrName>ppt_h</p:attrName>
                                        </p:attrNameLst>
                                      </p:cBhvr>
                                      <p:tavLst>
                                        <p:tav tm="0">
                                          <p:val>
                                            <p:fltVal val="0"/>
                                          </p:val>
                                        </p:tav>
                                        <p:tav tm="100000">
                                          <p:val>
                                            <p:strVal val="#ppt_h"/>
                                          </p:val>
                                        </p:tav>
                                      </p:tavLst>
                                    </p:anim>
                                    <p:animEffect transition="in" filter="fade">
                                      <p:cBhvr>
                                        <p:cTn id="9" dur="500"/>
                                        <p:tgtEl>
                                          <p:spTgt spid="3">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 calcmode="lin" valueType="num">
                                      <p:cBhvr>
                                        <p:cTn id="14"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3">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3">
                                            <p:txEl>
                                              <p:pRg st="1" end="1"/>
                                            </p:txEl>
                                          </p:spTgt>
                                        </p:tgtEl>
                                        <p:attrNameLst>
                                          <p:attrName>style.visibility</p:attrName>
                                        </p:attrNameLst>
                                      </p:cBhvr>
                                      <p:to>
                                        <p:strVal val="visible"/>
                                      </p:to>
                                    </p:set>
                                    <p:anim calcmode="lin" valueType="num">
                                      <p:cBhvr>
                                        <p:cTn id="21"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pPr algn="l"/>
            <a:r>
              <a:rPr lang="en-GB" dirty="0" smtClean="0"/>
              <a:t>Things to avoid:</a:t>
            </a:r>
            <a:endParaRPr lang="en-GB" dirty="0"/>
          </a:p>
        </p:txBody>
      </p:sp>
      <p:sp>
        <p:nvSpPr>
          <p:cNvPr id="4" name="Content Placeholder 3"/>
          <p:cNvSpPr>
            <a:spLocks noGrp="1"/>
          </p:cNvSpPr>
          <p:nvPr>
            <p:ph sz="half" idx="1"/>
          </p:nvPr>
        </p:nvSpPr>
        <p:spPr>
          <a:ln>
            <a:solidFill>
              <a:schemeClr val="accent1"/>
            </a:solidFill>
          </a:ln>
        </p:spPr>
        <p:txBody>
          <a:bodyPr>
            <a:normAutofit lnSpcReduction="10000"/>
          </a:bodyPr>
          <a:lstStyle/>
          <a:p>
            <a:r>
              <a:rPr lang="en-GB" dirty="0" smtClean="0"/>
              <a:t>22; sad, dark eyes</a:t>
            </a:r>
          </a:p>
          <a:p>
            <a:r>
              <a:rPr lang="en-GB" dirty="0" smtClean="0"/>
              <a:t>Six fights</a:t>
            </a:r>
          </a:p>
          <a:p>
            <a:r>
              <a:rPr lang="en-GB" dirty="0" smtClean="0"/>
              <a:t>Dozen shirts</a:t>
            </a:r>
          </a:p>
          <a:p>
            <a:r>
              <a:rPr lang="en-GB" dirty="0" smtClean="0"/>
              <a:t>Wants to marry her</a:t>
            </a:r>
            <a:endParaRPr lang="en-GB" dirty="0"/>
          </a:p>
        </p:txBody>
      </p:sp>
      <p:sp>
        <p:nvSpPr>
          <p:cNvPr id="5" name="Content Placeholder 4"/>
          <p:cNvSpPr>
            <a:spLocks noGrp="1"/>
          </p:cNvSpPr>
          <p:nvPr>
            <p:ph sz="half" idx="2"/>
          </p:nvPr>
        </p:nvSpPr>
        <p:spPr>
          <a:ln>
            <a:solidFill>
              <a:schemeClr val="accent1"/>
            </a:solidFill>
          </a:ln>
        </p:spPr>
        <p:txBody>
          <a:bodyPr>
            <a:normAutofit lnSpcReduction="10000"/>
          </a:bodyPr>
          <a:lstStyle/>
          <a:p>
            <a:r>
              <a:rPr lang="en-GB" dirty="0" smtClean="0"/>
              <a:t>22 years old</a:t>
            </a:r>
          </a:p>
          <a:p>
            <a:r>
              <a:rPr lang="en-GB" dirty="0" smtClean="0"/>
              <a:t>Young, but his eyes and face show his experience as fighter</a:t>
            </a:r>
          </a:p>
          <a:p>
            <a:r>
              <a:rPr lang="en-GB" dirty="0" smtClean="0"/>
              <a:t>He’s had six </a:t>
            </a:r>
            <a:r>
              <a:rPr lang="en-GB" b="1" u="sng" dirty="0" smtClean="0"/>
              <a:t>professional</a:t>
            </a:r>
            <a:r>
              <a:rPr lang="en-GB" dirty="0" smtClean="0"/>
              <a:t> fights</a:t>
            </a:r>
          </a:p>
          <a:p>
            <a:r>
              <a:rPr lang="en-GB" dirty="0" smtClean="0"/>
              <a:t>He owns twelve silk shirts</a:t>
            </a:r>
          </a:p>
          <a:p>
            <a:r>
              <a:rPr lang="en-GB" dirty="0" smtClean="0"/>
              <a:t>He hopes to marry his girlfriend soon</a:t>
            </a:r>
            <a:endParaRPr lang="en-GB" dirty="0"/>
          </a:p>
        </p:txBody>
      </p:sp>
    </p:spTree>
    <p:extLst>
      <p:ext uri="{BB962C8B-B14F-4D97-AF65-F5344CB8AC3E}">
        <p14:creationId xmlns:p14="http://schemas.microsoft.com/office/powerpoint/2010/main" val="15685014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4">
                                            <p:bg/>
                                          </p:spTgt>
                                        </p:tgtEl>
                                        <p:attrNameLst>
                                          <p:attrName>style.visibility</p:attrName>
                                        </p:attrNameLst>
                                      </p:cBhvr>
                                      <p:to>
                                        <p:strVal val="visible"/>
                                      </p:to>
                                    </p:set>
                                    <p:anim calcmode="lin" valueType="num">
                                      <p:cBhvr>
                                        <p:cTn id="7" dur="500" fill="hold"/>
                                        <p:tgtEl>
                                          <p:spTgt spid="4">
                                            <p:bg/>
                                          </p:spTgt>
                                        </p:tgtEl>
                                        <p:attrNameLst>
                                          <p:attrName>ppt_w</p:attrName>
                                        </p:attrNameLst>
                                      </p:cBhvr>
                                      <p:tavLst>
                                        <p:tav tm="0">
                                          <p:val>
                                            <p:fltVal val="0"/>
                                          </p:val>
                                        </p:tav>
                                        <p:tav tm="100000">
                                          <p:val>
                                            <p:strVal val="#ppt_w"/>
                                          </p:val>
                                        </p:tav>
                                      </p:tavLst>
                                    </p:anim>
                                    <p:anim calcmode="lin" valueType="num">
                                      <p:cBhvr>
                                        <p:cTn id="8" dur="500" fill="hold"/>
                                        <p:tgtEl>
                                          <p:spTgt spid="4">
                                            <p:bg/>
                                          </p:spTgt>
                                        </p:tgtEl>
                                        <p:attrNameLst>
                                          <p:attrName>ppt_h</p:attrName>
                                        </p:attrNameLst>
                                      </p:cBhvr>
                                      <p:tavLst>
                                        <p:tav tm="0">
                                          <p:val>
                                            <p:fltVal val="0"/>
                                          </p:val>
                                        </p:tav>
                                        <p:tav tm="100000">
                                          <p:val>
                                            <p:strVal val="#ppt_h"/>
                                          </p:val>
                                        </p:tav>
                                      </p:tavLst>
                                    </p:anim>
                                    <p:animEffect transition="in" filter="fade">
                                      <p:cBhvr>
                                        <p:cTn id="9" dur="500"/>
                                        <p:tgtEl>
                                          <p:spTgt spid="4">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4">
                                            <p:txEl>
                                              <p:pRg st="0" end="0"/>
                                            </p:txEl>
                                          </p:spTgt>
                                        </p:tgtEl>
                                        <p:attrNameLst>
                                          <p:attrName>style.visibility</p:attrName>
                                        </p:attrNameLst>
                                      </p:cBhvr>
                                      <p:to>
                                        <p:strVal val="visible"/>
                                      </p:to>
                                    </p:set>
                                    <p:anim calcmode="lin" valueType="num">
                                      <p:cBhvr>
                                        <p:cTn id="14" dur="500" fill="hold"/>
                                        <p:tgtEl>
                                          <p:spTgt spid="4">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4">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4">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4">
                                            <p:txEl>
                                              <p:pRg st="1" end="1"/>
                                            </p:txEl>
                                          </p:spTgt>
                                        </p:tgtEl>
                                        <p:attrNameLst>
                                          <p:attrName>style.visibility</p:attrName>
                                        </p:attrNameLst>
                                      </p:cBhvr>
                                      <p:to>
                                        <p:strVal val="visible"/>
                                      </p:to>
                                    </p:set>
                                    <p:anim calcmode="lin" valueType="num">
                                      <p:cBhvr>
                                        <p:cTn id="21" dur="500" fill="hold"/>
                                        <p:tgtEl>
                                          <p:spTgt spid="4">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4">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4">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4">
                                            <p:txEl>
                                              <p:pRg st="2" end="2"/>
                                            </p:txEl>
                                          </p:spTgt>
                                        </p:tgtEl>
                                        <p:attrNameLst>
                                          <p:attrName>style.visibility</p:attrName>
                                        </p:attrNameLst>
                                      </p:cBhvr>
                                      <p:to>
                                        <p:strVal val="visible"/>
                                      </p:to>
                                    </p:set>
                                    <p:anim calcmode="lin" valueType="num">
                                      <p:cBhvr>
                                        <p:cTn id="28" dur="500" fill="hold"/>
                                        <p:tgtEl>
                                          <p:spTgt spid="4">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4">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4">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4">
                                            <p:txEl>
                                              <p:pRg st="3" end="3"/>
                                            </p:txEl>
                                          </p:spTgt>
                                        </p:tgtEl>
                                        <p:attrNameLst>
                                          <p:attrName>style.visibility</p:attrName>
                                        </p:attrNameLst>
                                      </p:cBhvr>
                                      <p:to>
                                        <p:strVal val="visible"/>
                                      </p:to>
                                    </p:set>
                                    <p:anim calcmode="lin" valueType="num">
                                      <p:cBhvr>
                                        <p:cTn id="35" dur="500" fill="hold"/>
                                        <p:tgtEl>
                                          <p:spTgt spid="4">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4">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4">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5">
                                            <p:bg/>
                                          </p:spTgt>
                                        </p:tgtEl>
                                        <p:attrNameLst>
                                          <p:attrName>style.visibility</p:attrName>
                                        </p:attrNameLst>
                                      </p:cBhvr>
                                      <p:to>
                                        <p:strVal val="visible"/>
                                      </p:to>
                                    </p:set>
                                    <p:anim calcmode="lin" valueType="num">
                                      <p:cBhvr>
                                        <p:cTn id="42" dur="500" fill="hold"/>
                                        <p:tgtEl>
                                          <p:spTgt spid="5">
                                            <p:bg/>
                                          </p:spTgt>
                                        </p:tgtEl>
                                        <p:attrNameLst>
                                          <p:attrName>ppt_w</p:attrName>
                                        </p:attrNameLst>
                                      </p:cBhvr>
                                      <p:tavLst>
                                        <p:tav tm="0">
                                          <p:val>
                                            <p:fltVal val="0"/>
                                          </p:val>
                                        </p:tav>
                                        <p:tav tm="100000">
                                          <p:val>
                                            <p:strVal val="#ppt_w"/>
                                          </p:val>
                                        </p:tav>
                                      </p:tavLst>
                                    </p:anim>
                                    <p:anim calcmode="lin" valueType="num">
                                      <p:cBhvr>
                                        <p:cTn id="43" dur="500" fill="hold"/>
                                        <p:tgtEl>
                                          <p:spTgt spid="5">
                                            <p:bg/>
                                          </p:spTgt>
                                        </p:tgtEl>
                                        <p:attrNameLst>
                                          <p:attrName>ppt_h</p:attrName>
                                        </p:attrNameLst>
                                      </p:cBhvr>
                                      <p:tavLst>
                                        <p:tav tm="0">
                                          <p:val>
                                            <p:fltVal val="0"/>
                                          </p:val>
                                        </p:tav>
                                        <p:tav tm="100000">
                                          <p:val>
                                            <p:strVal val="#ppt_h"/>
                                          </p:val>
                                        </p:tav>
                                      </p:tavLst>
                                    </p:anim>
                                    <p:animEffect transition="in" filter="fade">
                                      <p:cBhvr>
                                        <p:cTn id="44" dur="500"/>
                                        <p:tgtEl>
                                          <p:spTgt spid="5">
                                            <p:bg/>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5">
                                            <p:txEl>
                                              <p:pRg st="0" end="0"/>
                                            </p:txEl>
                                          </p:spTgt>
                                        </p:tgtEl>
                                        <p:attrNameLst>
                                          <p:attrName>style.visibility</p:attrName>
                                        </p:attrNameLst>
                                      </p:cBhvr>
                                      <p:to>
                                        <p:strVal val="visible"/>
                                      </p:to>
                                    </p:set>
                                    <p:anim calcmode="lin" valueType="num">
                                      <p:cBhvr>
                                        <p:cTn id="49" dur="500" fill="hold"/>
                                        <p:tgtEl>
                                          <p:spTgt spid="5">
                                            <p:txEl>
                                              <p:pRg st="0" end="0"/>
                                            </p:txEl>
                                          </p:spTgt>
                                        </p:tgtEl>
                                        <p:attrNameLst>
                                          <p:attrName>ppt_w</p:attrName>
                                        </p:attrNameLst>
                                      </p:cBhvr>
                                      <p:tavLst>
                                        <p:tav tm="0">
                                          <p:val>
                                            <p:fltVal val="0"/>
                                          </p:val>
                                        </p:tav>
                                        <p:tav tm="100000">
                                          <p:val>
                                            <p:strVal val="#ppt_w"/>
                                          </p:val>
                                        </p:tav>
                                      </p:tavLst>
                                    </p:anim>
                                    <p:anim calcmode="lin" valueType="num">
                                      <p:cBhvr>
                                        <p:cTn id="50" dur="500" fill="hold"/>
                                        <p:tgtEl>
                                          <p:spTgt spid="5">
                                            <p:txEl>
                                              <p:pRg st="0" end="0"/>
                                            </p:txEl>
                                          </p:spTgt>
                                        </p:tgtEl>
                                        <p:attrNameLst>
                                          <p:attrName>ppt_h</p:attrName>
                                        </p:attrNameLst>
                                      </p:cBhvr>
                                      <p:tavLst>
                                        <p:tav tm="0">
                                          <p:val>
                                            <p:fltVal val="0"/>
                                          </p:val>
                                        </p:tav>
                                        <p:tav tm="100000">
                                          <p:val>
                                            <p:strVal val="#ppt_h"/>
                                          </p:val>
                                        </p:tav>
                                      </p:tavLst>
                                    </p:anim>
                                    <p:animEffect transition="in" filter="fade">
                                      <p:cBhvr>
                                        <p:cTn id="51" dur="500"/>
                                        <p:tgtEl>
                                          <p:spTgt spid="5">
                                            <p:txEl>
                                              <p:pRg st="0" end="0"/>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5">
                                            <p:txEl>
                                              <p:pRg st="1" end="1"/>
                                            </p:txEl>
                                          </p:spTgt>
                                        </p:tgtEl>
                                        <p:attrNameLst>
                                          <p:attrName>style.visibility</p:attrName>
                                        </p:attrNameLst>
                                      </p:cBhvr>
                                      <p:to>
                                        <p:strVal val="visible"/>
                                      </p:to>
                                    </p:set>
                                    <p:anim calcmode="lin" valueType="num">
                                      <p:cBhvr>
                                        <p:cTn id="56" dur="500" fill="hold"/>
                                        <p:tgtEl>
                                          <p:spTgt spid="5">
                                            <p:txEl>
                                              <p:pRg st="1" end="1"/>
                                            </p:txEl>
                                          </p:spTgt>
                                        </p:tgtEl>
                                        <p:attrNameLst>
                                          <p:attrName>ppt_w</p:attrName>
                                        </p:attrNameLst>
                                      </p:cBhvr>
                                      <p:tavLst>
                                        <p:tav tm="0">
                                          <p:val>
                                            <p:fltVal val="0"/>
                                          </p:val>
                                        </p:tav>
                                        <p:tav tm="100000">
                                          <p:val>
                                            <p:strVal val="#ppt_w"/>
                                          </p:val>
                                        </p:tav>
                                      </p:tavLst>
                                    </p:anim>
                                    <p:anim calcmode="lin" valueType="num">
                                      <p:cBhvr>
                                        <p:cTn id="57" dur="500" fill="hold"/>
                                        <p:tgtEl>
                                          <p:spTgt spid="5">
                                            <p:txEl>
                                              <p:pRg st="1" end="1"/>
                                            </p:txEl>
                                          </p:spTgt>
                                        </p:tgtEl>
                                        <p:attrNameLst>
                                          <p:attrName>ppt_h</p:attrName>
                                        </p:attrNameLst>
                                      </p:cBhvr>
                                      <p:tavLst>
                                        <p:tav tm="0">
                                          <p:val>
                                            <p:fltVal val="0"/>
                                          </p:val>
                                        </p:tav>
                                        <p:tav tm="100000">
                                          <p:val>
                                            <p:strVal val="#ppt_h"/>
                                          </p:val>
                                        </p:tav>
                                      </p:tavLst>
                                    </p:anim>
                                    <p:animEffect transition="in" filter="fade">
                                      <p:cBhvr>
                                        <p:cTn id="58" dur="500"/>
                                        <p:tgtEl>
                                          <p:spTgt spid="5">
                                            <p:txEl>
                                              <p:pRg st="1" end="1"/>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5">
                                            <p:txEl>
                                              <p:pRg st="2" end="2"/>
                                            </p:txEl>
                                          </p:spTgt>
                                        </p:tgtEl>
                                        <p:attrNameLst>
                                          <p:attrName>style.visibility</p:attrName>
                                        </p:attrNameLst>
                                      </p:cBhvr>
                                      <p:to>
                                        <p:strVal val="visible"/>
                                      </p:to>
                                    </p:set>
                                    <p:anim calcmode="lin" valueType="num">
                                      <p:cBhvr>
                                        <p:cTn id="63" dur="500" fill="hold"/>
                                        <p:tgtEl>
                                          <p:spTgt spid="5">
                                            <p:txEl>
                                              <p:pRg st="2" end="2"/>
                                            </p:txEl>
                                          </p:spTgt>
                                        </p:tgtEl>
                                        <p:attrNameLst>
                                          <p:attrName>ppt_w</p:attrName>
                                        </p:attrNameLst>
                                      </p:cBhvr>
                                      <p:tavLst>
                                        <p:tav tm="0">
                                          <p:val>
                                            <p:fltVal val="0"/>
                                          </p:val>
                                        </p:tav>
                                        <p:tav tm="100000">
                                          <p:val>
                                            <p:strVal val="#ppt_w"/>
                                          </p:val>
                                        </p:tav>
                                      </p:tavLst>
                                    </p:anim>
                                    <p:anim calcmode="lin" valueType="num">
                                      <p:cBhvr>
                                        <p:cTn id="64" dur="500" fill="hold"/>
                                        <p:tgtEl>
                                          <p:spTgt spid="5">
                                            <p:txEl>
                                              <p:pRg st="2" end="2"/>
                                            </p:txEl>
                                          </p:spTgt>
                                        </p:tgtEl>
                                        <p:attrNameLst>
                                          <p:attrName>ppt_h</p:attrName>
                                        </p:attrNameLst>
                                      </p:cBhvr>
                                      <p:tavLst>
                                        <p:tav tm="0">
                                          <p:val>
                                            <p:fltVal val="0"/>
                                          </p:val>
                                        </p:tav>
                                        <p:tav tm="100000">
                                          <p:val>
                                            <p:strVal val="#ppt_h"/>
                                          </p:val>
                                        </p:tav>
                                      </p:tavLst>
                                    </p:anim>
                                    <p:animEffect transition="in" filter="fade">
                                      <p:cBhvr>
                                        <p:cTn id="65" dur="500"/>
                                        <p:tgtEl>
                                          <p:spTgt spid="5">
                                            <p:txEl>
                                              <p:pRg st="2" end="2"/>
                                            </p:txEl>
                                          </p:spTgt>
                                        </p:tgtEl>
                                      </p:cBhvr>
                                    </p:animEffect>
                                  </p:childTnLst>
                                </p:cTn>
                              </p:par>
                            </p:childTnLst>
                          </p:cTn>
                        </p:par>
                      </p:childTnLst>
                    </p:cTn>
                  </p:par>
                  <p:par>
                    <p:cTn id="66" fill="hold">
                      <p:stCondLst>
                        <p:cond delay="indefinite"/>
                      </p:stCondLst>
                      <p:childTnLst>
                        <p:par>
                          <p:cTn id="67" fill="hold">
                            <p:stCondLst>
                              <p:cond delay="0"/>
                            </p:stCondLst>
                            <p:childTnLst>
                              <p:par>
                                <p:cTn id="68" presetID="53" presetClass="entr" presetSubtype="16" fill="hold" grpId="0" nodeType="clickEffect">
                                  <p:stCondLst>
                                    <p:cond delay="0"/>
                                  </p:stCondLst>
                                  <p:childTnLst>
                                    <p:set>
                                      <p:cBhvr>
                                        <p:cTn id="69" dur="1" fill="hold">
                                          <p:stCondLst>
                                            <p:cond delay="0"/>
                                          </p:stCondLst>
                                        </p:cTn>
                                        <p:tgtEl>
                                          <p:spTgt spid="5">
                                            <p:txEl>
                                              <p:pRg st="3" end="3"/>
                                            </p:txEl>
                                          </p:spTgt>
                                        </p:tgtEl>
                                        <p:attrNameLst>
                                          <p:attrName>style.visibility</p:attrName>
                                        </p:attrNameLst>
                                      </p:cBhvr>
                                      <p:to>
                                        <p:strVal val="visible"/>
                                      </p:to>
                                    </p:set>
                                    <p:anim calcmode="lin" valueType="num">
                                      <p:cBhvr>
                                        <p:cTn id="70" dur="500" fill="hold"/>
                                        <p:tgtEl>
                                          <p:spTgt spid="5">
                                            <p:txEl>
                                              <p:pRg st="3" end="3"/>
                                            </p:txEl>
                                          </p:spTgt>
                                        </p:tgtEl>
                                        <p:attrNameLst>
                                          <p:attrName>ppt_w</p:attrName>
                                        </p:attrNameLst>
                                      </p:cBhvr>
                                      <p:tavLst>
                                        <p:tav tm="0">
                                          <p:val>
                                            <p:fltVal val="0"/>
                                          </p:val>
                                        </p:tav>
                                        <p:tav tm="100000">
                                          <p:val>
                                            <p:strVal val="#ppt_w"/>
                                          </p:val>
                                        </p:tav>
                                      </p:tavLst>
                                    </p:anim>
                                    <p:anim calcmode="lin" valueType="num">
                                      <p:cBhvr>
                                        <p:cTn id="71" dur="500" fill="hold"/>
                                        <p:tgtEl>
                                          <p:spTgt spid="5">
                                            <p:txEl>
                                              <p:pRg st="3" end="3"/>
                                            </p:txEl>
                                          </p:spTgt>
                                        </p:tgtEl>
                                        <p:attrNameLst>
                                          <p:attrName>ppt_h</p:attrName>
                                        </p:attrNameLst>
                                      </p:cBhvr>
                                      <p:tavLst>
                                        <p:tav tm="0">
                                          <p:val>
                                            <p:fltVal val="0"/>
                                          </p:val>
                                        </p:tav>
                                        <p:tav tm="100000">
                                          <p:val>
                                            <p:strVal val="#ppt_h"/>
                                          </p:val>
                                        </p:tav>
                                      </p:tavLst>
                                    </p:anim>
                                    <p:animEffect transition="in" filter="fade">
                                      <p:cBhvr>
                                        <p:cTn id="72" dur="500"/>
                                        <p:tgtEl>
                                          <p:spTgt spid="5">
                                            <p:txEl>
                                              <p:pRg st="3" end="3"/>
                                            </p:txEl>
                                          </p:spTgt>
                                        </p:tgtEl>
                                      </p:cBhvr>
                                    </p:animEffect>
                                  </p:childTnLst>
                                </p:cTn>
                              </p:par>
                            </p:childTnLst>
                          </p:cTn>
                        </p:par>
                      </p:childTnLst>
                    </p:cTn>
                  </p:par>
                  <p:par>
                    <p:cTn id="73" fill="hold">
                      <p:stCondLst>
                        <p:cond delay="indefinite"/>
                      </p:stCondLst>
                      <p:childTnLst>
                        <p:par>
                          <p:cTn id="74" fill="hold">
                            <p:stCondLst>
                              <p:cond delay="0"/>
                            </p:stCondLst>
                            <p:childTnLst>
                              <p:par>
                                <p:cTn id="75" presetID="53" presetClass="entr" presetSubtype="16" fill="hold" grpId="0" nodeType="clickEffect">
                                  <p:stCondLst>
                                    <p:cond delay="0"/>
                                  </p:stCondLst>
                                  <p:childTnLst>
                                    <p:set>
                                      <p:cBhvr>
                                        <p:cTn id="76" dur="1" fill="hold">
                                          <p:stCondLst>
                                            <p:cond delay="0"/>
                                          </p:stCondLst>
                                        </p:cTn>
                                        <p:tgtEl>
                                          <p:spTgt spid="5">
                                            <p:txEl>
                                              <p:pRg st="4" end="4"/>
                                            </p:txEl>
                                          </p:spTgt>
                                        </p:tgtEl>
                                        <p:attrNameLst>
                                          <p:attrName>style.visibility</p:attrName>
                                        </p:attrNameLst>
                                      </p:cBhvr>
                                      <p:to>
                                        <p:strVal val="visible"/>
                                      </p:to>
                                    </p:set>
                                    <p:anim calcmode="lin" valueType="num">
                                      <p:cBhvr>
                                        <p:cTn id="77" dur="500" fill="hold"/>
                                        <p:tgtEl>
                                          <p:spTgt spid="5">
                                            <p:txEl>
                                              <p:pRg st="4" end="4"/>
                                            </p:txEl>
                                          </p:spTgt>
                                        </p:tgtEl>
                                        <p:attrNameLst>
                                          <p:attrName>ppt_w</p:attrName>
                                        </p:attrNameLst>
                                      </p:cBhvr>
                                      <p:tavLst>
                                        <p:tav tm="0">
                                          <p:val>
                                            <p:fltVal val="0"/>
                                          </p:val>
                                        </p:tav>
                                        <p:tav tm="100000">
                                          <p:val>
                                            <p:strVal val="#ppt_w"/>
                                          </p:val>
                                        </p:tav>
                                      </p:tavLst>
                                    </p:anim>
                                    <p:anim calcmode="lin" valueType="num">
                                      <p:cBhvr>
                                        <p:cTn id="78" dur="500" fill="hold"/>
                                        <p:tgtEl>
                                          <p:spTgt spid="5">
                                            <p:txEl>
                                              <p:pRg st="4" end="4"/>
                                            </p:txEl>
                                          </p:spTgt>
                                        </p:tgtEl>
                                        <p:attrNameLst>
                                          <p:attrName>ppt_h</p:attrName>
                                        </p:attrNameLst>
                                      </p:cBhvr>
                                      <p:tavLst>
                                        <p:tav tm="0">
                                          <p:val>
                                            <p:fltVal val="0"/>
                                          </p:val>
                                        </p:tav>
                                        <p:tav tm="100000">
                                          <p:val>
                                            <p:strVal val="#ppt_h"/>
                                          </p:val>
                                        </p:tav>
                                      </p:tavLst>
                                    </p:anim>
                                    <p:animEffect transition="in" filter="fade">
                                      <p:cBhvr>
                                        <p:cTn id="79" dur="500"/>
                                        <p:tgtEl>
                                          <p:spTgt spid="5">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build="p" animBg="1"/>
      <p:bldP spid="5" grpId="0" build="p" animBg="1"/>
    </p:bld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FFFF00"/>
          </a:solidFill>
        </p:spPr>
        <p:txBody>
          <a:bodyPr>
            <a:noAutofit/>
          </a:bodyPr>
          <a:lstStyle/>
          <a:p>
            <a:pPr algn="l"/>
            <a:r>
              <a:rPr lang="en-GB" sz="3800" b="1" dirty="0" smtClean="0"/>
              <a:t>Summarize what you learn about animal life in the rainforest. (15 marks)</a:t>
            </a:r>
            <a:endParaRPr lang="en-GB" sz="3800" b="1" dirty="0"/>
          </a:p>
        </p:txBody>
      </p:sp>
      <p:sp>
        <p:nvSpPr>
          <p:cNvPr id="6" name="Content Placeholder 5"/>
          <p:cNvSpPr>
            <a:spLocks noGrp="1"/>
          </p:cNvSpPr>
          <p:nvPr>
            <p:ph idx="1"/>
          </p:nvPr>
        </p:nvSpPr>
        <p:spPr/>
        <p:txBody>
          <a:bodyPr/>
          <a:lstStyle/>
          <a:p>
            <a:r>
              <a:rPr lang="en-GB" dirty="0" smtClean="0"/>
              <a:t>How many points can you make using only the first paragraph?</a:t>
            </a:r>
            <a:endParaRPr lang="en-GB" dirty="0"/>
          </a:p>
        </p:txBody>
      </p:sp>
    </p:spTree>
    <p:extLst>
      <p:ext uri="{BB962C8B-B14F-4D97-AF65-F5344CB8AC3E}">
        <p14:creationId xmlns:p14="http://schemas.microsoft.com/office/powerpoint/2010/main" val="2269099516"/>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sz="half" idx="1"/>
          </p:nvPr>
        </p:nvSpPr>
        <p:spPr>
          <a:xfrm>
            <a:off x="457200" y="260648"/>
            <a:ext cx="8435280" cy="2304256"/>
          </a:xfrm>
          <a:ln>
            <a:solidFill>
              <a:schemeClr val="accent1"/>
            </a:solidFill>
          </a:ln>
        </p:spPr>
        <p:txBody>
          <a:bodyPr>
            <a:noAutofit/>
          </a:bodyPr>
          <a:lstStyle/>
          <a:p>
            <a:pPr marL="0" indent="0">
              <a:buNone/>
            </a:pPr>
            <a:r>
              <a:rPr lang="en-GB" sz="1400" b="1" dirty="0"/>
              <a:t>When I tried to think of all the animals I wanted to see, those old travellers’ tales kept flooding into</a:t>
            </a:r>
          </a:p>
          <a:p>
            <a:pPr marL="0" indent="0">
              <a:buNone/>
            </a:pPr>
            <a:r>
              <a:rPr lang="en-GB" sz="1400" b="1" dirty="0"/>
              <a:t>my thoughts, the tales of weird and dangerous creatures everywhere in the forest. But reality is not</a:t>
            </a:r>
          </a:p>
          <a:p>
            <a:pPr marL="0" indent="0">
              <a:buNone/>
            </a:pPr>
            <a:r>
              <a:rPr lang="en-GB" sz="1400" b="1" dirty="0"/>
              <a:t>like this. In the forests, most animals are small. The problem of moving through trees when danger</a:t>
            </a:r>
          </a:p>
          <a:p>
            <a:pPr marL="0" indent="0">
              <a:buNone/>
            </a:pPr>
            <a:r>
              <a:rPr lang="en-GB" sz="1400" b="1" dirty="0"/>
              <a:t>threatens has prevented any really large animals surviving for long within the forest proper, particularly</a:t>
            </a:r>
          </a:p>
          <a:p>
            <a:pPr marL="0" indent="0">
              <a:buNone/>
            </a:pPr>
            <a:r>
              <a:rPr lang="en-GB" sz="1400" b="1" dirty="0"/>
              <a:t>anywhere far from water. Most animals are highly camouflaged, which creates a problem of its own:</a:t>
            </a:r>
          </a:p>
          <a:p>
            <a:pPr marL="0" indent="0">
              <a:buNone/>
            </a:pPr>
            <a:r>
              <a:rPr lang="en-GB" sz="1400" b="1" dirty="0"/>
              <a:t>how does each recognise its mate? Moving around in daytime would make the camouflage useless, so</a:t>
            </a:r>
          </a:p>
          <a:p>
            <a:pPr marL="0" indent="0">
              <a:buNone/>
            </a:pPr>
            <a:r>
              <a:rPr lang="en-GB" sz="1400" b="1" dirty="0"/>
              <a:t>most animals stay motionless during the day and only move about at dusk. Then it is more difficult to be</a:t>
            </a:r>
          </a:p>
          <a:p>
            <a:pPr marL="0" indent="0">
              <a:buNone/>
            </a:pPr>
            <a:r>
              <a:rPr lang="en-GB" sz="1400" b="1" dirty="0"/>
              <a:t>seen, but they can be heard. That is why the forest is hushed by day but noisy with recognition signals</a:t>
            </a:r>
          </a:p>
          <a:p>
            <a:pPr marL="0" indent="0">
              <a:buNone/>
            </a:pPr>
            <a:r>
              <a:rPr lang="en-GB" sz="1400" b="1" dirty="0"/>
              <a:t>by night.</a:t>
            </a:r>
          </a:p>
        </p:txBody>
      </p:sp>
      <p:sp>
        <p:nvSpPr>
          <p:cNvPr id="6" name="Content Placeholder 5"/>
          <p:cNvSpPr>
            <a:spLocks noGrp="1"/>
          </p:cNvSpPr>
          <p:nvPr>
            <p:ph sz="half" idx="2"/>
          </p:nvPr>
        </p:nvSpPr>
        <p:spPr>
          <a:xfrm>
            <a:off x="467544" y="2996952"/>
            <a:ext cx="8219256" cy="3456384"/>
          </a:xfrm>
          <a:ln>
            <a:solidFill>
              <a:schemeClr val="accent1"/>
            </a:solidFill>
          </a:ln>
        </p:spPr>
        <p:txBody>
          <a:bodyPr>
            <a:normAutofit/>
          </a:bodyPr>
          <a:lstStyle/>
          <a:p>
            <a:pPr>
              <a:buAutoNum type="arabicParenR"/>
            </a:pPr>
            <a:r>
              <a:rPr lang="en-GB" sz="1400" dirty="0" smtClean="0"/>
              <a:t>Reality of the wild-life not like the old stories/myths</a:t>
            </a:r>
          </a:p>
          <a:p>
            <a:pPr>
              <a:buAutoNum type="arabicParenR"/>
            </a:pPr>
            <a:r>
              <a:rPr lang="en-GB" sz="1400" dirty="0" smtClean="0"/>
              <a:t>Expectation is for </a:t>
            </a:r>
            <a:r>
              <a:rPr lang="en-GB" sz="1400" smtClean="0"/>
              <a:t>animals to be </a:t>
            </a:r>
            <a:r>
              <a:rPr lang="en-GB" sz="1400" dirty="0" smtClean="0"/>
              <a:t>large and dangerous; in fact, most animals small</a:t>
            </a:r>
          </a:p>
          <a:p>
            <a:pPr>
              <a:buAutoNum type="arabicParenR"/>
            </a:pPr>
            <a:r>
              <a:rPr lang="en-GB" sz="1400" dirty="0" smtClean="0"/>
              <a:t>Small animals survive better, as they can avoid predators </a:t>
            </a:r>
          </a:p>
          <a:p>
            <a:pPr>
              <a:buAutoNum type="arabicParenR"/>
            </a:pPr>
            <a:r>
              <a:rPr lang="en-GB" sz="1400" dirty="0" smtClean="0"/>
              <a:t>Large animals don’t survive deep in the forest, far from water</a:t>
            </a:r>
          </a:p>
          <a:p>
            <a:pPr>
              <a:buAutoNum type="arabicParenR"/>
            </a:pPr>
            <a:r>
              <a:rPr lang="en-GB" sz="1400" dirty="0" smtClean="0"/>
              <a:t>Most animals hidden (“highly camouflaged”)</a:t>
            </a:r>
          </a:p>
          <a:p>
            <a:pPr>
              <a:buAutoNum type="arabicParenR"/>
            </a:pPr>
            <a:r>
              <a:rPr lang="en-GB" sz="1400" dirty="0" smtClean="0"/>
              <a:t>Camouflage can make it hard for animals to recognize breeding partners (mates)</a:t>
            </a:r>
          </a:p>
          <a:p>
            <a:pPr>
              <a:buAutoNum type="arabicParenR"/>
            </a:pPr>
            <a:r>
              <a:rPr lang="en-GB" sz="1400" dirty="0" smtClean="0"/>
              <a:t>Most animals in rainforest are nocturnal; movement during day would make camouflage useless</a:t>
            </a:r>
          </a:p>
          <a:p>
            <a:pPr>
              <a:buAutoNum type="arabicParenR"/>
            </a:pPr>
            <a:r>
              <a:rPr lang="en-GB" sz="1400" dirty="0" smtClean="0"/>
              <a:t>Because of nocturnal activity, rainforest is quiet during the day, but noisy at night, with animals communicating with one another</a:t>
            </a:r>
          </a:p>
          <a:p>
            <a:pPr>
              <a:buAutoNum type="arabicParenR"/>
            </a:pPr>
            <a:endParaRPr lang="en-GB" sz="1400" dirty="0"/>
          </a:p>
        </p:txBody>
      </p:sp>
    </p:spTree>
    <p:extLst>
      <p:ext uri="{BB962C8B-B14F-4D97-AF65-F5344CB8AC3E}">
        <p14:creationId xmlns:p14="http://schemas.microsoft.com/office/powerpoint/2010/main" val="11045137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16" fill="hold" grpId="0" nodeType="clickEffect">
                                  <p:stCondLst>
                                    <p:cond delay="0"/>
                                  </p:stCondLst>
                                  <p:childTnLst>
                                    <p:set>
                                      <p:cBhvr>
                                        <p:cTn id="6" dur="1" fill="hold">
                                          <p:stCondLst>
                                            <p:cond delay="0"/>
                                          </p:stCondLst>
                                        </p:cTn>
                                        <p:tgtEl>
                                          <p:spTgt spid="6">
                                            <p:bg/>
                                          </p:spTgt>
                                        </p:tgtEl>
                                        <p:attrNameLst>
                                          <p:attrName>style.visibility</p:attrName>
                                        </p:attrNameLst>
                                      </p:cBhvr>
                                      <p:to>
                                        <p:strVal val="visible"/>
                                      </p:to>
                                    </p:set>
                                    <p:anim calcmode="lin" valueType="num">
                                      <p:cBhvr>
                                        <p:cTn id="7" dur="500" fill="hold"/>
                                        <p:tgtEl>
                                          <p:spTgt spid="6">
                                            <p:bg/>
                                          </p:spTgt>
                                        </p:tgtEl>
                                        <p:attrNameLst>
                                          <p:attrName>ppt_w</p:attrName>
                                        </p:attrNameLst>
                                      </p:cBhvr>
                                      <p:tavLst>
                                        <p:tav tm="0">
                                          <p:val>
                                            <p:fltVal val="0"/>
                                          </p:val>
                                        </p:tav>
                                        <p:tav tm="100000">
                                          <p:val>
                                            <p:strVal val="#ppt_w"/>
                                          </p:val>
                                        </p:tav>
                                      </p:tavLst>
                                    </p:anim>
                                    <p:anim calcmode="lin" valueType="num">
                                      <p:cBhvr>
                                        <p:cTn id="8" dur="500" fill="hold"/>
                                        <p:tgtEl>
                                          <p:spTgt spid="6">
                                            <p:bg/>
                                          </p:spTgt>
                                        </p:tgtEl>
                                        <p:attrNameLst>
                                          <p:attrName>ppt_h</p:attrName>
                                        </p:attrNameLst>
                                      </p:cBhvr>
                                      <p:tavLst>
                                        <p:tav tm="0">
                                          <p:val>
                                            <p:fltVal val="0"/>
                                          </p:val>
                                        </p:tav>
                                        <p:tav tm="100000">
                                          <p:val>
                                            <p:strVal val="#ppt_h"/>
                                          </p:val>
                                        </p:tav>
                                      </p:tavLst>
                                    </p:anim>
                                    <p:animEffect transition="in" filter="fade">
                                      <p:cBhvr>
                                        <p:cTn id="9" dur="500"/>
                                        <p:tgtEl>
                                          <p:spTgt spid="6">
                                            <p:bg/>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16" fill="hold" grpId="0" nodeType="clickEffect">
                                  <p:stCondLst>
                                    <p:cond delay="0"/>
                                  </p:stCondLst>
                                  <p:childTnLst>
                                    <p:set>
                                      <p:cBhvr>
                                        <p:cTn id="13" dur="1" fill="hold">
                                          <p:stCondLst>
                                            <p:cond delay="0"/>
                                          </p:stCondLst>
                                        </p:cTn>
                                        <p:tgtEl>
                                          <p:spTgt spid="6">
                                            <p:txEl>
                                              <p:pRg st="0" end="0"/>
                                            </p:txEl>
                                          </p:spTgt>
                                        </p:tgtEl>
                                        <p:attrNameLst>
                                          <p:attrName>style.visibility</p:attrName>
                                        </p:attrNameLst>
                                      </p:cBhvr>
                                      <p:to>
                                        <p:strVal val="visible"/>
                                      </p:to>
                                    </p:set>
                                    <p:anim calcmode="lin" valueType="num">
                                      <p:cBhvr>
                                        <p:cTn id="14" dur="500" fill="hold"/>
                                        <p:tgtEl>
                                          <p:spTgt spid="6">
                                            <p:txEl>
                                              <p:pRg st="0" end="0"/>
                                            </p:txEl>
                                          </p:spTgt>
                                        </p:tgtEl>
                                        <p:attrNameLst>
                                          <p:attrName>ppt_w</p:attrName>
                                        </p:attrNameLst>
                                      </p:cBhvr>
                                      <p:tavLst>
                                        <p:tav tm="0">
                                          <p:val>
                                            <p:fltVal val="0"/>
                                          </p:val>
                                        </p:tav>
                                        <p:tav tm="100000">
                                          <p:val>
                                            <p:strVal val="#ppt_w"/>
                                          </p:val>
                                        </p:tav>
                                      </p:tavLst>
                                    </p:anim>
                                    <p:anim calcmode="lin" valueType="num">
                                      <p:cBhvr>
                                        <p:cTn id="15" dur="500" fill="hold"/>
                                        <p:tgtEl>
                                          <p:spTgt spid="6">
                                            <p:txEl>
                                              <p:pRg st="0" end="0"/>
                                            </p:txEl>
                                          </p:spTgt>
                                        </p:tgtEl>
                                        <p:attrNameLst>
                                          <p:attrName>ppt_h</p:attrName>
                                        </p:attrNameLst>
                                      </p:cBhvr>
                                      <p:tavLst>
                                        <p:tav tm="0">
                                          <p:val>
                                            <p:fltVal val="0"/>
                                          </p:val>
                                        </p:tav>
                                        <p:tav tm="100000">
                                          <p:val>
                                            <p:strVal val="#ppt_h"/>
                                          </p:val>
                                        </p:tav>
                                      </p:tavLst>
                                    </p:anim>
                                    <p:animEffect transition="in" filter="fade">
                                      <p:cBhvr>
                                        <p:cTn id="16" dur="500"/>
                                        <p:tgtEl>
                                          <p:spTgt spid="6">
                                            <p:txEl>
                                              <p:pRg st="0" end="0"/>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16" fill="hold" grpId="0" nodeType="clickEffect">
                                  <p:stCondLst>
                                    <p:cond delay="0"/>
                                  </p:stCondLst>
                                  <p:childTnLst>
                                    <p:set>
                                      <p:cBhvr>
                                        <p:cTn id="20" dur="1" fill="hold">
                                          <p:stCondLst>
                                            <p:cond delay="0"/>
                                          </p:stCondLst>
                                        </p:cTn>
                                        <p:tgtEl>
                                          <p:spTgt spid="6">
                                            <p:txEl>
                                              <p:pRg st="1" end="1"/>
                                            </p:txEl>
                                          </p:spTgt>
                                        </p:tgtEl>
                                        <p:attrNameLst>
                                          <p:attrName>style.visibility</p:attrName>
                                        </p:attrNameLst>
                                      </p:cBhvr>
                                      <p:to>
                                        <p:strVal val="visible"/>
                                      </p:to>
                                    </p:set>
                                    <p:anim calcmode="lin" valueType="num">
                                      <p:cBhvr>
                                        <p:cTn id="21" dur="500" fill="hold"/>
                                        <p:tgtEl>
                                          <p:spTgt spid="6">
                                            <p:txEl>
                                              <p:pRg st="1" end="1"/>
                                            </p:txEl>
                                          </p:spTgt>
                                        </p:tgtEl>
                                        <p:attrNameLst>
                                          <p:attrName>ppt_w</p:attrName>
                                        </p:attrNameLst>
                                      </p:cBhvr>
                                      <p:tavLst>
                                        <p:tav tm="0">
                                          <p:val>
                                            <p:fltVal val="0"/>
                                          </p:val>
                                        </p:tav>
                                        <p:tav tm="100000">
                                          <p:val>
                                            <p:strVal val="#ppt_w"/>
                                          </p:val>
                                        </p:tav>
                                      </p:tavLst>
                                    </p:anim>
                                    <p:anim calcmode="lin" valueType="num">
                                      <p:cBhvr>
                                        <p:cTn id="22" dur="500" fill="hold"/>
                                        <p:tgtEl>
                                          <p:spTgt spid="6">
                                            <p:txEl>
                                              <p:pRg st="1" end="1"/>
                                            </p:txEl>
                                          </p:spTgt>
                                        </p:tgtEl>
                                        <p:attrNameLst>
                                          <p:attrName>ppt_h</p:attrName>
                                        </p:attrNameLst>
                                      </p:cBhvr>
                                      <p:tavLst>
                                        <p:tav tm="0">
                                          <p:val>
                                            <p:fltVal val="0"/>
                                          </p:val>
                                        </p:tav>
                                        <p:tav tm="100000">
                                          <p:val>
                                            <p:strVal val="#ppt_h"/>
                                          </p:val>
                                        </p:tav>
                                      </p:tavLst>
                                    </p:anim>
                                    <p:animEffect transition="in" filter="fade">
                                      <p:cBhvr>
                                        <p:cTn id="23" dur="500"/>
                                        <p:tgtEl>
                                          <p:spTgt spid="6">
                                            <p:txEl>
                                              <p:pRg st="1" end="1"/>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16" fill="hold" grpId="0" nodeType="clickEffect">
                                  <p:stCondLst>
                                    <p:cond delay="0"/>
                                  </p:stCondLst>
                                  <p:childTnLst>
                                    <p:set>
                                      <p:cBhvr>
                                        <p:cTn id="27" dur="1" fill="hold">
                                          <p:stCondLst>
                                            <p:cond delay="0"/>
                                          </p:stCondLst>
                                        </p:cTn>
                                        <p:tgtEl>
                                          <p:spTgt spid="6">
                                            <p:txEl>
                                              <p:pRg st="2" end="2"/>
                                            </p:txEl>
                                          </p:spTgt>
                                        </p:tgtEl>
                                        <p:attrNameLst>
                                          <p:attrName>style.visibility</p:attrName>
                                        </p:attrNameLst>
                                      </p:cBhvr>
                                      <p:to>
                                        <p:strVal val="visible"/>
                                      </p:to>
                                    </p:set>
                                    <p:anim calcmode="lin" valueType="num">
                                      <p:cBhvr>
                                        <p:cTn id="28" dur="500" fill="hold"/>
                                        <p:tgtEl>
                                          <p:spTgt spid="6">
                                            <p:txEl>
                                              <p:pRg st="2" end="2"/>
                                            </p:txEl>
                                          </p:spTgt>
                                        </p:tgtEl>
                                        <p:attrNameLst>
                                          <p:attrName>ppt_w</p:attrName>
                                        </p:attrNameLst>
                                      </p:cBhvr>
                                      <p:tavLst>
                                        <p:tav tm="0">
                                          <p:val>
                                            <p:fltVal val="0"/>
                                          </p:val>
                                        </p:tav>
                                        <p:tav tm="100000">
                                          <p:val>
                                            <p:strVal val="#ppt_w"/>
                                          </p:val>
                                        </p:tav>
                                      </p:tavLst>
                                    </p:anim>
                                    <p:anim calcmode="lin" valueType="num">
                                      <p:cBhvr>
                                        <p:cTn id="29" dur="500" fill="hold"/>
                                        <p:tgtEl>
                                          <p:spTgt spid="6">
                                            <p:txEl>
                                              <p:pRg st="2" end="2"/>
                                            </p:txEl>
                                          </p:spTgt>
                                        </p:tgtEl>
                                        <p:attrNameLst>
                                          <p:attrName>ppt_h</p:attrName>
                                        </p:attrNameLst>
                                      </p:cBhvr>
                                      <p:tavLst>
                                        <p:tav tm="0">
                                          <p:val>
                                            <p:fltVal val="0"/>
                                          </p:val>
                                        </p:tav>
                                        <p:tav tm="100000">
                                          <p:val>
                                            <p:strVal val="#ppt_h"/>
                                          </p:val>
                                        </p:tav>
                                      </p:tavLst>
                                    </p:anim>
                                    <p:animEffect transition="in" filter="fade">
                                      <p:cBhvr>
                                        <p:cTn id="30" dur="500"/>
                                        <p:tgtEl>
                                          <p:spTgt spid="6">
                                            <p:txEl>
                                              <p:pRg st="2" end="2"/>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16" fill="hold" grpId="0" nodeType="clickEffect">
                                  <p:stCondLst>
                                    <p:cond delay="0"/>
                                  </p:stCondLst>
                                  <p:childTnLst>
                                    <p:set>
                                      <p:cBhvr>
                                        <p:cTn id="34" dur="1" fill="hold">
                                          <p:stCondLst>
                                            <p:cond delay="0"/>
                                          </p:stCondLst>
                                        </p:cTn>
                                        <p:tgtEl>
                                          <p:spTgt spid="6">
                                            <p:txEl>
                                              <p:pRg st="3" end="3"/>
                                            </p:txEl>
                                          </p:spTgt>
                                        </p:tgtEl>
                                        <p:attrNameLst>
                                          <p:attrName>style.visibility</p:attrName>
                                        </p:attrNameLst>
                                      </p:cBhvr>
                                      <p:to>
                                        <p:strVal val="visible"/>
                                      </p:to>
                                    </p:set>
                                    <p:anim calcmode="lin" valueType="num">
                                      <p:cBhvr>
                                        <p:cTn id="35" dur="500" fill="hold"/>
                                        <p:tgtEl>
                                          <p:spTgt spid="6">
                                            <p:txEl>
                                              <p:pRg st="3" end="3"/>
                                            </p:txEl>
                                          </p:spTgt>
                                        </p:tgtEl>
                                        <p:attrNameLst>
                                          <p:attrName>ppt_w</p:attrName>
                                        </p:attrNameLst>
                                      </p:cBhvr>
                                      <p:tavLst>
                                        <p:tav tm="0">
                                          <p:val>
                                            <p:fltVal val="0"/>
                                          </p:val>
                                        </p:tav>
                                        <p:tav tm="100000">
                                          <p:val>
                                            <p:strVal val="#ppt_w"/>
                                          </p:val>
                                        </p:tav>
                                      </p:tavLst>
                                    </p:anim>
                                    <p:anim calcmode="lin" valueType="num">
                                      <p:cBhvr>
                                        <p:cTn id="36" dur="500" fill="hold"/>
                                        <p:tgtEl>
                                          <p:spTgt spid="6">
                                            <p:txEl>
                                              <p:pRg st="3" end="3"/>
                                            </p:txEl>
                                          </p:spTgt>
                                        </p:tgtEl>
                                        <p:attrNameLst>
                                          <p:attrName>ppt_h</p:attrName>
                                        </p:attrNameLst>
                                      </p:cBhvr>
                                      <p:tavLst>
                                        <p:tav tm="0">
                                          <p:val>
                                            <p:fltVal val="0"/>
                                          </p:val>
                                        </p:tav>
                                        <p:tav tm="100000">
                                          <p:val>
                                            <p:strVal val="#ppt_h"/>
                                          </p:val>
                                        </p:tav>
                                      </p:tavLst>
                                    </p:anim>
                                    <p:animEffect transition="in" filter="fade">
                                      <p:cBhvr>
                                        <p:cTn id="37" dur="500"/>
                                        <p:tgtEl>
                                          <p:spTgt spid="6">
                                            <p:txEl>
                                              <p:pRg st="3" end="3"/>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16" fill="hold" grpId="0" nodeType="clickEffect">
                                  <p:stCondLst>
                                    <p:cond delay="0"/>
                                  </p:stCondLst>
                                  <p:childTnLst>
                                    <p:set>
                                      <p:cBhvr>
                                        <p:cTn id="41" dur="1" fill="hold">
                                          <p:stCondLst>
                                            <p:cond delay="0"/>
                                          </p:stCondLst>
                                        </p:cTn>
                                        <p:tgtEl>
                                          <p:spTgt spid="6">
                                            <p:txEl>
                                              <p:pRg st="4" end="4"/>
                                            </p:txEl>
                                          </p:spTgt>
                                        </p:tgtEl>
                                        <p:attrNameLst>
                                          <p:attrName>style.visibility</p:attrName>
                                        </p:attrNameLst>
                                      </p:cBhvr>
                                      <p:to>
                                        <p:strVal val="visible"/>
                                      </p:to>
                                    </p:set>
                                    <p:anim calcmode="lin" valueType="num">
                                      <p:cBhvr>
                                        <p:cTn id="42" dur="500" fill="hold"/>
                                        <p:tgtEl>
                                          <p:spTgt spid="6">
                                            <p:txEl>
                                              <p:pRg st="4" end="4"/>
                                            </p:txEl>
                                          </p:spTgt>
                                        </p:tgtEl>
                                        <p:attrNameLst>
                                          <p:attrName>ppt_w</p:attrName>
                                        </p:attrNameLst>
                                      </p:cBhvr>
                                      <p:tavLst>
                                        <p:tav tm="0">
                                          <p:val>
                                            <p:fltVal val="0"/>
                                          </p:val>
                                        </p:tav>
                                        <p:tav tm="100000">
                                          <p:val>
                                            <p:strVal val="#ppt_w"/>
                                          </p:val>
                                        </p:tav>
                                      </p:tavLst>
                                    </p:anim>
                                    <p:anim calcmode="lin" valueType="num">
                                      <p:cBhvr>
                                        <p:cTn id="43" dur="500" fill="hold"/>
                                        <p:tgtEl>
                                          <p:spTgt spid="6">
                                            <p:txEl>
                                              <p:pRg st="4" end="4"/>
                                            </p:txEl>
                                          </p:spTgt>
                                        </p:tgtEl>
                                        <p:attrNameLst>
                                          <p:attrName>ppt_h</p:attrName>
                                        </p:attrNameLst>
                                      </p:cBhvr>
                                      <p:tavLst>
                                        <p:tav tm="0">
                                          <p:val>
                                            <p:fltVal val="0"/>
                                          </p:val>
                                        </p:tav>
                                        <p:tav tm="100000">
                                          <p:val>
                                            <p:strVal val="#ppt_h"/>
                                          </p:val>
                                        </p:tav>
                                      </p:tavLst>
                                    </p:anim>
                                    <p:animEffect transition="in" filter="fade">
                                      <p:cBhvr>
                                        <p:cTn id="44" dur="500"/>
                                        <p:tgtEl>
                                          <p:spTgt spid="6">
                                            <p:txEl>
                                              <p:pRg st="4" end="4"/>
                                            </p:txEl>
                                          </p:spTgt>
                                        </p:tgtEl>
                                      </p:cBhvr>
                                    </p:animEffect>
                                  </p:childTnLst>
                                </p:cTn>
                              </p:par>
                            </p:childTnLst>
                          </p:cTn>
                        </p:par>
                      </p:childTnLst>
                    </p:cTn>
                  </p:par>
                  <p:par>
                    <p:cTn id="45" fill="hold">
                      <p:stCondLst>
                        <p:cond delay="indefinite"/>
                      </p:stCondLst>
                      <p:childTnLst>
                        <p:par>
                          <p:cTn id="46" fill="hold">
                            <p:stCondLst>
                              <p:cond delay="0"/>
                            </p:stCondLst>
                            <p:childTnLst>
                              <p:par>
                                <p:cTn id="47" presetID="53" presetClass="entr" presetSubtype="16" fill="hold" grpId="0" nodeType="clickEffect">
                                  <p:stCondLst>
                                    <p:cond delay="0"/>
                                  </p:stCondLst>
                                  <p:childTnLst>
                                    <p:set>
                                      <p:cBhvr>
                                        <p:cTn id="48" dur="1" fill="hold">
                                          <p:stCondLst>
                                            <p:cond delay="0"/>
                                          </p:stCondLst>
                                        </p:cTn>
                                        <p:tgtEl>
                                          <p:spTgt spid="6">
                                            <p:txEl>
                                              <p:pRg st="5" end="5"/>
                                            </p:txEl>
                                          </p:spTgt>
                                        </p:tgtEl>
                                        <p:attrNameLst>
                                          <p:attrName>style.visibility</p:attrName>
                                        </p:attrNameLst>
                                      </p:cBhvr>
                                      <p:to>
                                        <p:strVal val="visible"/>
                                      </p:to>
                                    </p:set>
                                    <p:anim calcmode="lin" valueType="num">
                                      <p:cBhvr>
                                        <p:cTn id="49" dur="500" fill="hold"/>
                                        <p:tgtEl>
                                          <p:spTgt spid="6">
                                            <p:txEl>
                                              <p:pRg st="5" end="5"/>
                                            </p:txEl>
                                          </p:spTgt>
                                        </p:tgtEl>
                                        <p:attrNameLst>
                                          <p:attrName>ppt_w</p:attrName>
                                        </p:attrNameLst>
                                      </p:cBhvr>
                                      <p:tavLst>
                                        <p:tav tm="0">
                                          <p:val>
                                            <p:fltVal val="0"/>
                                          </p:val>
                                        </p:tav>
                                        <p:tav tm="100000">
                                          <p:val>
                                            <p:strVal val="#ppt_w"/>
                                          </p:val>
                                        </p:tav>
                                      </p:tavLst>
                                    </p:anim>
                                    <p:anim calcmode="lin" valueType="num">
                                      <p:cBhvr>
                                        <p:cTn id="50" dur="500" fill="hold"/>
                                        <p:tgtEl>
                                          <p:spTgt spid="6">
                                            <p:txEl>
                                              <p:pRg st="5" end="5"/>
                                            </p:txEl>
                                          </p:spTgt>
                                        </p:tgtEl>
                                        <p:attrNameLst>
                                          <p:attrName>ppt_h</p:attrName>
                                        </p:attrNameLst>
                                      </p:cBhvr>
                                      <p:tavLst>
                                        <p:tav tm="0">
                                          <p:val>
                                            <p:fltVal val="0"/>
                                          </p:val>
                                        </p:tav>
                                        <p:tav tm="100000">
                                          <p:val>
                                            <p:strVal val="#ppt_h"/>
                                          </p:val>
                                        </p:tav>
                                      </p:tavLst>
                                    </p:anim>
                                    <p:animEffect transition="in" filter="fade">
                                      <p:cBhvr>
                                        <p:cTn id="51" dur="500"/>
                                        <p:tgtEl>
                                          <p:spTgt spid="6">
                                            <p:txEl>
                                              <p:pRg st="5" end="5"/>
                                            </p:txEl>
                                          </p:spTgt>
                                        </p:tgtEl>
                                      </p:cBhvr>
                                    </p:animEffect>
                                  </p:childTnLst>
                                </p:cTn>
                              </p:par>
                            </p:childTnLst>
                          </p:cTn>
                        </p:par>
                      </p:childTnLst>
                    </p:cTn>
                  </p:par>
                  <p:par>
                    <p:cTn id="52" fill="hold">
                      <p:stCondLst>
                        <p:cond delay="indefinite"/>
                      </p:stCondLst>
                      <p:childTnLst>
                        <p:par>
                          <p:cTn id="53" fill="hold">
                            <p:stCondLst>
                              <p:cond delay="0"/>
                            </p:stCondLst>
                            <p:childTnLst>
                              <p:par>
                                <p:cTn id="54" presetID="53" presetClass="entr" presetSubtype="16" fill="hold" grpId="0" nodeType="clickEffect">
                                  <p:stCondLst>
                                    <p:cond delay="0"/>
                                  </p:stCondLst>
                                  <p:childTnLst>
                                    <p:set>
                                      <p:cBhvr>
                                        <p:cTn id="55" dur="1" fill="hold">
                                          <p:stCondLst>
                                            <p:cond delay="0"/>
                                          </p:stCondLst>
                                        </p:cTn>
                                        <p:tgtEl>
                                          <p:spTgt spid="6">
                                            <p:txEl>
                                              <p:pRg st="6" end="6"/>
                                            </p:txEl>
                                          </p:spTgt>
                                        </p:tgtEl>
                                        <p:attrNameLst>
                                          <p:attrName>style.visibility</p:attrName>
                                        </p:attrNameLst>
                                      </p:cBhvr>
                                      <p:to>
                                        <p:strVal val="visible"/>
                                      </p:to>
                                    </p:set>
                                    <p:anim calcmode="lin" valueType="num">
                                      <p:cBhvr>
                                        <p:cTn id="56" dur="500" fill="hold"/>
                                        <p:tgtEl>
                                          <p:spTgt spid="6">
                                            <p:txEl>
                                              <p:pRg st="6" end="6"/>
                                            </p:txEl>
                                          </p:spTgt>
                                        </p:tgtEl>
                                        <p:attrNameLst>
                                          <p:attrName>ppt_w</p:attrName>
                                        </p:attrNameLst>
                                      </p:cBhvr>
                                      <p:tavLst>
                                        <p:tav tm="0">
                                          <p:val>
                                            <p:fltVal val="0"/>
                                          </p:val>
                                        </p:tav>
                                        <p:tav tm="100000">
                                          <p:val>
                                            <p:strVal val="#ppt_w"/>
                                          </p:val>
                                        </p:tav>
                                      </p:tavLst>
                                    </p:anim>
                                    <p:anim calcmode="lin" valueType="num">
                                      <p:cBhvr>
                                        <p:cTn id="57" dur="500" fill="hold"/>
                                        <p:tgtEl>
                                          <p:spTgt spid="6">
                                            <p:txEl>
                                              <p:pRg st="6" end="6"/>
                                            </p:txEl>
                                          </p:spTgt>
                                        </p:tgtEl>
                                        <p:attrNameLst>
                                          <p:attrName>ppt_h</p:attrName>
                                        </p:attrNameLst>
                                      </p:cBhvr>
                                      <p:tavLst>
                                        <p:tav tm="0">
                                          <p:val>
                                            <p:fltVal val="0"/>
                                          </p:val>
                                        </p:tav>
                                        <p:tav tm="100000">
                                          <p:val>
                                            <p:strVal val="#ppt_h"/>
                                          </p:val>
                                        </p:tav>
                                      </p:tavLst>
                                    </p:anim>
                                    <p:animEffect transition="in" filter="fade">
                                      <p:cBhvr>
                                        <p:cTn id="58" dur="500"/>
                                        <p:tgtEl>
                                          <p:spTgt spid="6">
                                            <p:txEl>
                                              <p:pRg st="6" end="6"/>
                                            </p:txEl>
                                          </p:spTgt>
                                        </p:tgtEl>
                                      </p:cBhvr>
                                    </p:animEffect>
                                  </p:childTnLst>
                                </p:cTn>
                              </p:par>
                            </p:childTnLst>
                          </p:cTn>
                        </p:par>
                      </p:childTnLst>
                    </p:cTn>
                  </p:par>
                  <p:par>
                    <p:cTn id="59" fill="hold">
                      <p:stCondLst>
                        <p:cond delay="indefinite"/>
                      </p:stCondLst>
                      <p:childTnLst>
                        <p:par>
                          <p:cTn id="60" fill="hold">
                            <p:stCondLst>
                              <p:cond delay="0"/>
                            </p:stCondLst>
                            <p:childTnLst>
                              <p:par>
                                <p:cTn id="61" presetID="53" presetClass="entr" presetSubtype="16" fill="hold" grpId="0" nodeType="clickEffect">
                                  <p:stCondLst>
                                    <p:cond delay="0"/>
                                  </p:stCondLst>
                                  <p:childTnLst>
                                    <p:set>
                                      <p:cBhvr>
                                        <p:cTn id="62" dur="1" fill="hold">
                                          <p:stCondLst>
                                            <p:cond delay="0"/>
                                          </p:stCondLst>
                                        </p:cTn>
                                        <p:tgtEl>
                                          <p:spTgt spid="6">
                                            <p:txEl>
                                              <p:pRg st="7" end="7"/>
                                            </p:txEl>
                                          </p:spTgt>
                                        </p:tgtEl>
                                        <p:attrNameLst>
                                          <p:attrName>style.visibility</p:attrName>
                                        </p:attrNameLst>
                                      </p:cBhvr>
                                      <p:to>
                                        <p:strVal val="visible"/>
                                      </p:to>
                                    </p:set>
                                    <p:anim calcmode="lin" valueType="num">
                                      <p:cBhvr>
                                        <p:cTn id="63" dur="500" fill="hold"/>
                                        <p:tgtEl>
                                          <p:spTgt spid="6">
                                            <p:txEl>
                                              <p:pRg st="7" end="7"/>
                                            </p:txEl>
                                          </p:spTgt>
                                        </p:tgtEl>
                                        <p:attrNameLst>
                                          <p:attrName>ppt_w</p:attrName>
                                        </p:attrNameLst>
                                      </p:cBhvr>
                                      <p:tavLst>
                                        <p:tav tm="0">
                                          <p:val>
                                            <p:fltVal val="0"/>
                                          </p:val>
                                        </p:tav>
                                        <p:tav tm="100000">
                                          <p:val>
                                            <p:strVal val="#ppt_w"/>
                                          </p:val>
                                        </p:tav>
                                      </p:tavLst>
                                    </p:anim>
                                    <p:anim calcmode="lin" valueType="num">
                                      <p:cBhvr>
                                        <p:cTn id="64" dur="500" fill="hold"/>
                                        <p:tgtEl>
                                          <p:spTgt spid="6">
                                            <p:txEl>
                                              <p:pRg st="7" end="7"/>
                                            </p:txEl>
                                          </p:spTgt>
                                        </p:tgtEl>
                                        <p:attrNameLst>
                                          <p:attrName>ppt_h</p:attrName>
                                        </p:attrNameLst>
                                      </p:cBhvr>
                                      <p:tavLst>
                                        <p:tav tm="0">
                                          <p:val>
                                            <p:fltVal val="0"/>
                                          </p:val>
                                        </p:tav>
                                        <p:tav tm="100000">
                                          <p:val>
                                            <p:strVal val="#ppt_h"/>
                                          </p:val>
                                        </p:tav>
                                      </p:tavLst>
                                    </p:anim>
                                    <p:animEffect transition="in" filter="fade">
                                      <p:cBhvr>
                                        <p:cTn id="65" dur="500"/>
                                        <p:tgtEl>
                                          <p:spTgt spid="6">
                                            <p:txEl>
                                              <p:pRg st="7" end="7"/>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p" animBg="1"/>
    </p:bld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FFFF00"/>
          </a:solidFill>
        </p:spPr>
        <p:txBody>
          <a:bodyPr/>
          <a:lstStyle/>
          <a:p>
            <a:pPr algn="l"/>
            <a:r>
              <a:rPr lang="en-GB" b="1" dirty="0" smtClean="0"/>
              <a:t>Question 3: To time, </a:t>
            </a:r>
            <a:r>
              <a:rPr lang="en-GB" b="1" dirty="0" err="1" smtClean="0"/>
              <a:t>inc.</a:t>
            </a:r>
            <a:r>
              <a:rPr lang="en-GB" b="1" dirty="0" smtClean="0"/>
              <a:t> reading</a:t>
            </a:r>
            <a:endParaRPr lang="en-GB" b="1" dirty="0"/>
          </a:p>
        </p:txBody>
      </p:sp>
      <p:sp>
        <p:nvSpPr>
          <p:cNvPr id="6" name="Content Placeholder 5"/>
          <p:cNvSpPr>
            <a:spLocks noGrp="1"/>
          </p:cNvSpPr>
          <p:nvPr>
            <p:ph sz="half" idx="1"/>
          </p:nvPr>
        </p:nvSpPr>
        <p:spPr>
          <a:xfrm>
            <a:off x="457200" y="1600200"/>
            <a:ext cx="4038600" cy="4997152"/>
          </a:xfrm>
          <a:ln>
            <a:solidFill>
              <a:schemeClr val="accent1"/>
            </a:solidFill>
          </a:ln>
        </p:spPr>
        <p:txBody>
          <a:bodyPr>
            <a:normAutofit fontScale="77500" lnSpcReduction="20000"/>
          </a:bodyPr>
          <a:lstStyle/>
          <a:p>
            <a:pPr marL="0" indent="0">
              <a:buNone/>
            </a:pPr>
            <a:r>
              <a:rPr lang="en-GB" b="1" dirty="0" smtClean="0"/>
              <a:t>45 minutes to read and do both parts of q. 3:</a:t>
            </a:r>
          </a:p>
          <a:p>
            <a:pPr marL="0" indent="0">
              <a:buNone/>
            </a:pPr>
            <a:endParaRPr lang="en-GB" b="1" dirty="0"/>
          </a:p>
          <a:p>
            <a:pPr marL="0" indent="0">
              <a:buNone/>
            </a:pPr>
            <a:r>
              <a:rPr lang="en-GB" b="1" dirty="0" smtClean="0"/>
              <a:t>What do you learn about Mike </a:t>
            </a:r>
            <a:r>
              <a:rPr lang="en-GB" b="1" dirty="0" err="1" smtClean="0"/>
              <a:t>Gillan’s</a:t>
            </a:r>
            <a:r>
              <a:rPr lang="en-GB" b="1" dirty="0" smtClean="0"/>
              <a:t> work as a farrier (horseshoe maker and fitter)?</a:t>
            </a:r>
          </a:p>
          <a:p>
            <a:pPr marL="0" indent="0">
              <a:buNone/>
            </a:pPr>
            <a:endParaRPr lang="en-GB" b="1" dirty="0"/>
          </a:p>
          <a:p>
            <a:pPr marL="514350" indent="-514350">
              <a:buAutoNum type="alphaLcParenR"/>
            </a:pPr>
            <a:r>
              <a:rPr lang="en-GB" b="1" dirty="0" smtClean="0"/>
              <a:t>Make notes, using your own words as far as possible. (15 marks) </a:t>
            </a:r>
          </a:p>
          <a:p>
            <a:pPr marL="514350" indent="-514350">
              <a:buAutoNum type="alphaLcParenR"/>
            </a:pPr>
            <a:r>
              <a:rPr lang="en-GB" b="1" dirty="0" smtClean="0"/>
              <a:t>Turn your notes into a paragraph. You must try to include all points that you have made in part (a). (5 marks)</a:t>
            </a:r>
            <a:endParaRPr lang="en-GB" b="1" dirty="0"/>
          </a:p>
        </p:txBody>
      </p:sp>
      <p:sp>
        <p:nvSpPr>
          <p:cNvPr id="7" name="Content Placeholder 6"/>
          <p:cNvSpPr>
            <a:spLocks noGrp="1"/>
          </p:cNvSpPr>
          <p:nvPr>
            <p:ph sz="half" idx="2"/>
          </p:nvPr>
        </p:nvSpPr>
        <p:spPr>
          <a:xfrm>
            <a:off x="4648200" y="1600200"/>
            <a:ext cx="4316288" cy="4997152"/>
          </a:xfrm>
          <a:ln>
            <a:solidFill>
              <a:schemeClr val="accent1"/>
            </a:solidFill>
          </a:ln>
        </p:spPr>
        <p:txBody>
          <a:bodyPr>
            <a:normAutofit fontScale="77500" lnSpcReduction="20000"/>
          </a:bodyPr>
          <a:lstStyle/>
          <a:p>
            <a:r>
              <a:rPr lang="en-GB" dirty="0" smtClean="0"/>
              <a:t>10 minutes: reading</a:t>
            </a:r>
          </a:p>
          <a:p>
            <a:r>
              <a:rPr lang="en-GB" dirty="0" smtClean="0"/>
              <a:t>30 minutes: writing (a)</a:t>
            </a:r>
          </a:p>
          <a:p>
            <a:r>
              <a:rPr lang="en-GB" dirty="0" smtClean="0"/>
              <a:t>10 minutes: writing (b)</a:t>
            </a:r>
          </a:p>
          <a:p>
            <a:pPr marL="0" indent="0">
              <a:buNone/>
            </a:pPr>
            <a:endParaRPr lang="en-GB" dirty="0"/>
          </a:p>
          <a:p>
            <a:pPr marL="0" indent="0">
              <a:buNone/>
            </a:pPr>
            <a:endParaRPr lang="en-GB" dirty="0" smtClean="0"/>
          </a:p>
          <a:p>
            <a:pPr marL="0" indent="0">
              <a:buNone/>
            </a:pPr>
            <a:endParaRPr lang="en-GB" dirty="0"/>
          </a:p>
          <a:p>
            <a:pPr marL="0" indent="0">
              <a:buNone/>
            </a:pPr>
            <a:r>
              <a:rPr lang="en-GB" b="1" u="sng" dirty="0" smtClean="0"/>
              <a:t>Vocab:</a:t>
            </a:r>
          </a:p>
          <a:p>
            <a:r>
              <a:rPr lang="en-GB" dirty="0" smtClean="0"/>
              <a:t>“</a:t>
            </a:r>
            <a:r>
              <a:rPr lang="en-GB" dirty="0" err="1" smtClean="0"/>
              <a:t>Capezio</a:t>
            </a:r>
            <a:r>
              <a:rPr lang="en-GB" dirty="0" smtClean="0"/>
              <a:t>”: maker of fine ballet and dance shoes</a:t>
            </a:r>
          </a:p>
          <a:p>
            <a:r>
              <a:rPr lang="en-GB" dirty="0" smtClean="0"/>
              <a:t>“Patronized”: in this context, it means people who give him his business (i.e. his patrons are his customers)</a:t>
            </a:r>
          </a:p>
          <a:p>
            <a:r>
              <a:rPr lang="en-GB" dirty="0" smtClean="0"/>
              <a:t>Barry Fitzgerald: Hollywood actor born in Ireland; died in 1961 aged 73.</a:t>
            </a:r>
            <a:endParaRPr lang="en-GB" dirty="0"/>
          </a:p>
        </p:txBody>
      </p:sp>
    </p:spTree>
    <p:extLst>
      <p:ext uri="{BB962C8B-B14F-4D97-AF65-F5344CB8AC3E}">
        <p14:creationId xmlns:p14="http://schemas.microsoft.com/office/powerpoint/2010/main" val="836437477"/>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xfrm>
            <a:off x="349696" y="-387424"/>
            <a:ext cx="8686800" cy="1143000"/>
          </a:xfrm>
          <a:ln>
            <a:solidFill>
              <a:schemeClr val="accent1"/>
            </a:solidFill>
          </a:ln>
        </p:spPr>
        <p:txBody>
          <a:bodyPr>
            <a:normAutofit/>
          </a:bodyPr>
          <a:lstStyle/>
          <a:p>
            <a:pPr algn="l"/>
            <a:r>
              <a:rPr lang="en-GB" sz="1800" b="1" dirty="0"/>
              <a:t>What do you learn about Mike </a:t>
            </a:r>
            <a:r>
              <a:rPr lang="en-GB" sz="1800" b="1" dirty="0" err="1"/>
              <a:t>Gillan’s</a:t>
            </a:r>
            <a:r>
              <a:rPr lang="en-GB" sz="1800" b="1" dirty="0"/>
              <a:t> work as a farrier (horseshoe maker and fitter</a:t>
            </a:r>
            <a:r>
              <a:rPr lang="en-GB" sz="1800" b="1" dirty="0" smtClean="0"/>
              <a:t>)?</a:t>
            </a:r>
            <a:endParaRPr lang="en-GB" sz="1800" dirty="0"/>
          </a:p>
        </p:txBody>
      </p:sp>
      <p:sp>
        <p:nvSpPr>
          <p:cNvPr id="6" name="Content Placeholder 5"/>
          <p:cNvSpPr>
            <a:spLocks noGrp="1"/>
          </p:cNvSpPr>
          <p:nvPr>
            <p:ph idx="1"/>
          </p:nvPr>
        </p:nvSpPr>
        <p:spPr>
          <a:xfrm>
            <a:off x="0" y="404664"/>
            <a:ext cx="9144000" cy="6120680"/>
          </a:xfrm>
          <a:solidFill>
            <a:schemeClr val="bg1"/>
          </a:solidFill>
        </p:spPr>
        <p:txBody>
          <a:bodyPr>
            <a:normAutofit fontScale="47500" lnSpcReduction="20000"/>
          </a:bodyPr>
          <a:lstStyle/>
          <a:p>
            <a:pPr marL="514350" indent="-514350">
              <a:buFont typeface="+mj-lt"/>
              <a:buAutoNum type="arabicPeriod"/>
            </a:pPr>
            <a:r>
              <a:rPr lang="en-GB" dirty="0" smtClean="0"/>
              <a:t>He makes high quality shoes (“the </a:t>
            </a:r>
            <a:r>
              <a:rPr lang="en-GB" dirty="0" err="1" smtClean="0"/>
              <a:t>Capezio</a:t>
            </a:r>
            <a:r>
              <a:rPr lang="en-GB" dirty="0" smtClean="0"/>
              <a:t> of horseshoe makers”)</a:t>
            </a:r>
          </a:p>
          <a:p>
            <a:pPr marL="514350" indent="-514350">
              <a:buFont typeface="+mj-lt"/>
              <a:buAutoNum type="arabicPeriod"/>
            </a:pPr>
            <a:r>
              <a:rPr lang="en-GB" dirty="0" smtClean="0"/>
              <a:t>He deals with wealthy owners/expensive/successful horses</a:t>
            </a:r>
          </a:p>
          <a:p>
            <a:pPr marL="514350" indent="-514350">
              <a:buFont typeface="+mj-lt"/>
              <a:buAutoNum type="arabicPeriod"/>
            </a:pPr>
            <a:r>
              <a:rPr lang="en-GB" dirty="0" smtClean="0"/>
              <a:t>He is very successful</a:t>
            </a:r>
          </a:p>
          <a:p>
            <a:pPr marL="514350" indent="-514350">
              <a:buFont typeface="+mj-lt"/>
              <a:buAutoNum type="arabicPeriod"/>
            </a:pPr>
            <a:r>
              <a:rPr lang="en-GB" dirty="0" smtClean="0"/>
              <a:t>No customer has ever returned a horseshoe he has made</a:t>
            </a:r>
          </a:p>
          <a:p>
            <a:pPr marL="514350" indent="-514350">
              <a:buFont typeface="+mj-lt"/>
              <a:buAutoNum type="arabicPeriod"/>
            </a:pPr>
            <a:r>
              <a:rPr lang="en-GB" dirty="0" smtClean="0"/>
              <a:t>He is popular/has many regular customers/many horses have been using his shoes for years</a:t>
            </a:r>
          </a:p>
          <a:p>
            <a:pPr marL="514350" indent="-514350">
              <a:buFont typeface="+mj-lt"/>
              <a:buAutoNum type="arabicPeriod"/>
            </a:pPr>
            <a:r>
              <a:rPr lang="en-GB" dirty="0" smtClean="0"/>
              <a:t>The work is physically tiring/demanding (you need a “strong back”)</a:t>
            </a:r>
          </a:p>
          <a:p>
            <a:pPr marL="514350" indent="-514350">
              <a:buFont typeface="+mj-lt"/>
              <a:buAutoNum type="arabicPeriod"/>
            </a:pPr>
            <a:r>
              <a:rPr lang="en-GB" dirty="0" smtClean="0"/>
              <a:t>He shoes about 175 horses</a:t>
            </a:r>
          </a:p>
          <a:p>
            <a:pPr marL="514350" indent="-514350">
              <a:buFont typeface="+mj-lt"/>
              <a:buAutoNum type="arabicPeriod"/>
            </a:pPr>
            <a:r>
              <a:rPr lang="en-GB" dirty="0" smtClean="0"/>
              <a:t>Most of the horses he deals with are hunting or racing animals (from the Long Island area)</a:t>
            </a:r>
          </a:p>
          <a:p>
            <a:pPr marL="514350" indent="-514350">
              <a:buFont typeface="+mj-lt"/>
              <a:buAutoNum type="arabicPeriod"/>
            </a:pPr>
            <a:r>
              <a:rPr lang="en-GB" dirty="0" smtClean="0"/>
              <a:t>He shoes will generally last between one and three months</a:t>
            </a:r>
          </a:p>
          <a:p>
            <a:pPr marL="514350" indent="-514350">
              <a:buFont typeface="+mj-lt"/>
              <a:buAutoNum type="arabicPeriod"/>
            </a:pPr>
            <a:r>
              <a:rPr lang="en-GB" dirty="0" smtClean="0"/>
              <a:t>He charges $10, $25, or $50 </a:t>
            </a:r>
            <a:r>
              <a:rPr lang="en-GB" b="1" u="sng" dirty="0" smtClean="0"/>
              <a:t>for a pair of/for every two</a:t>
            </a:r>
            <a:r>
              <a:rPr lang="en-GB" dirty="0" smtClean="0"/>
              <a:t> shoes, or more if he thinks the customer will pay more</a:t>
            </a:r>
          </a:p>
          <a:p>
            <a:pPr marL="514350" indent="-514350">
              <a:buFont typeface="+mj-lt"/>
              <a:buAutoNum type="arabicPeriod"/>
            </a:pPr>
            <a:r>
              <a:rPr lang="en-GB" dirty="0" smtClean="0"/>
              <a:t>Adjustments cost between $3 and $5.</a:t>
            </a:r>
          </a:p>
          <a:p>
            <a:pPr marL="514350" indent="-514350">
              <a:buFont typeface="+mj-lt"/>
              <a:buAutoNum type="arabicPeriod"/>
            </a:pPr>
            <a:r>
              <a:rPr lang="en-GB" dirty="0" smtClean="0"/>
              <a:t>He has a shop on Split Rock Road, but will travel to the stables of horses to fit shoes</a:t>
            </a:r>
          </a:p>
          <a:p>
            <a:pPr marL="514350" indent="-514350">
              <a:buFont typeface="+mj-lt"/>
              <a:buAutoNum type="arabicPeriod"/>
            </a:pPr>
            <a:r>
              <a:rPr lang="en-GB" dirty="0" smtClean="0"/>
              <a:t>He has fitted shoes on famous/well-known/successful horses (e.g. ones own by Jock Whitney and Marshall Field)</a:t>
            </a:r>
          </a:p>
          <a:p>
            <a:pPr marL="514350" indent="-514350">
              <a:buFont typeface="+mj-lt"/>
              <a:buAutoNum type="arabicPeriod"/>
            </a:pPr>
            <a:r>
              <a:rPr lang="en-GB" dirty="0" smtClean="0"/>
              <a:t>People do not notice him working at horse shows</a:t>
            </a:r>
          </a:p>
          <a:p>
            <a:pPr marL="514350" indent="-514350">
              <a:buFont typeface="+mj-lt"/>
              <a:buAutoNum type="arabicPeriod"/>
            </a:pPr>
            <a:r>
              <a:rPr lang="en-GB" dirty="0" smtClean="0"/>
              <a:t>At shows, he works thirteen-hour days (10 AM to II PM)</a:t>
            </a:r>
          </a:p>
          <a:p>
            <a:pPr marL="514350" indent="-514350">
              <a:buFont typeface="+mj-lt"/>
              <a:buAutoNum type="arabicPeriod"/>
            </a:pPr>
            <a:r>
              <a:rPr lang="en-GB" dirty="0" smtClean="0"/>
              <a:t>He is confident in himself and his work (“swaggering little man”)</a:t>
            </a:r>
          </a:p>
          <a:p>
            <a:pPr marL="514350" indent="-514350">
              <a:buFont typeface="+mj-lt"/>
              <a:buAutoNum type="arabicPeriod"/>
            </a:pPr>
            <a:r>
              <a:rPr lang="en-GB" dirty="0" smtClean="0"/>
              <a:t>If a horse loses a shoe during a show, </a:t>
            </a:r>
            <a:r>
              <a:rPr lang="en-GB" dirty="0" err="1" smtClean="0"/>
              <a:t>Gillan</a:t>
            </a:r>
            <a:r>
              <a:rPr lang="en-GB" dirty="0" smtClean="0"/>
              <a:t> has to refit/fix it within seven minutes; he never fails</a:t>
            </a:r>
          </a:p>
          <a:p>
            <a:pPr marL="514350" indent="-514350">
              <a:buFont typeface="+mj-lt"/>
              <a:buAutoNum type="arabicPeriod"/>
            </a:pPr>
            <a:r>
              <a:rPr lang="en-GB" dirty="0" smtClean="0"/>
              <a:t>He is the official shoe-fitter for the Garden shows, and has been for six years</a:t>
            </a:r>
          </a:p>
          <a:p>
            <a:pPr marL="514350" indent="-514350">
              <a:buFont typeface="+mj-lt"/>
              <a:buAutoNum type="arabicPeriod"/>
            </a:pPr>
            <a:r>
              <a:rPr lang="en-GB" dirty="0" smtClean="0"/>
              <a:t>Every show, one or two horses will lose a shoe</a:t>
            </a:r>
          </a:p>
          <a:p>
            <a:pPr marL="514350" indent="-514350">
              <a:buFont typeface="+mj-lt"/>
              <a:buAutoNum type="arabicPeriod"/>
            </a:pPr>
            <a:r>
              <a:rPr lang="en-GB" dirty="0" smtClean="0"/>
              <a:t>He has been fitting horseshoes for forty-two years/since 1916</a:t>
            </a:r>
          </a:p>
          <a:p>
            <a:pPr marL="514350" indent="-514350">
              <a:buFont typeface="+mj-lt"/>
              <a:buAutoNum type="arabicPeriod"/>
            </a:pPr>
            <a:r>
              <a:rPr lang="en-GB" dirty="0" smtClean="0"/>
              <a:t>He started fitting milk-wagon horses, then moved on to military horses (cavalry) during WWI, then on to hunter and race horses</a:t>
            </a:r>
          </a:p>
          <a:p>
            <a:pPr marL="514350" indent="-514350">
              <a:buFont typeface="+mj-lt"/>
              <a:buAutoNum type="arabicPeriod"/>
            </a:pPr>
            <a:r>
              <a:rPr lang="en-GB" dirty="0" smtClean="0"/>
              <a:t>He makes a good living as a farrier</a:t>
            </a:r>
          </a:p>
          <a:p>
            <a:pPr marL="514350" indent="-514350">
              <a:buFont typeface="+mj-lt"/>
              <a:buAutoNum type="arabicPeriod"/>
            </a:pPr>
            <a:r>
              <a:rPr lang="en-GB" dirty="0" smtClean="0"/>
              <a:t>He finds horse shows dull.</a:t>
            </a:r>
          </a:p>
        </p:txBody>
      </p:sp>
    </p:spTree>
    <p:extLst>
      <p:ext uri="{BB962C8B-B14F-4D97-AF65-F5344CB8AC3E}">
        <p14:creationId xmlns:p14="http://schemas.microsoft.com/office/powerpoint/2010/main" val="553014002"/>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Own memories/experiences</a:t>
            </a:r>
            <a:endParaRPr lang="en-GB" dirty="0"/>
          </a:p>
        </p:txBody>
      </p:sp>
      <p:sp>
        <p:nvSpPr>
          <p:cNvPr id="3" name="Content Placeholder 2"/>
          <p:cNvSpPr>
            <a:spLocks noGrp="1"/>
          </p:cNvSpPr>
          <p:nvPr>
            <p:ph idx="1"/>
          </p:nvPr>
        </p:nvSpPr>
        <p:spPr/>
        <p:txBody>
          <a:bodyPr/>
          <a:lstStyle/>
          <a:p>
            <a:r>
              <a:rPr lang="en-GB" dirty="0" smtClean="0"/>
              <a:t>Movement/appearance of the “beast”</a:t>
            </a:r>
          </a:p>
          <a:p>
            <a:r>
              <a:rPr lang="en-GB" dirty="0" smtClean="0"/>
              <a:t>Supernatural encounter?</a:t>
            </a:r>
          </a:p>
          <a:p>
            <a:r>
              <a:rPr lang="en-GB" dirty="0" smtClean="0"/>
              <a:t>Excited about the story when she was young</a:t>
            </a:r>
          </a:p>
          <a:p>
            <a:r>
              <a:rPr lang="en-GB" dirty="0" smtClean="0"/>
              <a:t>Disappointed when some </a:t>
            </a:r>
            <a:r>
              <a:rPr lang="en-GB" smtClean="0"/>
              <a:t>evidence proved to be a trick </a:t>
            </a:r>
            <a:endParaRPr lang="en-GB" dirty="0"/>
          </a:p>
        </p:txBody>
      </p:sp>
    </p:spTree>
    <p:extLst>
      <p:ext uri="{BB962C8B-B14F-4D97-AF65-F5344CB8AC3E}">
        <p14:creationId xmlns:p14="http://schemas.microsoft.com/office/powerpoint/2010/main" val="1740239133"/>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10411" t="21689" r="8768" b="15345"/>
          <a:stretch/>
        </p:blipFill>
        <p:spPr bwMode="auto">
          <a:xfrm>
            <a:off x="179512" y="260648"/>
            <a:ext cx="8640960" cy="538564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86297459"/>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lstStyle/>
          <a:p>
            <a:pPr algn="l"/>
            <a:r>
              <a:rPr lang="en-GB" b="1" dirty="0" smtClean="0"/>
              <a:t>IGCSE Eng. Language: Question 1</a:t>
            </a:r>
            <a:endParaRPr lang="en-GB" b="1" dirty="0"/>
          </a:p>
        </p:txBody>
      </p:sp>
      <p:sp>
        <p:nvSpPr>
          <p:cNvPr id="3" name="Content Placeholder 2"/>
          <p:cNvSpPr>
            <a:spLocks noGrp="1"/>
          </p:cNvSpPr>
          <p:nvPr>
            <p:ph idx="1"/>
          </p:nvPr>
        </p:nvSpPr>
        <p:spPr/>
        <p:txBody>
          <a:bodyPr/>
          <a:lstStyle/>
          <a:p>
            <a:r>
              <a:rPr lang="en-GB" dirty="0" smtClean="0"/>
              <a:t>Start reading the extract.</a:t>
            </a:r>
            <a:endParaRPr lang="en-GB" dirty="0"/>
          </a:p>
        </p:txBody>
      </p:sp>
    </p:spTree>
    <p:extLst>
      <p:ext uri="{BB962C8B-B14F-4D97-AF65-F5344CB8AC3E}">
        <p14:creationId xmlns:p14="http://schemas.microsoft.com/office/powerpoint/2010/main" val="95957757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ln>
            <a:solidFill>
              <a:schemeClr val="accent1"/>
            </a:solidFill>
          </a:ln>
        </p:spPr>
        <p:txBody>
          <a:bodyPr>
            <a:normAutofit/>
          </a:bodyPr>
          <a:lstStyle/>
          <a:p>
            <a:pPr algn="l"/>
            <a:r>
              <a:rPr lang="en-GB" sz="2800" b="1" dirty="0" smtClean="0"/>
              <a:t>You are Yankees pitcher Bob </a:t>
            </a:r>
            <a:r>
              <a:rPr lang="en-GB" sz="2800" b="1" dirty="0" err="1" smtClean="0"/>
              <a:t>Kammeyer</a:t>
            </a:r>
            <a:r>
              <a:rPr lang="en-GB" sz="2800" b="1" dirty="0" smtClean="0"/>
              <a:t>. Address the </a:t>
            </a:r>
            <a:r>
              <a:rPr lang="en-GB" sz="2800" b="1" smtClean="0"/>
              <a:t>following points</a:t>
            </a:r>
            <a:r>
              <a:rPr lang="en-GB" sz="2800" b="1" dirty="0" smtClean="0"/>
              <a:t>, writing as </a:t>
            </a:r>
            <a:r>
              <a:rPr lang="en-GB" sz="2800" b="1" dirty="0" err="1" smtClean="0"/>
              <a:t>Kammeyer</a:t>
            </a:r>
            <a:r>
              <a:rPr lang="en-GB" sz="2800" b="1" dirty="0" smtClean="0"/>
              <a:t>.</a:t>
            </a:r>
            <a:endParaRPr lang="en-GB" sz="2800" b="1" dirty="0"/>
          </a:p>
        </p:txBody>
      </p:sp>
      <p:sp>
        <p:nvSpPr>
          <p:cNvPr id="5" name="Content Placeholder 4"/>
          <p:cNvSpPr>
            <a:spLocks noGrp="1"/>
          </p:cNvSpPr>
          <p:nvPr>
            <p:ph idx="1"/>
          </p:nvPr>
        </p:nvSpPr>
        <p:spPr>
          <a:ln>
            <a:solidFill>
              <a:schemeClr val="accent1"/>
            </a:solidFill>
          </a:ln>
        </p:spPr>
        <p:txBody>
          <a:bodyPr>
            <a:normAutofit fontScale="92500"/>
          </a:bodyPr>
          <a:lstStyle/>
          <a:p>
            <a:pPr marL="0" indent="0">
              <a:buNone/>
            </a:pPr>
            <a:r>
              <a:rPr lang="en-GB" dirty="0" smtClean="0"/>
              <a:t>Write about:</a:t>
            </a:r>
          </a:p>
          <a:p>
            <a:pPr>
              <a:buFontTx/>
              <a:buChar char="-"/>
            </a:pPr>
            <a:r>
              <a:rPr lang="en-GB" dirty="0" smtClean="0"/>
              <a:t>How you feel about Cliff Johnson</a:t>
            </a:r>
          </a:p>
          <a:p>
            <a:pPr>
              <a:buFontTx/>
              <a:buChar char="-"/>
            </a:pPr>
            <a:r>
              <a:rPr lang="en-GB" dirty="0" smtClean="0"/>
              <a:t>Why you threw the ball at Johnson</a:t>
            </a:r>
          </a:p>
          <a:p>
            <a:pPr>
              <a:buFontTx/>
              <a:buChar char="-"/>
            </a:pPr>
            <a:r>
              <a:rPr lang="en-GB" dirty="0" smtClean="0"/>
              <a:t>What has happened, and might still happen, as a result of your actions.</a:t>
            </a:r>
          </a:p>
          <a:p>
            <a:pPr marL="0" indent="0">
              <a:buNone/>
            </a:pPr>
            <a:endParaRPr lang="en-GB" dirty="0" smtClean="0"/>
          </a:p>
          <a:p>
            <a:pPr marL="0" indent="0">
              <a:buNone/>
            </a:pPr>
            <a:r>
              <a:rPr lang="en-GB" dirty="0" smtClean="0"/>
              <a:t>Write about 350 words. Use your own words as much as possible. Address all three bullet-points.</a:t>
            </a:r>
            <a:endParaRPr lang="en-GB" dirty="0"/>
          </a:p>
        </p:txBody>
      </p:sp>
    </p:spTree>
    <p:extLst>
      <p:ext uri="{BB962C8B-B14F-4D97-AF65-F5344CB8AC3E}">
        <p14:creationId xmlns:p14="http://schemas.microsoft.com/office/powerpoint/2010/main" val="446254096"/>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l"/>
            <a:r>
              <a:rPr lang="en-GB" b="1" dirty="0" smtClean="0"/>
              <a:t>Q.2 Practice – Quotation and Analysis</a:t>
            </a:r>
            <a:endParaRPr lang="en-GB" b="1" dirty="0"/>
          </a:p>
        </p:txBody>
      </p:sp>
      <p:sp>
        <p:nvSpPr>
          <p:cNvPr id="3" name="Content Placeholder 2"/>
          <p:cNvSpPr>
            <a:spLocks noGrp="1"/>
          </p:cNvSpPr>
          <p:nvPr>
            <p:ph idx="1"/>
          </p:nvPr>
        </p:nvSpPr>
        <p:spPr>
          <a:solidFill>
            <a:srgbClr val="FFFF00"/>
          </a:solidFill>
        </p:spPr>
        <p:txBody>
          <a:bodyPr/>
          <a:lstStyle/>
          <a:p>
            <a:r>
              <a:rPr lang="en-GB" dirty="0" smtClean="0"/>
              <a:t>Brief quotations</a:t>
            </a:r>
          </a:p>
          <a:p>
            <a:r>
              <a:rPr lang="en-GB" dirty="0" smtClean="0"/>
              <a:t>Analyse language in detail – comment on the effectiveness of the words/phrases (e.g., say what the author is trying to achieve and/or the likely effects on the reader)</a:t>
            </a:r>
          </a:p>
          <a:p>
            <a:r>
              <a:rPr lang="en-GB" dirty="0" smtClean="0"/>
              <a:t>Discuss </a:t>
            </a:r>
            <a:r>
              <a:rPr lang="en-GB" b="1" u="sng" dirty="0" smtClean="0"/>
              <a:t>imagery</a:t>
            </a:r>
            <a:endParaRPr lang="en-GB" b="1" u="sng" dirty="0"/>
          </a:p>
        </p:txBody>
      </p:sp>
    </p:spTree>
    <p:extLst>
      <p:ext uri="{BB962C8B-B14F-4D97-AF65-F5344CB8AC3E}">
        <p14:creationId xmlns:p14="http://schemas.microsoft.com/office/powerpoint/2010/main" val="2678207589"/>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457200" y="-27384"/>
            <a:ext cx="8229600" cy="4525963"/>
          </a:xfrm>
        </p:spPr>
        <p:txBody>
          <a:bodyPr>
            <a:normAutofit fontScale="85000" lnSpcReduction="10000"/>
          </a:bodyPr>
          <a:lstStyle/>
          <a:p>
            <a:r>
              <a:rPr lang="en-GB" b="1" u="sng" dirty="0" smtClean="0"/>
              <a:t>No:</a:t>
            </a:r>
          </a:p>
          <a:p>
            <a:pPr lvl="1"/>
            <a:r>
              <a:rPr lang="en-GB" dirty="0" smtClean="0"/>
              <a:t>“The use of X is effective because it draws the reader in.”</a:t>
            </a:r>
          </a:p>
          <a:p>
            <a:pPr lvl="1"/>
            <a:r>
              <a:rPr lang="en-GB" dirty="0" smtClean="0"/>
              <a:t>“The use of the X is effective because it has a dramatic effect on the reader.”</a:t>
            </a:r>
          </a:p>
          <a:p>
            <a:pPr lvl="1"/>
            <a:endParaRPr lang="en-GB" dirty="0"/>
          </a:p>
          <a:p>
            <a:r>
              <a:rPr lang="en-GB" b="1" u="sng" dirty="0" smtClean="0"/>
              <a:t>Yes:</a:t>
            </a:r>
          </a:p>
          <a:p>
            <a:pPr lvl="1"/>
            <a:r>
              <a:rPr lang="en-GB" dirty="0"/>
              <a:t>The image of a “skin of boiled milk” presents a nightmarish situation in terms of something very familiar, something that might even be an image of childhood comfort in normal circumstances. It gives the reader a vivid and disconcerting sense of the texture of Ralston’s decaying flesh</a:t>
            </a:r>
            <a:r>
              <a:rPr lang="en-GB" dirty="0" smtClean="0"/>
              <a:t>.   (47 words)</a:t>
            </a:r>
            <a:endParaRPr lang="en-GB" dirty="0"/>
          </a:p>
          <a:p>
            <a:pPr lvl="1"/>
            <a:endParaRPr lang="en-GB" dirty="0"/>
          </a:p>
        </p:txBody>
      </p:sp>
    </p:spTree>
    <p:extLst>
      <p:ext uri="{BB962C8B-B14F-4D97-AF65-F5344CB8AC3E}">
        <p14:creationId xmlns:p14="http://schemas.microsoft.com/office/powerpoint/2010/main" val="955189867"/>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179512" y="44624"/>
            <a:ext cx="8856984" cy="436910"/>
          </a:xfrm>
          <a:solidFill>
            <a:srgbClr val="92D050"/>
          </a:solidFill>
          <a:ln>
            <a:solidFill>
              <a:schemeClr val="accent1"/>
            </a:solidFill>
          </a:ln>
        </p:spPr>
        <p:txBody>
          <a:bodyPr>
            <a:normAutofit fontScale="90000"/>
          </a:bodyPr>
          <a:lstStyle/>
          <a:p>
            <a:pPr algn="l"/>
            <a:r>
              <a:rPr lang="en-GB" sz="2400" b="1" dirty="0" smtClean="0"/>
              <a:t>8 quotations: how/why are they effective?</a:t>
            </a:r>
            <a:endParaRPr lang="en-GB" sz="2400" b="1" dirty="0"/>
          </a:p>
        </p:txBody>
      </p:sp>
      <p:sp>
        <p:nvSpPr>
          <p:cNvPr id="5" name="Content Placeholder 4"/>
          <p:cNvSpPr>
            <a:spLocks noGrp="1"/>
          </p:cNvSpPr>
          <p:nvPr>
            <p:ph idx="1"/>
          </p:nvPr>
        </p:nvSpPr>
        <p:spPr>
          <a:xfrm>
            <a:off x="467544" y="548680"/>
            <a:ext cx="8064896" cy="5904656"/>
          </a:xfrm>
        </p:spPr>
        <p:txBody>
          <a:bodyPr>
            <a:normAutofit fontScale="55000" lnSpcReduction="20000"/>
          </a:bodyPr>
          <a:lstStyle/>
          <a:p>
            <a:pPr marL="0" indent="0">
              <a:buNone/>
            </a:pPr>
            <a:r>
              <a:rPr lang="en-GB" b="1" dirty="0" smtClean="0"/>
              <a:t>LONDON. Michaelmas Term lately over, and the Lord Chancellor sitting in Lincoln’s Inn Hall. Implacable November weather. As much mud in the streets as if the waters had but newly retired from the face of the earth, and it would not be wonderful to meet a </a:t>
            </a:r>
            <a:r>
              <a:rPr lang="en-GB" b="1" dirty="0" err="1" smtClean="0"/>
              <a:t>Megalosaurus</a:t>
            </a:r>
            <a:r>
              <a:rPr lang="en-GB" b="1" dirty="0" smtClean="0"/>
              <a:t>, forty feet long or so, waddling like an elephantine lizard up Holborn Hill. Smoke lowering down from chimney-pots, making a soft black drizzle, with flakes of soot in it as big as full-grown snow-flakes — gone into mourning, one might imagine, for the death of the sun. Dogs, undistinguishable in mire. Horses, scarcely better; splashed to their very blinkers. Foot passengers, jostling one another’s umbrellas in a general infection of ill-temper, and losing their foot-hold at street-corners, where tens of thousands of other foot passengers have been slipping and sliding since the day broke (if the day ever broke), adding new deposits to the crust upon crust of mud, sticking at those points tenaciously to the pavement, and accumulating at compound interest. </a:t>
            </a:r>
            <a:br>
              <a:rPr lang="en-GB" b="1" dirty="0" smtClean="0"/>
            </a:br>
            <a:r>
              <a:rPr lang="en-GB" b="1" dirty="0" smtClean="0"/>
              <a:t/>
            </a:r>
            <a:br>
              <a:rPr lang="en-GB" b="1" dirty="0" smtClean="0"/>
            </a:br>
            <a:r>
              <a:rPr lang="en-GB" b="1" dirty="0" smtClean="0"/>
              <a:t>Fog everywhere. Fog up the river, where it flows among green aits and meadows; fog down the river, where it rolls defiled among the tiers of shipping and the waterside pollutions of a great (and dirty) city. Fog on the Essex marshes, fog on the Kentish heights. Fog creeping into the cabooses of collier-brigs; fog lying out on the yards, and hovering in the rigging of great ships; fog drooping on the gunwales of barges and small boats. Fog in the eyes and throats of ancient Greenwich pensioners, wheezing by the firesides of their wards; fog in the stem and bowl of the afternoon pipe of the wrathful skipper, down in his close cabin; fog cruelly pinching the toes and fingers of his shivering little ’prentice boy on deck. Chance people on the bridges peeping over the parapets into a nether sky of fog, with fog all round them, as if they were up in a balloon, and hanging in the misty clouds.</a:t>
            </a:r>
          </a:p>
        </p:txBody>
      </p:sp>
    </p:spTree>
    <p:extLst>
      <p:ext uri="{BB962C8B-B14F-4D97-AF65-F5344CB8AC3E}">
        <p14:creationId xmlns:p14="http://schemas.microsoft.com/office/powerpoint/2010/main" val="1249508204"/>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b="1" dirty="0" smtClean="0"/>
              <a:t>Quote Bank</a:t>
            </a:r>
            <a:endParaRPr lang="en-GB" b="1" dirty="0"/>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579650325"/>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Look up any unfamiliar words and write them and a brief definition in your exercise book.</a:t>
            </a:r>
          </a:p>
          <a:p>
            <a:endParaRPr lang="en-GB" dirty="0"/>
          </a:p>
          <a:p>
            <a:r>
              <a:rPr lang="en-GB" dirty="0" smtClean="0"/>
              <a:t>20 minutes to write a response.</a:t>
            </a:r>
            <a:endParaRPr lang="en-GB" dirty="0"/>
          </a:p>
        </p:txBody>
      </p:sp>
    </p:spTree>
    <p:extLst>
      <p:ext uri="{BB962C8B-B14F-4D97-AF65-F5344CB8AC3E}">
        <p14:creationId xmlns:p14="http://schemas.microsoft.com/office/powerpoint/2010/main" val="3280886401"/>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l"/>
            <a:r>
              <a:rPr lang="en-GB" b="1" dirty="0" smtClean="0"/>
              <a:t>English Language: Q.2 (quotation and analysis)</a:t>
            </a:r>
            <a:endParaRPr lang="en-GB" b="1" dirty="0"/>
          </a:p>
        </p:txBody>
      </p:sp>
      <p:sp>
        <p:nvSpPr>
          <p:cNvPr id="4" name="Content Placeholder 3"/>
          <p:cNvSpPr>
            <a:spLocks noGrp="1"/>
          </p:cNvSpPr>
          <p:nvPr>
            <p:ph sz="half" idx="1"/>
          </p:nvPr>
        </p:nvSpPr>
        <p:spPr>
          <a:xfrm>
            <a:off x="0" y="1600200"/>
            <a:ext cx="4495800" cy="4525963"/>
          </a:xfrm>
          <a:solidFill>
            <a:srgbClr val="FFFF00"/>
          </a:solidFill>
        </p:spPr>
        <p:txBody>
          <a:bodyPr>
            <a:normAutofit fontScale="70000" lnSpcReduction="20000"/>
          </a:bodyPr>
          <a:lstStyle/>
          <a:p>
            <a:r>
              <a:rPr lang="en-GB" dirty="0" smtClean="0"/>
              <a:t>10 marks</a:t>
            </a:r>
          </a:p>
          <a:p>
            <a:r>
              <a:rPr lang="en-GB" dirty="0" smtClean="0"/>
              <a:t>Approx. 20 minutes</a:t>
            </a:r>
          </a:p>
          <a:p>
            <a:r>
              <a:rPr lang="en-GB" dirty="0" smtClean="0"/>
              <a:t>To get highest marks possible:</a:t>
            </a:r>
          </a:p>
          <a:p>
            <a:pPr lvl="1"/>
            <a:r>
              <a:rPr lang="en-GB" dirty="0" smtClean="0"/>
              <a:t>Avoid general comments (“this draws the reader in”; “this creates a strong image in the reader’s mind”)</a:t>
            </a:r>
          </a:p>
          <a:p>
            <a:pPr lvl="1"/>
            <a:r>
              <a:rPr lang="en-GB" dirty="0" smtClean="0"/>
              <a:t>Comments should be specific: why this particular word/phrase?</a:t>
            </a:r>
          </a:p>
          <a:p>
            <a:pPr lvl="1"/>
            <a:r>
              <a:rPr lang="en-GB" dirty="0" smtClean="0"/>
              <a:t>Identify techniques: simile, metaphor, alliteration; strong word choices (nouns, verbs, adverbs, adjectives…)</a:t>
            </a:r>
          </a:p>
          <a:p>
            <a:pPr lvl="1"/>
            <a:r>
              <a:rPr lang="en-GB" dirty="0" smtClean="0"/>
              <a:t>Comment on imagery</a:t>
            </a:r>
          </a:p>
          <a:p>
            <a:pPr lvl="1"/>
            <a:r>
              <a:rPr lang="en-GB" dirty="0" smtClean="0"/>
              <a:t>Write about the </a:t>
            </a:r>
            <a:r>
              <a:rPr lang="en-GB" b="1" dirty="0" smtClean="0"/>
              <a:t>overall emotional effect and/or purpose</a:t>
            </a:r>
            <a:r>
              <a:rPr lang="en-GB" dirty="0" smtClean="0"/>
              <a:t> of the passage</a:t>
            </a:r>
          </a:p>
          <a:p>
            <a:pPr lvl="1"/>
            <a:r>
              <a:rPr lang="en-GB" dirty="0" smtClean="0"/>
              <a:t>Focus on language, but, if appropriate, comment on, e.g., syntax/punctuation in addition to language</a:t>
            </a:r>
            <a:endParaRPr lang="en-GB" dirty="0"/>
          </a:p>
        </p:txBody>
      </p:sp>
      <p:sp>
        <p:nvSpPr>
          <p:cNvPr id="5" name="Content Placeholder 4"/>
          <p:cNvSpPr>
            <a:spLocks noGrp="1"/>
          </p:cNvSpPr>
          <p:nvPr>
            <p:ph sz="half" idx="2"/>
          </p:nvPr>
        </p:nvSpPr>
        <p:spPr/>
        <p:txBody>
          <a:bodyPr>
            <a:normAutofit fontScale="70000" lnSpcReduction="20000"/>
          </a:bodyPr>
          <a:lstStyle/>
          <a:p>
            <a:r>
              <a:rPr lang="en-GB" dirty="0" smtClean="0"/>
              <a:t>We will read the whole passage together.</a:t>
            </a:r>
          </a:p>
          <a:p>
            <a:r>
              <a:rPr lang="en-GB" dirty="0" smtClean="0"/>
              <a:t>Then, focus on paragraphs 2-4:</a:t>
            </a:r>
          </a:p>
          <a:p>
            <a:pPr lvl="1"/>
            <a:r>
              <a:rPr lang="en-GB" dirty="0" smtClean="0"/>
              <a:t>How does the writer Laurie Lee present the landscape and his childhood reaction to it?</a:t>
            </a:r>
          </a:p>
          <a:p>
            <a:pPr lvl="1"/>
            <a:r>
              <a:rPr lang="en-GB" dirty="0" smtClean="0"/>
              <a:t>8 quotations; </a:t>
            </a:r>
            <a:r>
              <a:rPr lang="en-GB" b="1" u="sng" dirty="0" smtClean="0"/>
              <a:t>at least 2</a:t>
            </a:r>
            <a:r>
              <a:rPr lang="en-GB" dirty="0" smtClean="0"/>
              <a:t> from each paragraph.</a:t>
            </a:r>
            <a:endParaRPr lang="en-GB" dirty="0"/>
          </a:p>
        </p:txBody>
      </p:sp>
    </p:spTree>
    <p:extLst>
      <p:ext uri="{BB962C8B-B14F-4D97-AF65-F5344CB8AC3E}">
        <p14:creationId xmlns:p14="http://schemas.microsoft.com/office/powerpoint/2010/main" val="2810958507"/>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4852" t="19746" r="29722" b="12676"/>
          <a:stretch/>
        </p:blipFill>
        <p:spPr bwMode="auto">
          <a:xfrm>
            <a:off x="1115616" y="548680"/>
            <a:ext cx="6801442" cy="568863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00737017"/>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She is convinced that the locals are right/onto something – the “beast” is a puma/big cat.</a:t>
            </a:r>
          </a:p>
          <a:p>
            <a:r>
              <a:rPr lang="en-GB" dirty="0" smtClean="0"/>
              <a:t>If government don’t help control the animal, the animal or people could get hurt or shot; if the government don’t help, and beast carries on attacking the livestock, farmers could lose their business </a:t>
            </a:r>
            <a:endParaRPr lang="en-GB" dirty="0"/>
          </a:p>
        </p:txBody>
      </p:sp>
    </p:spTree>
    <p:extLst>
      <p:ext uri="{BB962C8B-B14F-4D97-AF65-F5344CB8AC3E}">
        <p14:creationId xmlns:p14="http://schemas.microsoft.com/office/powerpoint/2010/main" val="1384119302"/>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a:ln>
            <a:solidFill>
              <a:schemeClr val="accent1"/>
            </a:solidFill>
          </a:ln>
        </p:spPr>
        <p:txBody>
          <a:bodyPr>
            <a:normAutofit lnSpcReduction="10000"/>
          </a:bodyPr>
          <a:lstStyle/>
          <a:p>
            <a:r>
              <a:rPr lang="en-GB" dirty="0" smtClean="0"/>
              <a:t>Swap and mark in green.</a:t>
            </a:r>
          </a:p>
          <a:p>
            <a:r>
              <a:rPr lang="en-GB" dirty="0" smtClean="0"/>
              <a:t>Comments </a:t>
            </a:r>
            <a:r>
              <a:rPr lang="en-GB" b="1" u="sng" dirty="0" smtClean="0"/>
              <a:t>must </a:t>
            </a:r>
            <a:r>
              <a:rPr lang="en-GB" dirty="0" smtClean="0"/>
              <a:t>talk about </a:t>
            </a:r>
            <a:r>
              <a:rPr lang="en-GB" b="1" u="sng" dirty="0" smtClean="0"/>
              <a:t>particular</a:t>
            </a:r>
            <a:r>
              <a:rPr lang="en-GB" dirty="0" smtClean="0"/>
              <a:t> effects/images/intentions etc.</a:t>
            </a:r>
          </a:p>
          <a:p>
            <a:r>
              <a:rPr lang="en-GB" b="1" dirty="0" smtClean="0"/>
              <a:t>**Test</a:t>
            </a:r>
            <a:r>
              <a:rPr lang="en-GB" dirty="0" smtClean="0"/>
              <a:t>: if you can attach the comment, without any changes, to any quote, it is not focussed enough.</a:t>
            </a:r>
          </a:p>
          <a:p>
            <a:r>
              <a:rPr lang="en-GB" dirty="0" smtClean="0"/>
              <a:t>Do </a:t>
            </a:r>
            <a:r>
              <a:rPr lang="en-GB" b="1" u="sng" dirty="0" smtClean="0"/>
              <a:t>not</a:t>
            </a:r>
            <a:r>
              <a:rPr lang="en-GB" dirty="0" smtClean="0"/>
              <a:t> give credit for:</a:t>
            </a:r>
          </a:p>
          <a:p>
            <a:pPr lvl="1"/>
            <a:r>
              <a:rPr lang="en-GB" dirty="0" smtClean="0"/>
              <a:t>“draws the reader in”</a:t>
            </a:r>
          </a:p>
          <a:p>
            <a:pPr lvl="1"/>
            <a:r>
              <a:rPr lang="en-GB" dirty="0" smtClean="0"/>
              <a:t>“creates a strong image in the reader’s mind”</a:t>
            </a:r>
            <a:endParaRPr lang="en-GB" dirty="0"/>
          </a:p>
        </p:txBody>
      </p:sp>
    </p:spTree>
    <p:extLst>
      <p:ext uri="{BB962C8B-B14F-4D97-AF65-F5344CB8AC3E}">
        <p14:creationId xmlns:p14="http://schemas.microsoft.com/office/powerpoint/2010/main" val="2847249438"/>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GB" b="1" dirty="0" smtClean="0"/>
              <a:t>Paragraph 2</a:t>
            </a:r>
            <a:endParaRPr lang="en-GB" b="1" dirty="0"/>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r>
              <a:rPr lang="en-GB" dirty="0" smtClean="0"/>
              <a:t>“The June grass […] was taller than I was, and I wept”: child feels small amongst nature; intimidated; lost</a:t>
            </a:r>
          </a:p>
          <a:p>
            <a:r>
              <a:rPr lang="en-GB" dirty="0" smtClean="0"/>
              <a:t>“It towered above me”: use of “tower” as verb – </a:t>
            </a:r>
            <a:r>
              <a:rPr lang="en-GB" b="1" dirty="0" smtClean="0"/>
              <a:t>image</a:t>
            </a:r>
            <a:r>
              <a:rPr lang="en-GB" dirty="0" smtClean="0"/>
              <a:t> of nature as threatening; seems huge to child, as if closing in on and over him</a:t>
            </a:r>
          </a:p>
          <a:p>
            <a:r>
              <a:rPr lang="en-GB" dirty="0" smtClean="0"/>
              <a:t>“each blade tattooed with tiger-skins of sunlight”: image of sunshine through leaves, but nature as dangerous/violent/sharp; leaves/nature almost like weapons</a:t>
            </a:r>
          </a:p>
          <a:p>
            <a:r>
              <a:rPr lang="en-GB" dirty="0" smtClean="0"/>
              <a:t>“knife-edged, dark, and a wicked green”: colour imagery representing malevolence/evil/threat; grass as violent/threatening/sharp</a:t>
            </a:r>
          </a:p>
          <a:p>
            <a:r>
              <a:rPr lang="en-GB" dirty="0" smtClean="0"/>
              <a:t>Insects “like monkeys”: mischievous; seem bigger and louder than they really are; threatening </a:t>
            </a:r>
            <a:endParaRPr lang="en-GB" dirty="0"/>
          </a:p>
        </p:txBody>
      </p:sp>
    </p:spTree>
    <p:extLst>
      <p:ext uri="{BB962C8B-B14F-4D97-AF65-F5344CB8AC3E}">
        <p14:creationId xmlns:p14="http://schemas.microsoft.com/office/powerpoint/2010/main" val="729672757"/>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GB" b="1" dirty="0" smtClean="0"/>
              <a:t>Paragraph 3</a:t>
            </a:r>
            <a:endParaRPr lang="en-GB" b="1" dirty="0"/>
          </a:p>
        </p:txBody>
      </p:sp>
      <p:sp>
        <p:nvSpPr>
          <p:cNvPr id="3" name="Content Placeholder 2"/>
          <p:cNvSpPr>
            <a:spLocks noGrp="1"/>
          </p:cNvSpPr>
          <p:nvPr>
            <p:ph idx="1"/>
          </p:nvPr>
        </p:nvSpPr>
        <p:spPr/>
        <p:txBody>
          <a:bodyPr>
            <a:normAutofit fontScale="85000" lnSpcReduction="10000"/>
          </a:bodyPr>
          <a:lstStyle/>
          <a:p>
            <a:r>
              <a:rPr lang="en-GB" dirty="0" smtClean="0"/>
              <a:t>“A tropic heat oozed up”: imagery makes village green seem like tropical jungle; verb “oozed” – image of jungle-like green as slow, thick, sticky, &amp; oppressive in the heat</a:t>
            </a:r>
          </a:p>
          <a:p>
            <a:r>
              <a:rPr lang="en-GB" dirty="0" smtClean="0"/>
              <a:t>References to smells (“sharp odours”, “fumes”): overwhelming and thick; overpowering, as if hard to breath (“suffocation”)</a:t>
            </a:r>
          </a:p>
          <a:p>
            <a:r>
              <a:rPr lang="en-GB" dirty="0" smtClean="0"/>
              <a:t>“High overhead…tearing apart”: Image of natural world as violent, menacing, chaotic; nature as uncontrollable (“frenzied”), distressed/distressing (“screaming”); the child’s world coming apart at the seams</a:t>
            </a:r>
            <a:endParaRPr lang="en-GB" dirty="0"/>
          </a:p>
        </p:txBody>
      </p:sp>
    </p:spTree>
    <p:extLst>
      <p:ext uri="{BB962C8B-B14F-4D97-AF65-F5344CB8AC3E}">
        <p14:creationId xmlns:p14="http://schemas.microsoft.com/office/powerpoint/2010/main" val="3419945909"/>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GB" b="1" dirty="0" smtClean="0"/>
              <a:t>Paragraph 4</a:t>
            </a:r>
            <a:endParaRPr lang="en-GB" b="1" dirty="0"/>
          </a:p>
        </p:txBody>
      </p:sp>
      <p:sp>
        <p:nvSpPr>
          <p:cNvPr id="3" name="Content Placeholder 2"/>
          <p:cNvSpPr>
            <a:spLocks noGrp="1"/>
          </p:cNvSpPr>
          <p:nvPr>
            <p:ph idx="1"/>
          </p:nvPr>
        </p:nvSpPr>
        <p:spPr>
          <a:xfrm>
            <a:off x="457200" y="1600200"/>
            <a:ext cx="8229600" cy="4781128"/>
          </a:xfrm>
        </p:spPr>
        <p:txBody>
          <a:bodyPr>
            <a:normAutofit fontScale="77500" lnSpcReduction="20000"/>
          </a:bodyPr>
          <a:lstStyle/>
          <a:p>
            <a:r>
              <a:rPr lang="en-GB" dirty="0" smtClean="0"/>
              <a:t>Repetition “For the first time in my life”: emphasises sense of isolation, of being lost/abandoned/confused</a:t>
            </a:r>
          </a:p>
          <a:p>
            <a:r>
              <a:rPr lang="en-GB" dirty="0" smtClean="0"/>
              <a:t>“a world whose behaviour I could neither predict nor fathom”: the world as unknown and unknowable; the world has hidden/unseen depths (“fathom”); the world personified as unpredictable/unreliable/untrustworthy (“whose behaviour”)</a:t>
            </a:r>
          </a:p>
          <a:p>
            <a:r>
              <a:rPr lang="en-GB" dirty="0" smtClean="0"/>
              <a:t>“howled”: image of child’s complete and utter distress; almost animalistic in his despair</a:t>
            </a:r>
          </a:p>
          <a:p>
            <a:r>
              <a:rPr lang="en-GB" dirty="0" smtClean="0"/>
              <a:t>“the sun hit me smartly on the face, like a bully”: image of sun, personified as bully through </a:t>
            </a:r>
            <a:r>
              <a:rPr lang="en-GB" b="1" dirty="0" smtClean="0"/>
              <a:t>simile</a:t>
            </a:r>
            <a:r>
              <a:rPr lang="en-GB" dirty="0" smtClean="0"/>
              <a:t>; all aspects of nature usually presented as comforting/beautiful are threatening/violent/malevolent; feels like a personal attack on the boy (“like a bully”)</a:t>
            </a:r>
            <a:endParaRPr lang="en-GB" dirty="0"/>
          </a:p>
        </p:txBody>
      </p:sp>
    </p:spTree>
    <p:extLst>
      <p:ext uri="{BB962C8B-B14F-4D97-AF65-F5344CB8AC3E}">
        <p14:creationId xmlns:p14="http://schemas.microsoft.com/office/powerpoint/2010/main" val="335861991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rotWithShape="1">
          <a:blip r:embed="rId2">
            <a:extLst>
              <a:ext uri="{28A0092B-C50C-407E-A947-70E740481C1C}">
                <a14:useLocalDpi xmlns:a14="http://schemas.microsoft.com/office/drawing/2010/main" val="0"/>
              </a:ext>
            </a:extLst>
          </a:blip>
          <a:srcRect l="21695" t="15035" r="22287" b="6251"/>
          <a:stretch/>
        </p:blipFill>
        <p:spPr bwMode="auto">
          <a:xfrm>
            <a:off x="827584" y="260648"/>
            <a:ext cx="7288697" cy="575807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53663863"/>
      </p:ext>
    </p:extLst>
  </p:cSld>
  <p:clrMapOvr>
    <a:masterClrMapping/>
  </p:clrMapOvr>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solidFill>
            <a:srgbClr val="FFFF00"/>
          </a:solidFill>
          <a:ln>
            <a:solidFill>
              <a:schemeClr val="accent1"/>
            </a:solidFill>
          </a:ln>
        </p:spPr>
        <p:txBody>
          <a:bodyPr>
            <a:normAutofit fontScale="90000"/>
          </a:bodyPr>
          <a:lstStyle/>
          <a:p>
            <a:pPr algn="l"/>
            <a:r>
              <a:rPr lang="en-GB" b="1" dirty="0" smtClean="0"/>
              <a:t>English Lang., q.1: Directed Writing</a:t>
            </a:r>
            <a:endParaRPr lang="en-GB" b="1" dirty="0"/>
          </a:p>
        </p:txBody>
      </p:sp>
      <p:sp>
        <p:nvSpPr>
          <p:cNvPr id="6" name="Content Placeholder 5"/>
          <p:cNvSpPr>
            <a:spLocks noGrp="1"/>
          </p:cNvSpPr>
          <p:nvPr>
            <p:ph sz="half" idx="1"/>
          </p:nvPr>
        </p:nvSpPr>
        <p:spPr>
          <a:solidFill>
            <a:srgbClr val="FFFF00"/>
          </a:solidFill>
          <a:ln>
            <a:solidFill>
              <a:schemeClr val="accent1"/>
            </a:solidFill>
          </a:ln>
        </p:spPr>
        <p:txBody>
          <a:bodyPr/>
          <a:lstStyle/>
          <a:p>
            <a:r>
              <a:rPr lang="en-GB" dirty="0" smtClean="0"/>
              <a:t>Approx. 45 minutes</a:t>
            </a:r>
          </a:p>
          <a:p>
            <a:r>
              <a:rPr lang="en-GB" dirty="0" smtClean="0"/>
              <a:t>15 marks for understanding</a:t>
            </a:r>
          </a:p>
          <a:p>
            <a:r>
              <a:rPr lang="en-GB" dirty="0" smtClean="0"/>
              <a:t>5 marks for quality of writing (convincing &amp; appropriate style/voice)</a:t>
            </a:r>
          </a:p>
          <a:p>
            <a:r>
              <a:rPr lang="en-GB" dirty="0" smtClean="0"/>
              <a:t>Writing based on text; use own words wherever possible</a:t>
            </a:r>
            <a:endParaRPr lang="en-GB" dirty="0"/>
          </a:p>
        </p:txBody>
      </p:sp>
      <p:sp>
        <p:nvSpPr>
          <p:cNvPr id="7" name="Content Placeholder 6"/>
          <p:cNvSpPr>
            <a:spLocks noGrp="1"/>
          </p:cNvSpPr>
          <p:nvPr>
            <p:ph sz="half" idx="2"/>
          </p:nvPr>
        </p:nvSpPr>
        <p:spPr>
          <a:ln>
            <a:solidFill>
              <a:schemeClr val="accent1"/>
            </a:solidFill>
          </a:ln>
        </p:spPr>
        <p:txBody>
          <a:bodyPr/>
          <a:lstStyle/>
          <a:p>
            <a:r>
              <a:rPr lang="en-GB" dirty="0" smtClean="0"/>
              <a:t>For the additional 5 marks, you must try to adopt a convincing style/voice.</a:t>
            </a:r>
            <a:endParaRPr lang="en-GB" dirty="0"/>
          </a:p>
        </p:txBody>
      </p:sp>
    </p:spTree>
    <p:extLst>
      <p:ext uri="{BB962C8B-B14F-4D97-AF65-F5344CB8AC3E}">
        <p14:creationId xmlns:p14="http://schemas.microsoft.com/office/powerpoint/2010/main" val="160647440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0" y="260648"/>
            <a:ext cx="5508104" cy="5865515"/>
          </a:xfrm>
          <a:solidFill>
            <a:schemeClr val="tx1"/>
          </a:solidFill>
        </p:spPr>
        <p:txBody>
          <a:bodyPr>
            <a:normAutofit fontScale="92500" lnSpcReduction="10000"/>
          </a:bodyPr>
          <a:lstStyle/>
          <a:p>
            <a:pPr marL="0" indent="0">
              <a:buNone/>
            </a:pPr>
            <a:r>
              <a:rPr lang="en-GB" b="1" dirty="0" smtClean="0">
                <a:solidFill>
                  <a:schemeClr val="bg1"/>
                </a:solidFill>
              </a:rPr>
              <a:t>Starlight was skittering across the waves and a few giant fruit bats were heading towards the middle of the island. </a:t>
            </a:r>
            <a:r>
              <a:rPr lang="en-GB" b="1" dirty="0" smtClean="0">
                <a:solidFill>
                  <a:schemeClr val="tx2">
                    <a:lumMod val="40000"/>
                    <a:lumOff val="60000"/>
                  </a:schemeClr>
                </a:solidFill>
              </a:rPr>
              <a:t>Moses and Tony, my local guides, looked at me expectantly. I had to decide where to go.</a:t>
            </a:r>
            <a:r>
              <a:rPr lang="en-GB" b="1" dirty="0" smtClean="0">
                <a:solidFill>
                  <a:schemeClr val="bg1"/>
                </a:solidFill>
              </a:rPr>
              <a:t> </a:t>
            </a:r>
            <a:r>
              <a:rPr lang="en-GB" b="1" dirty="0" smtClean="0">
                <a:solidFill>
                  <a:srgbClr val="92D050"/>
                </a:solidFill>
              </a:rPr>
              <a:t>I resisted the desire to say: “Let’s just stay here. I can snorkel the reef and photograph the hummingbirds at my hut window.”</a:t>
            </a:r>
            <a:r>
              <a:rPr lang="en-GB" b="1" dirty="0" smtClean="0">
                <a:solidFill>
                  <a:schemeClr val="bg1"/>
                </a:solidFill>
              </a:rPr>
              <a:t> </a:t>
            </a:r>
            <a:r>
              <a:rPr lang="en-GB" b="1" dirty="0" smtClean="0">
                <a:solidFill>
                  <a:srgbClr val="FFFF00"/>
                </a:solidFill>
              </a:rPr>
              <a:t>Why go anywhere?</a:t>
            </a:r>
            <a:r>
              <a:rPr lang="en-GB" b="1" dirty="0" smtClean="0">
                <a:solidFill>
                  <a:schemeClr val="bg1"/>
                </a:solidFill>
              </a:rPr>
              <a:t> I had travelled to the other side of the globe, to the remotest spot imaginable, and now, having arrived in darkness at a surprisingly comfortable backcountry surfer retreat, I was planning to leave at dawn.</a:t>
            </a:r>
            <a:endParaRPr lang="en-GB" b="1" dirty="0">
              <a:solidFill>
                <a:schemeClr val="bg1"/>
              </a:solidFill>
            </a:endParaRPr>
          </a:p>
        </p:txBody>
      </p:sp>
      <p:sp>
        <p:nvSpPr>
          <p:cNvPr id="4" name="Content Placeholder 3"/>
          <p:cNvSpPr>
            <a:spLocks noGrp="1"/>
          </p:cNvSpPr>
          <p:nvPr>
            <p:ph sz="half" idx="2"/>
          </p:nvPr>
        </p:nvSpPr>
        <p:spPr>
          <a:xfrm>
            <a:off x="6012160" y="260648"/>
            <a:ext cx="3024336" cy="5865515"/>
          </a:xfrm>
          <a:solidFill>
            <a:schemeClr val="tx1"/>
          </a:solidFill>
        </p:spPr>
        <p:txBody>
          <a:bodyPr>
            <a:normAutofit fontScale="92500" lnSpcReduction="10000"/>
          </a:bodyPr>
          <a:lstStyle/>
          <a:p>
            <a:r>
              <a:rPr lang="en-GB" dirty="0" smtClean="0">
                <a:solidFill>
                  <a:schemeClr val="bg1"/>
                </a:solidFill>
              </a:rPr>
              <a:t>Sets the scene/landscape</a:t>
            </a:r>
          </a:p>
          <a:p>
            <a:endParaRPr lang="en-GB" dirty="0">
              <a:solidFill>
                <a:schemeClr val="bg1"/>
              </a:solidFill>
            </a:endParaRPr>
          </a:p>
          <a:p>
            <a:r>
              <a:rPr lang="en-GB" dirty="0" smtClean="0">
                <a:solidFill>
                  <a:schemeClr val="tx2">
                    <a:lumMod val="40000"/>
                    <a:lumOff val="60000"/>
                  </a:schemeClr>
                </a:solidFill>
              </a:rPr>
              <a:t>Introduces people/characters</a:t>
            </a:r>
          </a:p>
          <a:p>
            <a:endParaRPr lang="en-GB" dirty="0">
              <a:solidFill>
                <a:schemeClr val="bg1"/>
              </a:solidFill>
            </a:endParaRPr>
          </a:p>
          <a:p>
            <a:r>
              <a:rPr lang="en-GB" dirty="0" smtClean="0">
                <a:solidFill>
                  <a:srgbClr val="92D050"/>
                </a:solidFill>
              </a:rPr>
              <a:t>Own thoughts/feelings</a:t>
            </a:r>
          </a:p>
          <a:p>
            <a:endParaRPr lang="en-GB" dirty="0">
              <a:solidFill>
                <a:schemeClr val="bg1"/>
              </a:solidFill>
            </a:endParaRPr>
          </a:p>
          <a:p>
            <a:r>
              <a:rPr lang="en-GB" dirty="0" smtClean="0">
                <a:solidFill>
                  <a:schemeClr val="bg1"/>
                </a:solidFill>
              </a:rPr>
              <a:t>More details about what/where/</a:t>
            </a:r>
          </a:p>
          <a:p>
            <a:pPr marL="0" indent="0">
              <a:buNone/>
            </a:pPr>
            <a:r>
              <a:rPr lang="en-GB" dirty="0" smtClean="0">
                <a:solidFill>
                  <a:schemeClr val="bg1"/>
                </a:solidFill>
              </a:rPr>
              <a:t>     when</a:t>
            </a:r>
            <a:endParaRPr lang="en-GB" dirty="0">
              <a:solidFill>
                <a:schemeClr val="bg1"/>
              </a:solidFill>
            </a:endParaRPr>
          </a:p>
        </p:txBody>
      </p:sp>
      <p:sp>
        <p:nvSpPr>
          <p:cNvPr id="5" name="Right Arrow 4"/>
          <p:cNvSpPr/>
          <p:nvPr/>
        </p:nvSpPr>
        <p:spPr>
          <a:xfrm>
            <a:off x="5321784" y="188640"/>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ight Arrow 5"/>
          <p:cNvSpPr/>
          <p:nvPr/>
        </p:nvSpPr>
        <p:spPr>
          <a:xfrm>
            <a:off x="5148064" y="164822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ight Arrow 6"/>
          <p:cNvSpPr/>
          <p:nvPr/>
        </p:nvSpPr>
        <p:spPr>
          <a:xfrm>
            <a:off x="5393792" y="2728344"/>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ight Arrow 8"/>
          <p:cNvSpPr/>
          <p:nvPr/>
        </p:nvSpPr>
        <p:spPr>
          <a:xfrm>
            <a:off x="5364088" y="3933056"/>
            <a:ext cx="978408" cy="484632"/>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Tree>
    <p:extLst>
      <p:ext uri="{BB962C8B-B14F-4D97-AF65-F5344CB8AC3E}">
        <p14:creationId xmlns:p14="http://schemas.microsoft.com/office/powerpoint/2010/main" val="1956200082"/>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 name="Picture 2" descr="C:\Users\Sarah &amp; Oli\Documents\Scanned Documents\Image (27).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7902" t="14085" r="15908" b="18873"/>
          <a:stretch/>
        </p:blipFill>
        <p:spPr bwMode="auto">
          <a:xfrm>
            <a:off x="1763688" y="-27384"/>
            <a:ext cx="5112568" cy="61870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13756371"/>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dirty="0" smtClean="0"/>
              <a:t>Imagine you have visited the sanctuary, and seen the elephants in action. Write a review for a newspaper explaining:</a:t>
            </a:r>
          </a:p>
          <a:p>
            <a:pPr marL="0" indent="0">
              <a:buNone/>
            </a:pPr>
            <a:r>
              <a:rPr lang="en-GB" dirty="0"/>
              <a:t>	</a:t>
            </a:r>
            <a:r>
              <a:rPr lang="en-GB" dirty="0" smtClean="0"/>
              <a:t>- what the organization is, and what its 	aims are;</a:t>
            </a:r>
          </a:p>
          <a:p>
            <a:pPr marL="0" indent="0">
              <a:buNone/>
            </a:pPr>
            <a:r>
              <a:rPr lang="en-GB" dirty="0"/>
              <a:t>	</a:t>
            </a:r>
            <a:r>
              <a:rPr lang="en-GB" dirty="0" smtClean="0"/>
              <a:t>- what you saw while you were there and 	what you thought about it.</a:t>
            </a:r>
            <a:endParaRPr lang="en-GB" dirty="0"/>
          </a:p>
        </p:txBody>
      </p:sp>
    </p:spTree>
    <p:extLst>
      <p:ext uri="{BB962C8B-B14F-4D97-AF65-F5344CB8AC3E}">
        <p14:creationId xmlns:p14="http://schemas.microsoft.com/office/powerpoint/2010/main" val="270549604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descr="C:\Users\Sarah &amp; Oli\Documents\Scanned Documents\Image (26).jpg"/>
          <p:cNvPicPr>
            <a:picLocks noChangeAspect="1" noChangeArrowheads="1"/>
          </p:cNvPicPr>
          <p:nvPr/>
        </p:nvPicPr>
        <p:blipFill rotWithShape="1">
          <a:blip r:embed="rId2">
            <a:extLst>
              <a:ext uri="{28A0092B-C50C-407E-A947-70E740481C1C}">
                <a14:useLocalDpi xmlns:a14="http://schemas.microsoft.com/office/drawing/2010/main" val="0"/>
              </a:ext>
            </a:extLst>
          </a:blip>
          <a:srcRect l="9193" t="13520" r="6868" b="61879"/>
          <a:stretch/>
        </p:blipFill>
        <p:spPr bwMode="auto">
          <a:xfrm>
            <a:off x="35496" y="-27384"/>
            <a:ext cx="10540101" cy="42484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90705638"/>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t>The purpose of the first paragraph of a news report is to answer: Who, what, when, where, why</a:t>
            </a:r>
            <a:endParaRPr lang="en-GB" dirty="0"/>
          </a:p>
        </p:txBody>
      </p:sp>
    </p:spTree>
    <p:extLst>
      <p:ext uri="{BB962C8B-B14F-4D97-AF65-F5344CB8AC3E}">
        <p14:creationId xmlns:p14="http://schemas.microsoft.com/office/powerpoint/2010/main" val="876533925"/>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r>
              <a:rPr lang="en-GB" dirty="0" smtClean="0">
                <a:hlinkClick r:id="rId2"/>
              </a:rPr>
              <a:t>http://www.theguardian.com/travel/2015/mar/08/papua-new-guinea-kayaking-holiday</a:t>
            </a:r>
            <a:endParaRPr lang="en-GB" dirty="0" smtClean="0"/>
          </a:p>
          <a:p>
            <a:endParaRPr lang="en-GB" dirty="0"/>
          </a:p>
        </p:txBody>
      </p:sp>
    </p:spTree>
    <p:extLst>
      <p:ext uri="{BB962C8B-B14F-4D97-AF65-F5344CB8AC3E}">
        <p14:creationId xmlns:p14="http://schemas.microsoft.com/office/powerpoint/2010/main" val="81699701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normAutofit fontScale="90000"/>
          </a:bodyPr>
          <a:lstStyle/>
          <a:p>
            <a:pPr algn="l"/>
            <a:r>
              <a:rPr lang="en-GB" dirty="0" smtClean="0"/>
              <a:t>English Language Exam (05/05/15: </a:t>
            </a:r>
            <a:r>
              <a:rPr lang="en-GB" b="1" dirty="0" smtClean="0"/>
              <a:t>13 lessons</a:t>
            </a:r>
            <a:r>
              <a:rPr lang="en-GB" dirty="0" smtClean="0"/>
              <a:t> remaining)</a:t>
            </a:r>
            <a:endParaRPr lang="en-GB" dirty="0"/>
          </a:p>
        </p:txBody>
      </p:sp>
      <p:sp>
        <p:nvSpPr>
          <p:cNvPr id="3" name="Content Placeholder 2"/>
          <p:cNvSpPr>
            <a:spLocks noGrp="1"/>
          </p:cNvSpPr>
          <p:nvPr>
            <p:ph idx="1"/>
          </p:nvPr>
        </p:nvSpPr>
        <p:spPr>
          <a:ln>
            <a:solidFill>
              <a:schemeClr val="accent1"/>
            </a:solidFill>
          </a:ln>
        </p:spPr>
        <p:txBody>
          <a:bodyPr>
            <a:normAutofit fontScale="92500" lnSpcReduction="20000"/>
          </a:bodyPr>
          <a:lstStyle/>
          <a:p>
            <a:r>
              <a:rPr lang="en-GB" b="1" dirty="0" smtClean="0"/>
              <a:t>The exam:</a:t>
            </a:r>
            <a:r>
              <a:rPr lang="en-GB" dirty="0" smtClean="0"/>
              <a:t> more strictly marked than we thought.</a:t>
            </a:r>
          </a:p>
          <a:p>
            <a:r>
              <a:rPr lang="en-GB" b="1" dirty="0" smtClean="0"/>
              <a:t>Mocks</a:t>
            </a:r>
            <a:r>
              <a:rPr lang="en-GB" dirty="0" smtClean="0"/>
              <a:t>: our class marked strictly, but…</a:t>
            </a:r>
          </a:p>
          <a:p>
            <a:r>
              <a:rPr lang="en-GB" dirty="0" smtClean="0"/>
              <a:t>Q1 (out of 20; R = 15, W = 5): Examiners are looking for particular things.</a:t>
            </a:r>
          </a:p>
          <a:p>
            <a:r>
              <a:rPr lang="en-GB" b="1" u="sng" dirty="0" smtClean="0"/>
              <a:t>Next week</a:t>
            </a:r>
            <a:r>
              <a:rPr lang="en-GB" dirty="0" smtClean="0"/>
              <a:t>, we’ll go through total marks (CW+S&amp;L); this will give you a better picture of total marks remaining before you reach a C, B, or A.</a:t>
            </a:r>
          </a:p>
          <a:p>
            <a:endParaRPr lang="en-GB" dirty="0"/>
          </a:p>
          <a:p>
            <a:r>
              <a:rPr lang="en-GB" dirty="0" smtClean="0"/>
              <a:t>So…</a:t>
            </a:r>
            <a:endParaRPr lang="en-GB" dirty="0"/>
          </a:p>
        </p:txBody>
      </p:sp>
    </p:spTree>
    <p:extLst>
      <p:ext uri="{BB962C8B-B14F-4D97-AF65-F5344CB8AC3E}">
        <p14:creationId xmlns:p14="http://schemas.microsoft.com/office/powerpoint/2010/main" val="4196280597"/>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a:ln>
            <a:solidFill>
              <a:schemeClr val="accent1"/>
            </a:solidFill>
          </a:ln>
        </p:spPr>
        <p:txBody>
          <a:bodyPr/>
          <a:lstStyle/>
          <a:p>
            <a:pPr algn="l"/>
            <a:r>
              <a:rPr lang="en-GB" b="1" dirty="0" smtClean="0"/>
              <a:t>The strategy:</a:t>
            </a:r>
            <a:endParaRPr lang="en-GB" b="1" dirty="0"/>
          </a:p>
        </p:txBody>
      </p:sp>
      <p:sp>
        <p:nvSpPr>
          <p:cNvPr id="3" name="Content Placeholder 2"/>
          <p:cNvSpPr>
            <a:spLocks noGrp="1"/>
          </p:cNvSpPr>
          <p:nvPr>
            <p:ph idx="1"/>
          </p:nvPr>
        </p:nvSpPr>
        <p:spPr>
          <a:ln>
            <a:solidFill>
              <a:schemeClr val="accent1"/>
            </a:solidFill>
          </a:ln>
        </p:spPr>
        <p:txBody>
          <a:bodyPr/>
          <a:lstStyle/>
          <a:p>
            <a:r>
              <a:rPr lang="en-GB" dirty="0" smtClean="0"/>
              <a:t>Q.1 asks you to show understanding by rewriting a passage from another POV.</a:t>
            </a:r>
          </a:p>
          <a:p>
            <a:r>
              <a:rPr lang="en-GB" dirty="0" smtClean="0"/>
              <a:t>You are asked to address 3 bullet-points</a:t>
            </a:r>
          </a:p>
          <a:p>
            <a:r>
              <a:rPr lang="en-GB" dirty="0" smtClean="0"/>
              <a:t>The bullet-points assess your ability to:</a:t>
            </a:r>
          </a:p>
          <a:p>
            <a:pPr lvl="1"/>
            <a:r>
              <a:rPr lang="en-GB" dirty="0" smtClean="0"/>
              <a:t>Retrieve/show understanding of information/facts</a:t>
            </a:r>
          </a:p>
          <a:p>
            <a:pPr lvl="1"/>
            <a:r>
              <a:rPr lang="en-GB" dirty="0" smtClean="0"/>
              <a:t>Explain information/facts</a:t>
            </a:r>
          </a:p>
          <a:p>
            <a:pPr lvl="1"/>
            <a:r>
              <a:rPr lang="en-GB" dirty="0" smtClean="0"/>
              <a:t>Make inferences (read between the lines; show understanding of feelings/emotions etc.) </a:t>
            </a:r>
            <a:endParaRPr lang="en-GB" dirty="0"/>
          </a:p>
        </p:txBody>
      </p:sp>
    </p:spTree>
    <p:extLst>
      <p:ext uri="{BB962C8B-B14F-4D97-AF65-F5344CB8AC3E}">
        <p14:creationId xmlns:p14="http://schemas.microsoft.com/office/powerpoint/2010/main" val="2127706593"/>
      </p:ext>
    </p:extLst>
  </p:cSld>
  <p:clrMapOvr>
    <a:masterClrMapping/>
  </p:clrMapOvr>
  <p:timing>
    <p:tnLst>
      <p:par>
        <p:cTn id="1" dur="indefinite" restart="never" nodeType="tmRoot"/>
      </p:par>
    </p:tnLst>
  </p:timing>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274638"/>
            <a:ext cx="4042792" cy="1143000"/>
          </a:xfrm>
          <a:ln>
            <a:solidFill>
              <a:schemeClr val="accent1"/>
            </a:solidFill>
          </a:ln>
        </p:spPr>
        <p:txBody>
          <a:bodyPr>
            <a:normAutofit/>
          </a:bodyPr>
          <a:lstStyle/>
          <a:p>
            <a:pPr algn="l"/>
            <a:r>
              <a:rPr lang="en-GB" sz="2200" b="1" dirty="0"/>
              <a:t>This question is marked on a tally system under the following headings</a:t>
            </a:r>
            <a:r>
              <a:rPr lang="en-GB" sz="2200" b="1" dirty="0" smtClean="0"/>
              <a:t>:</a:t>
            </a:r>
            <a:endParaRPr lang="en-GB" sz="2200" b="1" dirty="0"/>
          </a:p>
        </p:txBody>
      </p:sp>
      <p:sp>
        <p:nvSpPr>
          <p:cNvPr id="5" name="Content Placeholder 4"/>
          <p:cNvSpPr>
            <a:spLocks noGrp="1"/>
          </p:cNvSpPr>
          <p:nvPr>
            <p:ph sz="half" idx="1"/>
          </p:nvPr>
        </p:nvSpPr>
        <p:spPr>
          <a:ln>
            <a:solidFill>
              <a:schemeClr val="accent1"/>
            </a:solidFill>
          </a:ln>
        </p:spPr>
        <p:txBody>
          <a:bodyPr>
            <a:normAutofit fontScale="70000" lnSpcReduction="20000"/>
          </a:bodyPr>
          <a:lstStyle/>
          <a:p>
            <a:r>
              <a:rPr lang="en-GB" dirty="0" smtClean="0"/>
              <a:t>A1</a:t>
            </a:r>
            <a:endParaRPr lang="en-GB" dirty="0"/>
          </a:p>
          <a:p>
            <a:r>
              <a:rPr lang="en-GB" dirty="0"/>
              <a:t>A2</a:t>
            </a:r>
          </a:p>
          <a:p>
            <a:r>
              <a:rPr lang="en-GB" dirty="0"/>
              <a:t>A3</a:t>
            </a:r>
          </a:p>
          <a:p>
            <a:r>
              <a:rPr lang="en-GB" dirty="0"/>
              <a:t>Detail</a:t>
            </a:r>
          </a:p>
          <a:p>
            <a:r>
              <a:rPr lang="en-GB" dirty="0"/>
              <a:t>Development</a:t>
            </a:r>
          </a:p>
          <a:p>
            <a:endParaRPr lang="en-GB" dirty="0"/>
          </a:p>
        </p:txBody>
      </p:sp>
      <p:sp>
        <p:nvSpPr>
          <p:cNvPr id="6" name="Content Placeholder 5"/>
          <p:cNvSpPr>
            <a:spLocks noGrp="1"/>
          </p:cNvSpPr>
          <p:nvPr>
            <p:ph sz="half" idx="2"/>
          </p:nvPr>
        </p:nvSpPr>
        <p:spPr>
          <a:ln>
            <a:solidFill>
              <a:schemeClr val="accent1"/>
            </a:solidFill>
          </a:ln>
        </p:spPr>
        <p:txBody>
          <a:bodyPr>
            <a:normAutofit fontScale="70000" lnSpcReduction="20000"/>
          </a:bodyPr>
          <a:lstStyle/>
          <a:p>
            <a:r>
              <a:rPr lang="en-GB" dirty="0" smtClean="0"/>
              <a:t>A = “answer” (so A1 = bullet-point 1)</a:t>
            </a:r>
          </a:p>
          <a:p>
            <a:r>
              <a:rPr lang="en-GB" b="1" dirty="0"/>
              <a:t>Detail</a:t>
            </a:r>
            <a:r>
              <a:rPr lang="en-GB" dirty="0"/>
              <a:t> is all the names of </a:t>
            </a:r>
            <a:r>
              <a:rPr lang="en-GB" dirty="0" smtClean="0"/>
              <a:t>people, places, times, dates </a:t>
            </a:r>
            <a:r>
              <a:rPr lang="en-GB" dirty="0"/>
              <a:t>etc. used in the original which </a:t>
            </a:r>
            <a:r>
              <a:rPr lang="en-GB" dirty="0" smtClean="0"/>
              <a:t>you might need.</a:t>
            </a:r>
          </a:p>
          <a:p>
            <a:r>
              <a:rPr lang="en-GB" dirty="0" smtClean="0"/>
              <a:t>You </a:t>
            </a:r>
            <a:r>
              <a:rPr lang="en-GB" dirty="0"/>
              <a:t>should </a:t>
            </a:r>
            <a:r>
              <a:rPr lang="en-GB" dirty="0" smtClean="0"/>
              <a:t>circle/underline/highlight </a:t>
            </a:r>
            <a:r>
              <a:rPr lang="en-GB" dirty="0"/>
              <a:t>all relevant detail as </a:t>
            </a:r>
            <a:r>
              <a:rPr lang="en-GB" dirty="0" smtClean="0"/>
              <a:t>you read </a:t>
            </a:r>
            <a:r>
              <a:rPr lang="en-GB" dirty="0"/>
              <a:t>the passage</a:t>
            </a:r>
            <a:r>
              <a:rPr lang="en-GB" dirty="0" smtClean="0"/>
              <a:t>.</a:t>
            </a:r>
          </a:p>
          <a:p>
            <a:r>
              <a:rPr lang="en-GB" b="1" dirty="0"/>
              <a:t>Development </a:t>
            </a:r>
            <a:r>
              <a:rPr lang="en-GB" dirty="0"/>
              <a:t>is the extent to which </a:t>
            </a:r>
            <a:r>
              <a:rPr lang="en-GB" dirty="0" smtClean="0"/>
              <a:t>you </a:t>
            </a:r>
            <a:r>
              <a:rPr lang="en-GB" dirty="0"/>
              <a:t>develop the voice of the speaker and </a:t>
            </a:r>
            <a:r>
              <a:rPr lang="en-GB" dirty="0" smtClean="0"/>
              <a:t>their opinions </a:t>
            </a:r>
            <a:r>
              <a:rPr lang="en-GB" dirty="0"/>
              <a:t>with reference to the original </a:t>
            </a:r>
            <a:r>
              <a:rPr lang="en-GB" dirty="0" smtClean="0"/>
              <a:t>text. I.e. you understand why the person is there/what they want/how they feel…</a:t>
            </a:r>
            <a:endParaRPr lang="en-GB" dirty="0"/>
          </a:p>
        </p:txBody>
      </p:sp>
    </p:spTree>
    <p:extLst>
      <p:ext uri="{BB962C8B-B14F-4D97-AF65-F5344CB8AC3E}">
        <p14:creationId xmlns:p14="http://schemas.microsoft.com/office/powerpoint/2010/main" val="355709207"/>
      </p:ext>
    </p:extLst>
  </p:cSld>
  <p:clrMapOvr>
    <a:masterClrMapping/>
  </p:clrMapOvr>
  <p:timing>
    <p:tnLst>
      <p:par>
        <p:cTn id="1" dur="indefinite" restart="never" nodeType="tmRoot"/>
      </p:par>
    </p:tnLst>
  </p:timing>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pPr algn="l"/>
            <a:r>
              <a:rPr lang="en-GB" dirty="0" smtClean="0"/>
              <a:t>The marking is systematic, which means…</a:t>
            </a:r>
            <a:endParaRPr lang="en-GB" dirty="0"/>
          </a:p>
        </p:txBody>
      </p:sp>
      <p:sp>
        <p:nvSpPr>
          <p:cNvPr id="5" name="Content Placeholder 4"/>
          <p:cNvSpPr>
            <a:spLocks noGrp="1"/>
          </p:cNvSpPr>
          <p:nvPr>
            <p:ph sz="half" idx="1"/>
          </p:nvPr>
        </p:nvSpPr>
        <p:spPr>
          <a:ln>
            <a:solidFill>
              <a:schemeClr val="accent1"/>
            </a:solidFill>
          </a:ln>
        </p:spPr>
        <p:txBody>
          <a:bodyPr>
            <a:normAutofit lnSpcReduction="10000"/>
          </a:bodyPr>
          <a:lstStyle/>
          <a:p>
            <a:r>
              <a:rPr lang="en-GB" dirty="0" smtClean="0"/>
              <a:t>Your answers will be (relatively) formulaic.</a:t>
            </a:r>
          </a:p>
          <a:p>
            <a:r>
              <a:rPr lang="en-GB" dirty="0" smtClean="0"/>
              <a:t>24-30 points on the list of acceptable answers, for A1-3.</a:t>
            </a:r>
          </a:p>
          <a:p>
            <a:r>
              <a:rPr lang="en-GB" dirty="0" smtClean="0"/>
              <a:t>6-9 points to be covered for A1.</a:t>
            </a:r>
          </a:p>
          <a:p>
            <a:r>
              <a:rPr lang="en-GB" dirty="0" smtClean="0"/>
              <a:t>5/6 for A2.</a:t>
            </a:r>
          </a:p>
          <a:p>
            <a:r>
              <a:rPr lang="en-GB" dirty="0" smtClean="0"/>
              <a:t>3 substantial points for A3</a:t>
            </a:r>
            <a:endParaRPr lang="en-GB" dirty="0"/>
          </a:p>
        </p:txBody>
      </p:sp>
      <p:sp>
        <p:nvSpPr>
          <p:cNvPr id="6" name="Content Placeholder 5"/>
          <p:cNvSpPr>
            <a:spLocks noGrp="1"/>
          </p:cNvSpPr>
          <p:nvPr>
            <p:ph sz="half" idx="2"/>
          </p:nvPr>
        </p:nvSpPr>
        <p:spPr>
          <a:ln>
            <a:solidFill>
              <a:schemeClr val="accent1"/>
            </a:solidFill>
          </a:ln>
        </p:spPr>
        <p:txBody>
          <a:bodyPr>
            <a:normAutofit lnSpcReduction="10000"/>
          </a:bodyPr>
          <a:lstStyle/>
          <a:p>
            <a:r>
              <a:rPr lang="en-GB" dirty="0" smtClean="0"/>
              <a:t>Treating the bullet-points equally means writing approximately the same amount for each. So you will expand the detail in each bullet-point.</a:t>
            </a:r>
          </a:p>
          <a:p>
            <a:endParaRPr lang="en-GB" dirty="0"/>
          </a:p>
          <a:p>
            <a:r>
              <a:rPr lang="en-GB" dirty="0" smtClean="0"/>
              <a:t>C = approx. 11/20</a:t>
            </a:r>
          </a:p>
          <a:p>
            <a:r>
              <a:rPr lang="en-GB" dirty="0" smtClean="0"/>
              <a:t>A = approx. 14/20</a:t>
            </a:r>
            <a:endParaRPr lang="en-GB" dirty="0"/>
          </a:p>
        </p:txBody>
      </p:sp>
    </p:spTree>
    <p:extLst>
      <p:ext uri="{BB962C8B-B14F-4D97-AF65-F5344CB8AC3E}">
        <p14:creationId xmlns:p14="http://schemas.microsoft.com/office/powerpoint/2010/main" val="295757228"/>
      </p:ext>
    </p:extLst>
  </p:cSld>
  <p:clrMapOvr>
    <a:masterClrMapping/>
  </p:clrMapOvr>
  <p:timing>
    <p:tnLst>
      <p:par>
        <p:cTn id="1" dur="indefinite" restart="never" nodeType="tmRoot"/>
      </p:par>
    </p:tnLst>
  </p:timing>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a:solidFill>
            <a:srgbClr val="92D050"/>
          </a:solidFill>
          <a:ln>
            <a:solidFill>
              <a:schemeClr val="accent1"/>
            </a:solidFill>
          </a:ln>
        </p:spPr>
        <p:txBody>
          <a:bodyPr>
            <a:normAutofit/>
          </a:bodyPr>
          <a:lstStyle/>
          <a:p>
            <a:pPr algn="l"/>
            <a:r>
              <a:rPr lang="en-GB" sz="2200" b="1" dirty="0" smtClean="0"/>
              <a:t>Read and highlight for each bullet (you may want to label the information for A1 and A2 especially; or you might want to colour-code)</a:t>
            </a:r>
            <a:endParaRPr lang="en-GB" sz="2200" b="1" dirty="0"/>
          </a:p>
        </p:txBody>
      </p:sp>
      <p:sp>
        <p:nvSpPr>
          <p:cNvPr id="6" name="Content Placeholder 5"/>
          <p:cNvSpPr>
            <a:spLocks noGrp="1"/>
          </p:cNvSpPr>
          <p:nvPr>
            <p:ph idx="1"/>
          </p:nvPr>
        </p:nvSpPr>
        <p:spPr>
          <a:ln>
            <a:solidFill>
              <a:schemeClr val="accent1"/>
            </a:solidFill>
          </a:ln>
        </p:spPr>
        <p:txBody>
          <a:bodyPr>
            <a:normAutofit fontScale="85000" lnSpcReduction="20000"/>
          </a:bodyPr>
          <a:lstStyle/>
          <a:p>
            <a:pPr marL="0" indent="0">
              <a:buNone/>
            </a:pPr>
            <a:r>
              <a:rPr lang="en-GB" dirty="0" smtClean="0"/>
              <a:t>You are Pascal </a:t>
            </a:r>
            <a:r>
              <a:rPr lang="en-GB" dirty="0" err="1" smtClean="0"/>
              <a:t>Sanches</a:t>
            </a:r>
            <a:r>
              <a:rPr lang="en-GB" dirty="0" smtClean="0"/>
              <a:t>, the journalist. Write a magazine article for </a:t>
            </a:r>
            <a:r>
              <a:rPr lang="en-GB" i="1" dirty="0" smtClean="0"/>
              <a:t>Conservation</a:t>
            </a:r>
            <a:r>
              <a:rPr lang="en-GB" dirty="0" smtClean="0"/>
              <a:t> </a:t>
            </a:r>
            <a:r>
              <a:rPr lang="en-GB" i="1" dirty="0" smtClean="0"/>
              <a:t>Magazine</a:t>
            </a:r>
            <a:r>
              <a:rPr lang="en-GB" dirty="0" smtClean="0"/>
              <a:t> based on your visit to the Indonesian Rainforest, with the title “Palm Oil Threat to Indonesian Rainforest.”</a:t>
            </a:r>
          </a:p>
          <a:p>
            <a:pPr marL="0" indent="0">
              <a:buNone/>
            </a:pPr>
            <a:endParaRPr lang="en-GB" dirty="0"/>
          </a:p>
          <a:p>
            <a:pPr marL="0" indent="0">
              <a:buNone/>
            </a:pPr>
            <a:r>
              <a:rPr lang="en-GB" dirty="0" smtClean="0"/>
              <a:t>Comment on:</a:t>
            </a:r>
          </a:p>
          <a:p>
            <a:pPr>
              <a:buFontTx/>
              <a:buChar char="-"/>
            </a:pPr>
            <a:r>
              <a:rPr lang="en-GB" dirty="0"/>
              <a:t>y</a:t>
            </a:r>
            <a:r>
              <a:rPr lang="en-GB" dirty="0" smtClean="0"/>
              <a:t>our own memories of the rainforest </a:t>
            </a:r>
            <a:r>
              <a:rPr lang="en-GB" b="1" dirty="0" smtClean="0"/>
              <a:t>and </a:t>
            </a:r>
            <a:r>
              <a:rPr lang="en-GB" dirty="0" smtClean="0"/>
              <a:t>your experience of seeing an </a:t>
            </a:r>
            <a:r>
              <a:rPr lang="en-GB" dirty="0" err="1" smtClean="0"/>
              <a:t>orangutan</a:t>
            </a:r>
            <a:r>
              <a:rPr lang="en-GB" dirty="0" smtClean="0"/>
              <a:t>;</a:t>
            </a:r>
          </a:p>
          <a:p>
            <a:pPr>
              <a:buFontTx/>
              <a:buChar char="-"/>
            </a:pPr>
            <a:r>
              <a:rPr lang="en-GB" dirty="0"/>
              <a:t>a</a:t>
            </a:r>
            <a:r>
              <a:rPr lang="en-GB" dirty="0" smtClean="0"/>
              <a:t>n explanation of the threat to the rainforest and the </a:t>
            </a:r>
            <a:r>
              <a:rPr lang="en-GB" dirty="0" err="1" smtClean="0"/>
              <a:t>orangutans</a:t>
            </a:r>
            <a:endParaRPr lang="en-GB" dirty="0" smtClean="0"/>
          </a:p>
          <a:p>
            <a:pPr>
              <a:buFontTx/>
              <a:buChar char="-"/>
            </a:pPr>
            <a:r>
              <a:rPr lang="en-GB" dirty="0"/>
              <a:t>y</a:t>
            </a:r>
            <a:r>
              <a:rPr lang="en-GB" dirty="0" smtClean="0"/>
              <a:t>our feelings about the rainforest and the </a:t>
            </a:r>
            <a:r>
              <a:rPr lang="en-GB" dirty="0" err="1" smtClean="0"/>
              <a:t>orangutans</a:t>
            </a:r>
            <a:r>
              <a:rPr lang="en-GB" dirty="0" smtClean="0"/>
              <a:t> and your predictions for their future.</a:t>
            </a:r>
            <a:endParaRPr lang="en-GB" dirty="0"/>
          </a:p>
        </p:txBody>
      </p:sp>
    </p:spTree>
    <p:extLst>
      <p:ext uri="{BB962C8B-B14F-4D97-AF65-F5344CB8AC3E}">
        <p14:creationId xmlns:p14="http://schemas.microsoft.com/office/powerpoint/2010/main" val="3457271295"/>
      </p:ext>
    </p:extLst>
  </p:cSld>
  <p:clrMapOvr>
    <a:masterClrMapping/>
  </p:clrMapOvr>
  <p:timing>
    <p:tnLst>
      <p:par>
        <p:cTn id="1" dur="indefinite" restart="never" nodeType="tmRoot"/>
      </p:par>
    </p:tnLst>
  </p:timing>
</p:sld>
</file>

<file path=ppt/slides/slide7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Content Placeholder 5"/>
          <p:cNvSpPr>
            <a:spLocks noGrp="1"/>
          </p:cNvSpPr>
          <p:nvPr>
            <p:ph idx="1"/>
          </p:nvPr>
        </p:nvSpPr>
        <p:spPr>
          <a:xfrm>
            <a:off x="395536" y="980728"/>
            <a:ext cx="8229600" cy="4525963"/>
          </a:xfrm>
          <a:ln>
            <a:solidFill>
              <a:schemeClr val="accent1"/>
            </a:solidFill>
          </a:ln>
        </p:spPr>
        <p:txBody>
          <a:bodyPr>
            <a:normAutofit/>
          </a:bodyPr>
          <a:lstStyle/>
          <a:p>
            <a:pPr>
              <a:buFontTx/>
              <a:buChar char="-"/>
            </a:pPr>
            <a:r>
              <a:rPr lang="en-GB" dirty="0" smtClean="0"/>
              <a:t>your own memories of the rainforest </a:t>
            </a:r>
            <a:r>
              <a:rPr lang="en-GB" b="1" dirty="0" smtClean="0"/>
              <a:t>and </a:t>
            </a:r>
            <a:r>
              <a:rPr lang="en-GB" dirty="0" smtClean="0"/>
              <a:t>your experience of seeing an </a:t>
            </a:r>
            <a:r>
              <a:rPr lang="en-GB" dirty="0" err="1" smtClean="0"/>
              <a:t>orangutan</a:t>
            </a:r>
            <a:r>
              <a:rPr lang="en-GB" dirty="0" smtClean="0"/>
              <a:t>;</a:t>
            </a:r>
          </a:p>
          <a:p>
            <a:pPr>
              <a:buFontTx/>
              <a:buChar char="-"/>
            </a:pPr>
            <a:r>
              <a:rPr lang="en-GB" dirty="0"/>
              <a:t>a</a:t>
            </a:r>
            <a:r>
              <a:rPr lang="en-GB" dirty="0" smtClean="0"/>
              <a:t>n explanation of the threat to the rainforest and the </a:t>
            </a:r>
            <a:r>
              <a:rPr lang="en-GB" dirty="0" err="1" smtClean="0"/>
              <a:t>orangutans</a:t>
            </a:r>
            <a:endParaRPr lang="en-GB" dirty="0" smtClean="0"/>
          </a:p>
          <a:p>
            <a:pPr>
              <a:buFontTx/>
              <a:buChar char="-"/>
            </a:pPr>
            <a:r>
              <a:rPr lang="en-GB" dirty="0"/>
              <a:t>y</a:t>
            </a:r>
            <a:r>
              <a:rPr lang="en-GB" dirty="0" smtClean="0"/>
              <a:t>our feelings about the rainforest and the </a:t>
            </a:r>
            <a:r>
              <a:rPr lang="en-GB" dirty="0" err="1" smtClean="0"/>
              <a:t>orangutans</a:t>
            </a:r>
            <a:r>
              <a:rPr lang="en-GB" dirty="0" smtClean="0"/>
              <a:t> and your predictions for their future.</a:t>
            </a:r>
            <a:endParaRPr lang="en-GB" dirty="0"/>
          </a:p>
        </p:txBody>
      </p:sp>
      <p:sp>
        <p:nvSpPr>
          <p:cNvPr id="2" name="Title 1"/>
          <p:cNvSpPr>
            <a:spLocks noGrp="1"/>
          </p:cNvSpPr>
          <p:nvPr>
            <p:ph type="title"/>
          </p:nvPr>
        </p:nvSpPr>
        <p:spPr>
          <a:xfrm>
            <a:off x="457200" y="44624"/>
            <a:ext cx="8229600" cy="1143000"/>
          </a:xfrm>
        </p:spPr>
        <p:txBody>
          <a:bodyPr>
            <a:noAutofit/>
          </a:bodyPr>
          <a:lstStyle/>
          <a:p>
            <a:pPr algn="l"/>
            <a:r>
              <a:rPr lang="en-GB" sz="2200" dirty="0"/>
              <a:t>You are Pascal </a:t>
            </a:r>
            <a:r>
              <a:rPr lang="en-GB" sz="2200" dirty="0" err="1"/>
              <a:t>Sanches</a:t>
            </a:r>
            <a:r>
              <a:rPr lang="en-GB" sz="2200" dirty="0"/>
              <a:t>, the journalist. Write a magazine article for </a:t>
            </a:r>
            <a:r>
              <a:rPr lang="en-GB" sz="2200" i="1" dirty="0"/>
              <a:t>Conservation</a:t>
            </a:r>
            <a:r>
              <a:rPr lang="en-GB" sz="2200" dirty="0"/>
              <a:t> </a:t>
            </a:r>
            <a:r>
              <a:rPr lang="en-GB" sz="2200" i="1" dirty="0"/>
              <a:t>Magazine</a:t>
            </a:r>
            <a:r>
              <a:rPr lang="en-GB" sz="2200" dirty="0"/>
              <a:t> based on your visit to the Indonesian Rainforest, with the title “Palm Oil Threat to Indonesian Rainforest.”</a:t>
            </a:r>
            <a:br>
              <a:rPr lang="en-GB" sz="2200" dirty="0"/>
            </a:br>
            <a:endParaRPr lang="en-GB" sz="2200" dirty="0"/>
          </a:p>
        </p:txBody>
      </p:sp>
    </p:spTree>
    <p:extLst>
      <p:ext uri="{BB962C8B-B14F-4D97-AF65-F5344CB8AC3E}">
        <p14:creationId xmlns:p14="http://schemas.microsoft.com/office/powerpoint/2010/main" val="1229061583"/>
      </p:ext>
    </p:extLst>
  </p:cSld>
  <p:clrMapOvr>
    <a:masterClrMapping/>
  </p:clrMapOvr>
  <p:timing>
    <p:tnLst>
      <p:par>
        <p:cTn id="1" dur="indefinite" restart="never" nodeType="tmRoot"/>
      </p:par>
    </p:tnLst>
  </p:timing>
</p:sld>
</file>

<file path=ppt/slides/slide7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92D050"/>
          </a:solidFill>
          <a:ln>
            <a:solidFill>
              <a:schemeClr val="accent1"/>
            </a:solidFill>
          </a:ln>
        </p:spPr>
        <p:txBody>
          <a:bodyPr/>
          <a:lstStyle/>
          <a:p>
            <a:pPr algn="l"/>
            <a:r>
              <a:rPr lang="en-GB" dirty="0" smtClean="0"/>
              <a:t>Now look at the mark-scheme.</a:t>
            </a:r>
            <a:endParaRPr lang="en-GB" dirty="0"/>
          </a:p>
        </p:txBody>
      </p:sp>
      <p:sp>
        <p:nvSpPr>
          <p:cNvPr id="3" name="Content Placeholder 2"/>
          <p:cNvSpPr>
            <a:spLocks noGrp="1"/>
          </p:cNvSpPr>
          <p:nvPr>
            <p:ph idx="1"/>
          </p:nvPr>
        </p:nvSpPr>
        <p:spPr>
          <a:ln>
            <a:solidFill>
              <a:schemeClr val="accent1"/>
            </a:solidFill>
          </a:ln>
        </p:spPr>
        <p:txBody>
          <a:bodyPr/>
          <a:lstStyle/>
          <a:p>
            <a:r>
              <a:rPr lang="en-GB" dirty="0" smtClean="0"/>
              <a:t>How many of their points did you highlight?</a:t>
            </a:r>
          </a:p>
          <a:p>
            <a:pPr lvl="1"/>
            <a:r>
              <a:rPr lang="en-GB" dirty="0" smtClean="0"/>
              <a:t>C = approx. 9 points + 2-3 for writing</a:t>
            </a:r>
          </a:p>
          <a:p>
            <a:pPr lvl="1"/>
            <a:r>
              <a:rPr lang="en-GB" dirty="0" smtClean="0"/>
              <a:t>B = approx. 10 points</a:t>
            </a:r>
          </a:p>
          <a:p>
            <a:pPr lvl="1"/>
            <a:r>
              <a:rPr lang="en-GB" dirty="0" smtClean="0"/>
              <a:t>A = approx. 11-12 points</a:t>
            </a:r>
          </a:p>
          <a:p>
            <a:endParaRPr lang="en-GB" dirty="0"/>
          </a:p>
        </p:txBody>
      </p:sp>
    </p:spTree>
    <p:extLst>
      <p:ext uri="{BB962C8B-B14F-4D97-AF65-F5344CB8AC3E}">
        <p14:creationId xmlns:p14="http://schemas.microsoft.com/office/powerpoint/2010/main" val="733856338"/>
      </p:ext>
    </p:extLst>
  </p:cSld>
  <p:clrMapOvr>
    <a:masterClrMapping/>
  </p:clrMapOvr>
  <p:timing>
    <p:tnLst>
      <p:par>
        <p:cTn id="1" dur="indefinite" restart="never" nodeType="tmRoot"/>
      </p:par>
    </p:tnLst>
  </p:timing>
</p:sld>
</file>

<file path=ppt/slides/slide7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normAutofit fontScale="90000"/>
          </a:bodyPr>
          <a:lstStyle/>
          <a:p>
            <a:pPr algn="l"/>
            <a:r>
              <a:rPr lang="en-GB" dirty="0" smtClean="0"/>
              <a:t>Now look at the model answer; annotate and mark (A1 etc.)</a:t>
            </a:r>
            <a:endParaRPr lang="en-GB" dirty="0"/>
          </a:p>
        </p:txBody>
      </p:sp>
      <p:sp>
        <p:nvSpPr>
          <p:cNvPr id="3" name="Content Placeholder 2"/>
          <p:cNvSpPr>
            <a:spLocks noGrp="1"/>
          </p:cNvSpPr>
          <p:nvPr>
            <p:ph idx="1"/>
          </p:nvPr>
        </p:nvSpPr>
        <p:spPr/>
        <p:txBody>
          <a:bodyPr/>
          <a:lstStyle/>
          <a:p>
            <a:r>
              <a:rPr lang="en-GB" b="1" u="sng" dirty="0" smtClean="0"/>
              <a:t>Tomorrow</a:t>
            </a:r>
            <a:r>
              <a:rPr lang="en-GB" dirty="0" smtClean="0"/>
              <a:t>: question 1 practice</a:t>
            </a:r>
            <a:endParaRPr lang="en-GB" dirty="0"/>
          </a:p>
        </p:txBody>
      </p:sp>
    </p:spTree>
    <p:extLst>
      <p:ext uri="{BB962C8B-B14F-4D97-AF65-F5344CB8AC3E}">
        <p14:creationId xmlns:p14="http://schemas.microsoft.com/office/powerpoint/2010/main" val="1643123832"/>
      </p:ext>
    </p:extLst>
  </p:cSld>
  <p:clrMapOvr>
    <a:masterClrMapping/>
  </p:clrMapOvr>
  <p:timing>
    <p:tnLst>
      <p:par>
        <p:cTn id="1" dur="indefinite" restart="never" nodeType="tmRoot"/>
      </p:par>
    </p:tnLst>
  </p:timing>
</p:sld>
</file>

<file path=ppt/slides/slide7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23776248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English Language: Q.2</a:t>
            </a:r>
            <a:endParaRPr lang="en-GB" b="1" dirty="0"/>
          </a:p>
        </p:txBody>
      </p:sp>
      <p:sp>
        <p:nvSpPr>
          <p:cNvPr id="3" name="Content Placeholder 2"/>
          <p:cNvSpPr>
            <a:spLocks noGrp="1"/>
          </p:cNvSpPr>
          <p:nvPr>
            <p:ph idx="1"/>
          </p:nvPr>
        </p:nvSpPr>
        <p:spPr/>
        <p:txBody>
          <a:bodyPr>
            <a:normAutofit/>
          </a:bodyPr>
          <a:lstStyle/>
          <a:p>
            <a:pPr marL="0" indent="0">
              <a:buNone/>
            </a:pPr>
            <a:r>
              <a:rPr lang="en-GB" sz="1800" b="1" dirty="0" smtClean="0"/>
              <a:t>Pick two words from the following extract. Write each one as a sub-heading, and underneath explain why the words are effective</a:t>
            </a:r>
            <a:r>
              <a:rPr lang="en-GB" sz="1800" b="1" dirty="0"/>
              <a:t> </a:t>
            </a:r>
            <a:r>
              <a:rPr lang="en-GB" sz="1800" b="1" dirty="0" smtClean="0"/>
              <a:t>and/or interesting.</a:t>
            </a:r>
            <a:endParaRPr lang="en-GB" sz="1800" b="1" dirty="0"/>
          </a:p>
        </p:txBody>
      </p:sp>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480" t="25162" r="33281" b="30519"/>
          <a:stretch/>
        </p:blipFill>
        <p:spPr bwMode="auto">
          <a:xfrm>
            <a:off x="1259631" y="2276872"/>
            <a:ext cx="6408713" cy="428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305510765"/>
      </p:ext>
    </p:extLst>
  </p:cSld>
  <p:clrMapOvr>
    <a:masterClrMapping/>
  </p:clrMapOvr>
  <p:timing>
    <p:tnLst>
      <p:par>
        <p:cTn id="1" dur="indefinite" restart="never" nodeType="tmRoot"/>
      </p:par>
    </p:tnLst>
  </p:timing>
</p:sld>
</file>

<file path=ppt/slides/slide8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l"/>
            <a:r>
              <a:rPr lang="en-GB" b="1" dirty="0" smtClean="0"/>
              <a:t>English Language, Q.1 (12 lessons left)</a:t>
            </a:r>
            <a:endParaRPr lang="en-GB" b="1" dirty="0"/>
          </a:p>
        </p:txBody>
      </p:sp>
      <p:sp>
        <p:nvSpPr>
          <p:cNvPr id="3" name="Content Placeholder 2"/>
          <p:cNvSpPr>
            <a:spLocks noGrp="1"/>
          </p:cNvSpPr>
          <p:nvPr>
            <p:ph idx="1"/>
          </p:nvPr>
        </p:nvSpPr>
        <p:spPr/>
        <p:txBody>
          <a:bodyPr/>
          <a:lstStyle/>
          <a:p>
            <a:r>
              <a:rPr lang="en-GB" dirty="0" smtClean="0"/>
              <a:t>Read the task and the passage.</a:t>
            </a:r>
          </a:p>
          <a:p>
            <a:r>
              <a:rPr lang="en-GB" dirty="0" smtClean="0"/>
              <a:t>Highlight (as yesterday)</a:t>
            </a:r>
          </a:p>
          <a:p>
            <a:r>
              <a:rPr lang="en-GB" dirty="0" smtClean="0"/>
              <a:t>Refer to mark scheme: how did you do?</a:t>
            </a:r>
          </a:p>
          <a:p>
            <a:r>
              <a:rPr lang="en-GB" dirty="0" smtClean="0"/>
              <a:t>Read C response.</a:t>
            </a:r>
          </a:p>
          <a:p>
            <a:r>
              <a:rPr lang="en-GB" dirty="0" smtClean="0"/>
              <a:t>Improve upon this: work on lined paper</a:t>
            </a:r>
            <a:endParaRPr lang="en-GB" b="1" dirty="0" smtClean="0"/>
          </a:p>
          <a:p>
            <a:r>
              <a:rPr lang="en-GB" b="1" dirty="0" smtClean="0"/>
              <a:t>Finish for HW: due </a:t>
            </a:r>
            <a:r>
              <a:rPr lang="en-GB" b="1" u="sng" dirty="0" smtClean="0"/>
              <a:t>Monday</a:t>
            </a:r>
            <a:endParaRPr lang="en-GB" b="1" u="sng" dirty="0"/>
          </a:p>
        </p:txBody>
      </p:sp>
    </p:spTree>
    <p:extLst>
      <p:ext uri="{BB962C8B-B14F-4D97-AF65-F5344CB8AC3E}">
        <p14:creationId xmlns:p14="http://schemas.microsoft.com/office/powerpoint/2010/main" val="3195463827"/>
      </p:ext>
    </p:extLst>
  </p:cSld>
  <p:clrMapOvr>
    <a:masterClrMapping/>
  </p:clrMapOvr>
  <p:timing>
    <p:tnLst>
      <p:par>
        <p:cTn id="1" dur="indefinite" restart="never" nodeType="tmRoot"/>
      </p:par>
    </p:tnLst>
  </p:timing>
</p:sld>
</file>

<file path=ppt/slides/slide8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65899669"/>
      </p:ext>
    </p:extLst>
  </p:cSld>
  <p:clrMapOvr>
    <a:masterClrMapping/>
  </p:clrMapOvr>
  <p:timing>
    <p:tnLst>
      <p:par>
        <p:cTn id="1" dur="indefinite" restart="never" nodeType="tmRoot"/>
      </p:par>
    </p:tnLst>
  </p:timing>
</p:sld>
</file>

<file path=ppt/slides/slide8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l"/>
            <a:r>
              <a:rPr lang="en-GB" b="1" dirty="0" smtClean="0"/>
              <a:t>English Language, Q.2 (11 lessons left)</a:t>
            </a:r>
            <a:endParaRPr lang="en-GB" b="1" dirty="0"/>
          </a:p>
        </p:txBody>
      </p:sp>
      <p:sp>
        <p:nvSpPr>
          <p:cNvPr id="3" name="Content Placeholder 2"/>
          <p:cNvSpPr>
            <a:spLocks noGrp="1"/>
          </p:cNvSpPr>
          <p:nvPr>
            <p:ph idx="1"/>
          </p:nvPr>
        </p:nvSpPr>
        <p:spPr>
          <a:solidFill>
            <a:srgbClr val="FFFF00"/>
          </a:solidFill>
        </p:spPr>
        <p:txBody>
          <a:bodyPr/>
          <a:lstStyle/>
          <a:p>
            <a:r>
              <a:rPr lang="en-GB" dirty="0" smtClean="0"/>
              <a:t>Q.2 asks you to analyse the language from two selected passages in Text A.</a:t>
            </a:r>
          </a:p>
          <a:p>
            <a:r>
              <a:rPr lang="en-GB" dirty="0" smtClean="0"/>
              <a:t>You </a:t>
            </a:r>
            <a:r>
              <a:rPr lang="en-GB" b="1" dirty="0" smtClean="0"/>
              <a:t>must</a:t>
            </a:r>
            <a:r>
              <a:rPr lang="en-GB" dirty="0" smtClean="0"/>
              <a:t> analyse the effectiveness of brief quotes.</a:t>
            </a:r>
          </a:p>
          <a:p>
            <a:r>
              <a:rPr lang="en-GB" dirty="0" smtClean="0"/>
              <a:t>You </a:t>
            </a:r>
            <a:r>
              <a:rPr lang="en-GB" b="1" dirty="0" smtClean="0"/>
              <a:t>must</a:t>
            </a:r>
            <a:r>
              <a:rPr lang="en-GB" dirty="0" smtClean="0"/>
              <a:t> show understanding of basic meaning and of the effectiveness in/to the passage.</a:t>
            </a:r>
          </a:p>
          <a:p>
            <a:r>
              <a:rPr lang="en-GB" dirty="0" smtClean="0"/>
              <a:t>You </a:t>
            </a:r>
            <a:r>
              <a:rPr lang="en-GB" b="1" dirty="0" smtClean="0"/>
              <a:t>must</a:t>
            </a:r>
            <a:r>
              <a:rPr lang="en-GB" dirty="0" smtClean="0"/>
              <a:t> show an awareness of </a:t>
            </a:r>
            <a:r>
              <a:rPr lang="en-GB" b="1" dirty="0" smtClean="0"/>
              <a:t>imagery</a:t>
            </a:r>
            <a:r>
              <a:rPr lang="en-GB" dirty="0" smtClean="0"/>
              <a:t>.</a:t>
            </a:r>
            <a:endParaRPr lang="en-GB" dirty="0"/>
          </a:p>
        </p:txBody>
      </p:sp>
    </p:spTree>
    <p:extLst>
      <p:ext uri="{BB962C8B-B14F-4D97-AF65-F5344CB8AC3E}">
        <p14:creationId xmlns:p14="http://schemas.microsoft.com/office/powerpoint/2010/main" val="421676468"/>
      </p:ext>
    </p:extLst>
  </p:cSld>
  <p:clrMapOvr>
    <a:masterClrMapping/>
  </p:clrMapOvr>
</p:sld>
</file>

<file path=ppt/slides/slide8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Approach (1)</a:t>
            </a:r>
            <a:endParaRPr lang="en-GB" b="1" dirty="0"/>
          </a:p>
        </p:txBody>
      </p:sp>
      <p:sp>
        <p:nvSpPr>
          <p:cNvPr id="3" name="Content Placeholder 2"/>
          <p:cNvSpPr>
            <a:spLocks noGrp="1"/>
          </p:cNvSpPr>
          <p:nvPr>
            <p:ph idx="1"/>
          </p:nvPr>
        </p:nvSpPr>
        <p:spPr>
          <a:ln>
            <a:solidFill>
              <a:schemeClr val="accent1"/>
            </a:solidFill>
          </a:ln>
        </p:spPr>
        <p:txBody>
          <a:bodyPr>
            <a:normAutofit fontScale="92500" lnSpcReduction="10000"/>
          </a:bodyPr>
          <a:lstStyle/>
          <a:p>
            <a:r>
              <a:rPr lang="en-GB" dirty="0" smtClean="0"/>
              <a:t>You can be formulaic (bad for some, comforting for others)</a:t>
            </a:r>
          </a:p>
          <a:p>
            <a:r>
              <a:rPr lang="en-GB" dirty="0" smtClean="0"/>
              <a:t>The </a:t>
            </a:r>
            <a:r>
              <a:rPr lang="en-GB" b="1" dirty="0" smtClean="0"/>
              <a:t>major</a:t>
            </a:r>
            <a:r>
              <a:rPr lang="en-GB" dirty="0" smtClean="0"/>
              <a:t> difference between a C and an A is coverage of the passages. This means:</a:t>
            </a:r>
          </a:p>
          <a:p>
            <a:pPr lvl="1"/>
            <a:r>
              <a:rPr lang="en-GB" dirty="0" smtClean="0"/>
              <a:t>Expectations of quality for C-A are </a:t>
            </a:r>
            <a:r>
              <a:rPr lang="en-GB" b="1" dirty="0" smtClean="0"/>
              <a:t>similar</a:t>
            </a:r>
          </a:p>
          <a:p>
            <a:pPr lvl="1"/>
            <a:r>
              <a:rPr lang="en-GB" dirty="0" smtClean="0"/>
              <a:t>C answers: expectation is that you will cover 3-4 quotes, but you will comment effectively on them</a:t>
            </a:r>
          </a:p>
          <a:p>
            <a:pPr lvl="1"/>
            <a:r>
              <a:rPr lang="en-GB" dirty="0" smtClean="0"/>
              <a:t>A answers: as above, for 6-8 quotations</a:t>
            </a:r>
          </a:p>
          <a:p>
            <a:r>
              <a:rPr lang="en-GB" dirty="0" smtClean="0"/>
              <a:t>To be on track for a C, you need around 4/10; for an A, around 5-6/10</a:t>
            </a:r>
            <a:endParaRPr lang="en-GB" dirty="0"/>
          </a:p>
        </p:txBody>
      </p:sp>
    </p:spTree>
    <p:extLst>
      <p:ext uri="{BB962C8B-B14F-4D97-AF65-F5344CB8AC3E}">
        <p14:creationId xmlns:p14="http://schemas.microsoft.com/office/powerpoint/2010/main" val="1346243900"/>
      </p:ext>
    </p:extLst>
  </p:cSld>
  <p:clrMapOvr>
    <a:masterClrMapping/>
  </p:clrMapOvr>
</p:sld>
</file>

<file path=ppt/slides/slide8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Approach (2)</a:t>
            </a:r>
            <a:endParaRPr lang="en-GB" b="1" dirty="0"/>
          </a:p>
        </p:txBody>
      </p:sp>
      <p:sp>
        <p:nvSpPr>
          <p:cNvPr id="3" name="Content Placeholder 2"/>
          <p:cNvSpPr>
            <a:spLocks noGrp="1"/>
          </p:cNvSpPr>
          <p:nvPr>
            <p:ph idx="1"/>
          </p:nvPr>
        </p:nvSpPr>
        <p:spPr/>
        <p:txBody>
          <a:bodyPr>
            <a:normAutofit fontScale="92500" lnSpcReduction="20000"/>
          </a:bodyPr>
          <a:lstStyle/>
          <a:p>
            <a:r>
              <a:rPr lang="en-GB" dirty="0" smtClean="0"/>
              <a:t>Because the paragraphs will be relatively short, the examiners have a list of the most obvious quotes in mind (the list will usually be longer than 8 quotes)</a:t>
            </a:r>
          </a:p>
          <a:p>
            <a:r>
              <a:rPr lang="en-GB" dirty="0" smtClean="0"/>
              <a:t>You must show awareness of basic meaning first:</a:t>
            </a:r>
          </a:p>
          <a:p>
            <a:pPr lvl="1"/>
            <a:r>
              <a:rPr lang="en-GB" i="1" dirty="0" smtClean="0"/>
              <a:t>“Mouth of the crater” refers to the opening of the volcano…</a:t>
            </a:r>
          </a:p>
          <a:p>
            <a:r>
              <a:rPr lang="en-GB" b="1" u="sng" dirty="0" smtClean="0"/>
              <a:t>Imagery:</a:t>
            </a:r>
            <a:r>
              <a:rPr lang="en-GB" dirty="0" smtClean="0"/>
              <a:t> you do not have to say “this is imagery”</a:t>
            </a:r>
          </a:p>
          <a:p>
            <a:r>
              <a:rPr lang="en-GB" dirty="0" smtClean="0"/>
              <a:t>You should use visual language to describe effectiveness: “paints us a picture,” “helps us see,” “creates an image of”…</a:t>
            </a:r>
          </a:p>
          <a:p>
            <a:endParaRPr lang="en-GB" dirty="0"/>
          </a:p>
        </p:txBody>
      </p:sp>
    </p:spTree>
    <p:extLst>
      <p:ext uri="{BB962C8B-B14F-4D97-AF65-F5344CB8AC3E}">
        <p14:creationId xmlns:p14="http://schemas.microsoft.com/office/powerpoint/2010/main" val="3622448356"/>
      </p:ext>
    </p:extLst>
  </p:cSld>
  <p:clrMapOvr>
    <a:masterClrMapping/>
  </p:clrMapOvr>
</p:sld>
</file>

<file path=ppt/slides/slide8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ln>
            <a:solidFill>
              <a:schemeClr val="accent1"/>
            </a:solidFill>
          </a:ln>
        </p:spPr>
        <p:txBody>
          <a:bodyPr/>
          <a:lstStyle/>
          <a:p>
            <a:r>
              <a:rPr lang="en-GB" dirty="0" smtClean="0"/>
              <a:t>30 words minus quote</a:t>
            </a:r>
            <a:endParaRPr lang="en-GB" dirty="0"/>
          </a:p>
        </p:txBody>
      </p:sp>
      <p:sp>
        <p:nvSpPr>
          <p:cNvPr id="3" name="Content Placeholder 2"/>
          <p:cNvSpPr>
            <a:spLocks noGrp="1"/>
          </p:cNvSpPr>
          <p:nvPr>
            <p:ph idx="1"/>
          </p:nvPr>
        </p:nvSpPr>
        <p:spPr/>
        <p:txBody>
          <a:bodyPr/>
          <a:lstStyle/>
          <a:p>
            <a:pPr marL="0" indent="0">
              <a:buNone/>
            </a:pPr>
            <a:r>
              <a:rPr lang="en-GB" dirty="0" smtClean="0"/>
              <a:t>“The mouth of the crater” refers to the opening at the top of the volcano. The use of “mouth” as a metaphor </a:t>
            </a:r>
            <a:r>
              <a:rPr lang="en-GB" b="1" dirty="0" smtClean="0"/>
              <a:t>creates an image</a:t>
            </a:r>
            <a:r>
              <a:rPr lang="en-GB" dirty="0" smtClean="0"/>
              <a:t> of a wide, gaping opening, which might swallow the visitors.</a:t>
            </a:r>
            <a:endParaRPr lang="en-GB" dirty="0"/>
          </a:p>
        </p:txBody>
      </p:sp>
    </p:spTree>
    <p:extLst>
      <p:ext uri="{BB962C8B-B14F-4D97-AF65-F5344CB8AC3E}">
        <p14:creationId xmlns:p14="http://schemas.microsoft.com/office/powerpoint/2010/main" val="2141987906"/>
      </p:ext>
    </p:extLst>
  </p:cSld>
  <p:clrMapOvr>
    <a:masterClrMapping/>
  </p:clrMapOvr>
</p:sld>
</file>

<file path=ppt/slides/slide8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normAutofit fontScale="92500" lnSpcReduction="10000"/>
          </a:bodyPr>
          <a:lstStyle/>
          <a:p>
            <a:r>
              <a:rPr lang="en-GB" dirty="0" smtClean="0"/>
              <a:t>Re-read the passage from last week’s </a:t>
            </a:r>
            <a:r>
              <a:rPr lang="en-GB" dirty="0" err="1" smtClean="0"/>
              <a:t>handout</a:t>
            </a:r>
            <a:r>
              <a:rPr lang="en-GB" dirty="0" smtClean="0"/>
              <a:t>.</a:t>
            </a:r>
          </a:p>
          <a:p>
            <a:r>
              <a:rPr lang="en-GB" dirty="0" smtClean="0"/>
              <a:t>Select quotations from the relevant passages.</a:t>
            </a:r>
          </a:p>
          <a:p>
            <a:r>
              <a:rPr lang="en-GB" dirty="0" smtClean="0"/>
              <a:t>Check mark scheme.</a:t>
            </a:r>
          </a:p>
          <a:p>
            <a:r>
              <a:rPr lang="en-GB" dirty="0" smtClean="0"/>
              <a:t>Only allow yourself quotes from the mark-scheme.</a:t>
            </a:r>
          </a:p>
          <a:p>
            <a:r>
              <a:rPr lang="en-GB" dirty="0" smtClean="0"/>
              <a:t>How many quotes do you have.</a:t>
            </a:r>
          </a:p>
          <a:p>
            <a:r>
              <a:rPr lang="en-GB" dirty="0" smtClean="0"/>
              <a:t>Write a response to two quotes (60-100 words).</a:t>
            </a:r>
          </a:p>
          <a:p>
            <a:r>
              <a:rPr lang="en-GB" dirty="0" smtClean="0"/>
              <a:t>Comment on imagery.</a:t>
            </a:r>
          </a:p>
          <a:p>
            <a:r>
              <a:rPr lang="en-GB" dirty="0" smtClean="0"/>
              <a:t>Compare to model answer.</a:t>
            </a:r>
            <a:endParaRPr lang="en-GB" dirty="0"/>
          </a:p>
        </p:txBody>
      </p:sp>
    </p:spTree>
    <p:extLst>
      <p:ext uri="{BB962C8B-B14F-4D97-AF65-F5344CB8AC3E}">
        <p14:creationId xmlns:p14="http://schemas.microsoft.com/office/powerpoint/2010/main" val="3042456370"/>
      </p:ext>
    </p:extLst>
  </p:cSld>
  <p:clrMapOvr>
    <a:masterClrMapping/>
  </p:clrMapOvr>
</p:sld>
</file>

<file path=ppt/slides/slide8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endParaRPr lang="en-GB"/>
          </a:p>
        </p:txBody>
      </p:sp>
    </p:spTree>
    <p:extLst>
      <p:ext uri="{BB962C8B-B14F-4D97-AF65-F5344CB8AC3E}">
        <p14:creationId xmlns:p14="http://schemas.microsoft.com/office/powerpoint/2010/main" val="4118083085"/>
      </p:ext>
    </p:extLst>
  </p:cSld>
  <p:clrMapOvr>
    <a:masterClrMapping/>
  </p:clrMapOvr>
  <p:timing>
    <p:tnLst>
      <p:par>
        <p:cTn id="1" dur="indefinite" restart="never" nodeType="tmRoot"/>
      </p:par>
    </p:tnLst>
  </p:timing>
</p:sld>
</file>

<file path=ppt/slides/slide8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lstStyle/>
          <a:p>
            <a:pPr algn="l"/>
            <a:r>
              <a:rPr lang="en-GB" b="1" dirty="0" smtClean="0"/>
              <a:t>Eng. Lang. Q.3 (10 lessons left)</a:t>
            </a:r>
            <a:endParaRPr lang="en-GB" b="1" dirty="0"/>
          </a:p>
        </p:txBody>
      </p:sp>
      <p:sp>
        <p:nvSpPr>
          <p:cNvPr id="3" name="Content Placeholder 2"/>
          <p:cNvSpPr>
            <a:spLocks noGrp="1"/>
          </p:cNvSpPr>
          <p:nvPr>
            <p:ph idx="1"/>
          </p:nvPr>
        </p:nvSpPr>
        <p:spPr>
          <a:solidFill>
            <a:srgbClr val="FFFF00"/>
          </a:solidFill>
        </p:spPr>
        <p:txBody>
          <a:bodyPr>
            <a:normAutofit fontScale="92500" lnSpcReduction="20000"/>
          </a:bodyPr>
          <a:lstStyle/>
          <a:p>
            <a:pPr marL="0" indent="0">
              <a:buNone/>
            </a:pPr>
            <a:r>
              <a:rPr lang="en-GB" b="1" u="sng" dirty="0" smtClean="0"/>
              <a:t>Question3:</a:t>
            </a:r>
            <a:endParaRPr lang="en-GB" dirty="0" smtClean="0"/>
          </a:p>
          <a:p>
            <a:pPr>
              <a:buFontTx/>
              <a:buChar char="-"/>
            </a:pPr>
            <a:r>
              <a:rPr lang="en-GB" dirty="0" smtClean="0"/>
              <a:t>Split into (a) (15 marks) and (b) (5 marks)</a:t>
            </a:r>
          </a:p>
          <a:p>
            <a:pPr>
              <a:buFontTx/>
              <a:buChar char="-"/>
            </a:pPr>
            <a:r>
              <a:rPr lang="en-GB" dirty="0" smtClean="0"/>
              <a:t>Based on a second reading passage</a:t>
            </a:r>
          </a:p>
          <a:p>
            <a:pPr>
              <a:buFontTx/>
              <a:buChar char="-"/>
            </a:pPr>
            <a:r>
              <a:rPr lang="en-GB" dirty="0" smtClean="0"/>
              <a:t>(a) Summarise in </a:t>
            </a:r>
            <a:r>
              <a:rPr lang="en-GB" b="1" dirty="0" smtClean="0"/>
              <a:t>note</a:t>
            </a:r>
            <a:r>
              <a:rPr lang="en-GB" dirty="0" smtClean="0"/>
              <a:t> form</a:t>
            </a:r>
          </a:p>
          <a:p>
            <a:pPr lvl="1">
              <a:buFontTx/>
              <a:buChar char="-"/>
            </a:pPr>
            <a:r>
              <a:rPr lang="en-GB" dirty="0" smtClean="0"/>
              <a:t>Examiners will accept own words or quotes, provided they demonstrate understanding</a:t>
            </a:r>
          </a:p>
          <a:p>
            <a:pPr lvl="1">
              <a:buFontTx/>
              <a:buChar char="-"/>
            </a:pPr>
            <a:r>
              <a:rPr lang="en-GB" dirty="0" smtClean="0"/>
              <a:t>Do not repeat any one point</a:t>
            </a:r>
          </a:p>
          <a:p>
            <a:pPr>
              <a:buFontTx/>
              <a:buChar char="-"/>
            </a:pPr>
            <a:r>
              <a:rPr lang="en-GB" dirty="0" smtClean="0"/>
              <a:t>(b) Turn summary into continuous writing</a:t>
            </a:r>
          </a:p>
          <a:p>
            <a:pPr lvl="1">
              <a:buFontTx/>
              <a:buChar char="-"/>
            </a:pPr>
            <a:r>
              <a:rPr lang="en-GB" dirty="0" smtClean="0"/>
              <a:t>To get 3 or above, you must include all of your 15 points</a:t>
            </a:r>
            <a:endParaRPr lang="en-GB" dirty="0"/>
          </a:p>
        </p:txBody>
      </p:sp>
    </p:spTree>
    <p:extLst>
      <p:ext uri="{BB962C8B-B14F-4D97-AF65-F5344CB8AC3E}">
        <p14:creationId xmlns:p14="http://schemas.microsoft.com/office/powerpoint/2010/main" val="2796370534"/>
      </p:ext>
    </p:extLst>
  </p:cSld>
  <p:clrMapOvr>
    <a:masterClrMapping/>
  </p:clrMapOvr>
  <p:timing>
    <p:tnLst>
      <p:par>
        <p:cTn id="1" dur="indefinite" restart="never" nodeType="tmRoot"/>
      </p:par>
    </p:tnLst>
  </p:timing>
</p:sld>
</file>

<file path=ppt/slides/slide8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 name="Title 11"/>
          <p:cNvSpPr>
            <a:spLocks noGrp="1"/>
          </p:cNvSpPr>
          <p:nvPr>
            <p:ph type="title"/>
          </p:nvPr>
        </p:nvSpPr>
        <p:spPr/>
        <p:txBody>
          <a:bodyPr/>
          <a:lstStyle/>
          <a:p>
            <a:endParaRPr lang="en-GB"/>
          </a:p>
        </p:txBody>
      </p:sp>
      <p:sp>
        <p:nvSpPr>
          <p:cNvPr id="3" name="Content Placeholder 2"/>
          <p:cNvSpPr>
            <a:spLocks noGrp="1"/>
          </p:cNvSpPr>
          <p:nvPr>
            <p:ph idx="1"/>
          </p:nvPr>
        </p:nvSpPr>
        <p:spPr>
          <a:solidFill>
            <a:srgbClr val="FFFF00"/>
          </a:solidFill>
        </p:spPr>
        <p:txBody>
          <a:bodyPr/>
          <a:lstStyle/>
          <a:p>
            <a:pPr marL="0" indent="0">
              <a:buNone/>
            </a:pPr>
            <a:r>
              <a:rPr lang="en-GB" b="1" dirty="0" smtClean="0"/>
              <a:t>On track for a C:</a:t>
            </a:r>
          </a:p>
          <a:p>
            <a:r>
              <a:rPr lang="en-GB" dirty="0" smtClean="0"/>
              <a:t>8-9/15 on (a); 2-3 on (b)</a:t>
            </a:r>
          </a:p>
          <a:p>
            <a:endParaRPr lang="en-GB" dirty="0"/>
          </a:p>
          <a:p>
            <a:pPr marL="0" indent="0">
              <a:buNone/>
            </a:pPr>
            <a:r>
              <a:rPr lang="en-GB" b="1" dirty="0" smtClean="0"/>
              <a:t>On track for an A:</a:t>
            </a:r>
          </a:p>
          <a:p>
            <a:r>
              <a:rPr lang="en-GB" dirty="0" smtClean="0"/>
              <a:t>10-12 on (a); 3+ on (b)</a:t>
            </a:r>
            <a:endParaRPr lang="en-GB" dirty="0"/>
          </a:p>
        </p:txBody>
      </p:sp>
    </p:spTree>
    <p:extLst>
      <p:ext uri="{BB962C8B-B14F-4D97-AF65-F5344CB8AC3E}">
        <p14:creationId xmlns:p14="http://schemas.microsoft.com/office/powerpoint/2010/main" val="352673633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GB"/>
          </a:p>
        </p:txBody>
      </p:sp>
      <p:sp>
        <p:nvSpPr>
          <p:cNvPr id="3" name="Content Placeholder 2"/>
          <p:cNvSpPr>
            <a:spLocks noGrp="1"/>
          </p:cNvSpPr>
          <p:nvPr>
            <p:ph idx="1"/>
          </p:nvPr>
        </p:nvSpPr>
        <p:spPr/>
        <p:txBody>
          <a:bodyPr/>
          <a:lstStyle/>
          <a:p>
            <a:pPr marL="0" indent="0">
              <a:buNone/>
            </a:pPr>
            <a:r>
              <a:rPr lang="en-GB" b="1" dirty="0"/>
              <a:t>Alliteration</a:t>
            </a:r>
            <a:r>
              <a:rPr lang="en-GB" dirty="0"/>
              <a:t>: Repetition of sounds next/close to one another</a:t>
            </a:r>
          </a:p>
          <a:p>
            <a:pPr marL="0" indent="0">
              <a:buNone/>
            </a:pPr>
            <a:r>
              <a:rPr lang="en-GB" b="1" dirty="0"/>
              <a:t>Metaphor</a:t>
            </a:r>
            <a:r>
              <a:rPr lang="en-GB" dirty="0"/>
              <a:t>: When one thing is described/presented </a:t>
            </a:r>
            <a:r>
              <a:rPr lang="en-GB" b="1" i="1" dirty="0"/>
              <a:t>as</a:t>
            </a:r>
            <a:r>
              <a:rPr lang="en-GB" dirty="0"/>
              <a:t> another</a:t>
            </a:r>
          </a:p>
          <a:p>
            <a:pPr marL="0" indent="0">
              <a:buNone/>
            </a:pPr>
            <a:r>
              <a:rPr lang="en-GB" b="1" dirty="0"/>
              <a:t>Simile</a:t>
            </a:r>
            <a:r>
              <a:rPr lang="en-GB" dirty="0"/>
              <a:t>: When one thing is likened to/compared to another</a:t>
            </a:r>
          </a:p>
          <a:p>
            <a:pPr marL="0" indent="0">
              <a:buNone/>
            </a:pPr>
            <a:r>
              <a:rPr lang="en-GB" b="1" dirty="0"/>
              <a:t>Word choice:</a:t>
            </a:r>
            <a:r>
              <a:rPr lang="en-GB" dirty="0"/>
              <a:t> verbs, adjectives, </a:t>
            </a:r>
            <a:r>
              <a:rPr lang="en-GB" dirty="0" smtClean="0"/>
              <a:t>nouns, adverbs</a:t>
            </a:r>
            <a:endParaRPr lang="en-GB" dirty="0"/>
          </a:p>
        </p:txBody>
      </p:sp>
    </p:spTree>
    <p:extLst>
      <p:ext uri="{BB962C8B-B14F-4D97-AF65-F5344CB8AC3E}">
        <p14:creationId xmlns:p14="http://schemas.microsoft.com/office/powerpoint/2010/main" val="3785863718"/>
      </p:ext>
    </p:extLst>
  </p:cSld>
  <p:clrMapOvr>
    <a:masterClrMapping/>
  </p:clrMapOvr>
  <p:timing>
    <p:tnLst>
      <p:par>
        <p:cTn id="1" dur="indefinite" restart="never" nodeType="tmRoot"/>
      </p:par>
    </p:tnLst>
  </p:timing>
</p:sld>
</file>

<file path=ppt/slides/slide9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p:txBody>
          <a:bodyPr/>
          <a:lstStyle/>
          <a:p>
            <a:r>
              <a:rPr lang="en-GB" dirty="0" smtClean="0"/>
              <a:t>Whole Exam</a:t>
            </a:r>
            <a:endParaRPr lang="en-GB" dirty="0"/>
          </a:p>
        </p:txBody>
      </p:sp>
      <p:sp>
        <p:nvSpPr>
          <p:cNvPr id="5" name="Text Placeholder 4"/>
          <p:cNvSpPr>
            <a:spLocks noGrp="1"/>
          </p:cNvSpPr>
          <p:nvPr>
            <p:ph type="body" idx="1"/>
          </p:nvPr>
        </p:nvSpPr>
        <p:spPr>
          <a:solidFill>
            <a:srgbClr val="FFFF00"/>
          </a:solidFill>
          <a:ln>
            <a:solidFill>
              <a:schemeClr val="accent1"/>
            </a:solidFill>
          </a:ln>
        </p:spPr>
        <p:txBody>
          <a:bodyPr/>
          <a:lstStyle/>
          <a:p>
            <a:r>
              <a:rPr lang="en-GB" dirty="0" smtClean="0"/>
              <a:t>On track for a C</a:t>
            </a:r>
            <a:endParaRPr lang="en-GB" dirty="0"/>
          </a:p>
        </p:txBody>
      </p:sp>
      <p:sp>
        <p:nvSpPr>
          <p:cNvPr id="6" name="Content Placeholder 5"/>
          <p:cNvSpPr>
            <a:spLocks noGrp="1"/>
          </p:cNvSpPr>
          <p:nvPr>
            <p:ph sz="half" idx="2"/>
          </p:nvPr>
        </p:nvSpPr>
        <p:spPr>
          <a:solidFill>
            <a:srgbClr val="FFFF00"/>
          </a:solidFill>
          <a:ln>
            <a:solidFill>
              <a:schemeClr val="accent1"/>
            </a:solidFill>
          </a:ln>
        </p:spPr>
        <p:txBody>
          <a:bodyPr/>
          <a:lstStyle/>
          <a:p>
            <a:r>
              <a:rPr lang="en-GB" dirty="0" smtClean="0"/>
              <a:t>Q.1</a:t>
            </a:r>
            <a:r>
              <a:rPr lang="en-GB" dirty="0"/>
              <a:t>: 9-10</a:t>
            </a:r>
          </a:p>
          <a:p>
            <a:r>
              <a:rPr lang="en-GB" dirty="0"/>
              <a:t>Q.2: 3</a:t>
            </a:r>
          </a:p>
          <a:p>
            <a:r>
              <a:rPr lang="en-GB" dirty="0"/>
              <a:t>Q.3: 8-9</a:t>
            </a:r>
          </a:p>
          <a:p>
            <a:r>
              <a:rPr lang="en-GB" dirty="0"/>
              <a:t>Total: 22-23</a:t>
            </a:r>
          </a:p>
          <a:p>
            <a:endParaRPr lang="en-GB" dirty="0"/>
          </a:p>
        </p:txBody>
      </p:sp>
      <p:sp>
        <p:nvSpPr>
          <p:cNvPr id="7" name="Text Placeholder 6"/>
          <p:cNvSpPr>
            <a:spLocks noGrp="1"/>
          </p:cNvSpPr>
          <p:nvPr>
            <p:ph type="body" sz="quarter" idx="3"/>
          </p:nvPr>
        </p:nvSpPr>
        <p:spPr>
          <a:solidFill>
            <a:srgbClr val="FFFF00"/>
          </a:solidFill>
          <a:ln>
            <a:solidFill>
              <a:schemeClr val="accent1"/>
            </a:solidFill>
          </a:ln>
        </p:spPr>
        <p:txBody>
          <a:bodyPr/>
          <a:lstStyle/>
          <a:p>
            <a:r>
              <a:rPr lang="en-GB" smtClean="0"/>
              <a:t>On track for an A</a:t>
            </a:r>
            <a:endParaRPr lang="en-GB" dirty="0"/>
          </a:p>
        </p:txBody>
      </p:sp>
      <p:sp>
        <p:nvSpPr>
          <p:cNvPr id="8" name="Content Placeholder 7"/>
          <p:cNvSpPr>
            <a:spLocks noGrp="1"/>
          </p:cNvSpPr>
          <p:nvPr>
            <p:ph sz="quarter" idx="4"/>
          </p:nvPr>
        </p:nvSpPr>
        <p:spPr>
          <a:solidFill>
            <a:srgbClr val="FFFF00"/>
          </a:solidFill>
          <a:ln>
            <a:solidFill>
              <a:schemeClr val="accent1"/>
            </a:solidFill>
          </a:ln>
        </p:spPr>
        <p:txBody>
          <a:bodyPr/>
          <a:lstStyle/>
          <a:p>
            <a:r>
              <a:rPr lang="en-GB" dirty="0" smtClean="0"/>
              <a:t>Q.1: 14</a:t>
            </a:r>
          </a:p>
          <a:p>
            <a:r>
              <a:rPr lang="en-GB" dirty="0" smtClean="0"/>
              <a:t>Q.2: 5-6</a:t>
            </a:r>
          </a:p>
          <a:p>
            <a:r>
              <a:rPr lang="en-GB" dirty="0" smtClean="0"/>
              <a:t>Q.3: 13+</a:t>
            </a:r>
          </a:p>
          <a:p>
            <a:r>
              <a:rPr lang="en-GB" smtClean="0"/>
              <a:t>Total: 32/33</a:t>
            </a:r>
            <a:endParaRPr lang="en-GB" dirty="0"/>
          </a:p>
        </p:txBody>
      </p:sp>
    </p:spTree>
    <p:extLst>
      <p:ext uri="{BB962C8B-B14F-4D97-AF65-F5344CB8AC3E}">
        <p14:creationId xmlns:p14="http://schemas.microsoft.com/office/powerpoint/2010/main" val="799042031"/>
      </p:ext>
    </p:extLst>
  </p:cSld>
  <p:clrMapOvr>
    <a:masterClrMapping/>
  </p:clrMapOvr>
  <p:timing>
    <p:tnLst>
      <p:par>
        <p:cTn id="1" dur="indefinite" restart="never" nodeType="tmRoot"/>
      </p:par>
    </p:tnLst>
  </p:timing>
</p:sld>
</file>

<file path=ppt/slides/slide9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FF00"/>
          </a:solidFill>
        </p:spPr>
        <p:txBody>
          <a:bodyPr/>
          <a:lstStyle/>
          <a:p>
            <a:pPr algn="l"/>
            <a:r>
              <a:rPr lang="en-GB" b="1" dirty="0" smtClean="0"/>
              <a:t>Q.2: Quotation &amp; Analysis</a:t>
            </a:r>
            <a:endParaRPr lang="en-GB" b="1" dirty="0"/>
          </a:p>
        </p:txBody>
      </p:sp>
      <p:sp>
        <p:nvSpPr>
          <p:cNvPr id="11" name="Content Placeholder 10"/>
          <p:cNvSpPr>
            <a:spLocks noGrp="1"/>
          </p:cNvSpPr>
          <p:nvPr>
            <p:ph sz="half" idx="2"/>
          </p:nvPr>
        </p:nvSpPr>
        <p:spPr>
          <a:xfrm>
            <a:off x="6433864" y="1600200"/>
            <a:ext cx="2674640" cy="4525963"/>
          </a:xfrm>
          <a:ln>
            <a:solidFill>
              <a:schemeClr val="accent1"/>
            </a:solidFill>
          </a:ln>
        </p:spPr>
        <p:txBody>
          <a:bodyPr/>
          <a:lstStyle/>
          <a:p>
            <a:r>
              <a:rPr lang="en-GB" dirty="0" smtClean="0"/>
              <a:t>Read through the extract.</a:t>
            </a:r>
          </a:p>
          <a:p>
            <a:r>
              <a:rPr lang="en-GB" dirty="0" smtClean="0"/>
              <a:t>(If you think you’ve read it before, that’s because you have!)</a:t>
            </a:r>
            <a:endParaRPr lang="en-GB" dirty="0"/>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480" t="25162" r="33281" b="30519"/>
          <a:stretch/>
        </p:blipFill>
        <p:spPr bwMode="auto">
          <a:xfrm>
            <a:off x="21186" y="1556792"/>
            <a:ext cx="6408713" cy="428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10625539"/>
      </p:ext>
    </p:extLst>
  </p:cSld>
  <p:clrMapOvr>
    <a:masterClrMapping/>
  </p:clrMapOvr>
  <p:timing>
    <p:tnLst>
      <p:par>
        <p:cTn id="1" dur="indefinite" restart="never" nodeType="tmRoot"/>
      </p:par>
    </p:tnLst>
  </p:timing>
</p:sld>
</file>

<file path=ppt/slides/slide9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Title 6"/>
          <p:cNvSpPr>
            <a:spLocks noGrp="1"/>
          </p:cNvSpPr>
          <p:nvPr>
            <p:ph type="title"/>
          </p:nvPr>
        </p:nvSpPr>
        <p:spPr>
          <a:solidFill>
            <a:srgbClr val="FFFF00"/>
          </a:solidFill>
        </p:spPr>
        <p:txBody>
          <a:bodyPr/>
          <a:lstStyle/>
          <a:p>
            <a:pPr algn="l"/>
            <a:r>
              <a:rPr lang="en-GB" b="1" dirty="0" smtClean="0"/>
              <a:t>Q.2: Quotation &amp; Analysis</a:t>
            </a:r>
            <a:endParaRPr lang="en-GB" b="1" dirty="0"/>
          </a:p>
        </p:txBody>
      </p:sp>
      <p:pic>
        <p:nvPicPr>
          <p:cNvPr id="9"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480" t="25162" r="33281" b="30519"/>
          <a:stretch/>
        </p:blipFill>
        <p:spPr bwMode="auto">
          <a:xfrm>
            <a:off x="1259631" y="1661095"/>
            <a:ext cx="6408713" cy="428818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478753031"/>
      </p:ext>
    </p:extLst>
  </p:cSld>
  <p:clrMapOvr>
    <a:masterClrMapping/>
  </p:clrMapOvr>
  <p:timing>
    <p:tnLst>
      <p:par>
        <p:cTn id="1" dur="indefinite" restart="never" nodeType="tmRoot"/>
      </p:par>
    </p:tnLst>
  </p:timing>
</p:sld>
</file>

<file path=ppt/slides/slide9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p:cNvSpPr>
            <a:spLocks noGrp="1"/>
          </p:cNvSpPr>
          <p:nvPr>
            <p:ph type="title"/>
          </p:nvPr>
        </p:nvSpPr>
        <p:spPr/>
        <p:txBody>
          <a:bodyPr/>
          <a:lstStyle/>
          <a:p>
            <a:endParaRPr lang="en-GB"/>
          </a:p>
        </p:txBody>
      </p:sp>
      <p:sp>
        <p:nvSpPr>
          <p:cNvPr id="6" name="Content Placeholder 5"/>
          <p:cNvSpPr>
            <a:spLocks noGrp="1"/>
          </p:cNvSpPr>
          <p:nvPr>
            <p:ph idx="1"/>
          </p:nvPr>
        </p:nvSpPr>
        <p:spPr/>
        <p:txBody>
          <a:bodyPr>
            <a:normAutofit/>
          </a:bodyPr>
          <a:lstStyle/>
          <a:p>
            <a:r>
              <a:rPr lang="en-GB" dirty="0" smtClean="0"/>
              <a:t>Look at the descriptions of the grass and plants in paragraphs 2 and 3:</a:t>
            </a:r>
          </a:p>
          <a:p>
            <a:endParaRPr lang="en-GB" dirty="0"/>
          </a:p>
          <a:p>
            <a:r>
              <a:rPr lang="en-GB" dirty="0" smtClean="0"/>
              <a:t>Pick 4 words/phrases from each paragraph, and explain how the language is used effectively in context. </a:t>
            </a:r>
            <a:r>
              <a:rPr lang="en-GB" b="1" u="sng" dirty="0" smtClean="0"/>
              <a:t>You must write about</a:t>
            </a:r>
            <a:r>
              <a:rPr lang="en-GB" dirty="0" smtClean="0"/>
              <a:t>…?</a:t>
            </a:r>
            <a:endParaRPr lang="en-GB" dirty="0"/>
          </a:p>
        </p:txBody>
      </p:sp>
    </p:spTree>
    <p:extLst>
      <p:ext uri="{BB962C8B-B14F-4D97-AF65-F5344CB8AC3E}">
        <p14:creationId xmlns:p14="http://schemas.microsoft.com/office/powerpoint/2010/main" val="1048348276"/>
      </p:ext>
    </p:extLst>
  </p:cSld>
  <p:clrMapOvr>
    <a:masterClrMapping/>
  </p:clrMapOvr>
  <p:timing>
    <p:tnLst>
      <p:par>
        <p:cTn id="1" dur="indefinite" restart="never" nodeType="tmRoot"/>
      </p:par>
    </p:tnLst>
  </p:timing>
</p:sld>
</file>

<file path=ppt/slides/slide9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29480" t="25162" r="33281" b="30519"/>
          <a:stretch/>
        </p:blipFill>
        <p:spPr bwMode="auto">
          <a:xfrm>
            <a:off x="674867" y="116632"/>
            <a:ext cx="7425525" cy="496855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5" name="Rectangle 4"/>
          <p:cNvSpPr/>
          <p:nvPr/>
        </p:nvSpPr>
        <p:spPr>
          <a:xfrm>
            <a:off x="6084168" y="1124744"/>
            <a:ext cx="1296144" cy="266328"/>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6" name="Rectangle 5"/>
          <p:cNvSpPr/>
          <p:nvPr/>
        </p:nvSpPr>
        <p:spPr>
          <a:xfrm>
            <a:off x="1115616" y="1408007"/>
            <a:ext cx="457200" cy="266328"/>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7" name="Rectangle 6"/>
          <p:cNvSpPr/>
          <p:nvPr/>
        </p:nvSpPr>
        <p:spPr>
          <a:xfrm>
            <a:off x="1115865" y="1722512"/>
            <a:ext cx="914400" cy="266328"/>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8" name="Rectangle 7"/>
          <p:cNvSpPr/>
          <p:nvPr/>
        </p:nvSpPr>
        <p:spPr>
          <a:xfrm>
            <a:off x="5817840" y="1753095"/>
            <a:ext cx="554360" cy="235745"/>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9" name="Rectangle 8"/>
          <p:cNvSpPr/>
          <p:nvPr/>
        </p:nvSpPr>
        <p:spPr>
          <a:xfrm>
            <a:off x="6465912" y="1722512"/>
            <a:ext cx="914400" cy="266328"/>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Rectangle 9"/>
          <p:cNvSpPr/>
          <p:nvPr/>
        </p:nvSpPr>
        <p:spPr>
          <a:xfrm>
            <a:off x="1691680" y="1992126"/>
            <a:ext cx="2376264" cy="356753"/>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1" name="Rectangle 10"/>
          <p:cNvSpPr/>
          <p:nvPr/>
        </p:nvSpPr>
        <p:spPr>
          <a:xfrm>
            <a:off x="4788024" y="1988840"/>
            <a:ext cx="1296144" cy="356753"/>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2" name="Rectangle 11"/>
          <p:cNvSpPr/>
          <p:nvPr/>
        </p:nvSpPr>
        <p:spPr>
          <a:xfrm>
            <a:off x="1115616" y="2352167"/>
            <a:ext cx="792088" cy="356753"/>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3" name="Rectangle 12"/>
          <p:cNvSpPr/>
          <p:nvPr/>
        </p:nvSpPr>
        <p:spPr>
          <a:xfrm>
            <a:off x="2699792" y="2280159"/>
            <a:ext cx="1687837" cy="428761"/>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 name="Rectangle 13"/>
          <p:cNvSpPr/>
          <p:nvPr/>
        </p:nvSpPr>
        <p:spPr>
          <a:xfrm>
            <a:off x="4860032" y="2280159"/>
            <a:ext cx="576064" cy="356753"/>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5" name="Rectangle 14"/>
          <p:cNvSpPr/>
          <p:nvPr/>
        </p:nvSpPr>
        <p:spPr>
          <a:xfrm>
            <a:off x="8100392" y="332754"/>
            <a:ext cx="914400" cy="9144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Why not these?</a:t>
            </a:r>
            <a:endParaRPr lang="en-GB" b="1" dirty="0">
              <a:solidFill>
                <a:schemeClr val="tx1"/>
              </a:solidFill>
            </a:endParaRPr>
          </a:p>
        </p:txBody>
      </p:sp>
      <p:cxnSp>
        <p:nvCxnSpPr>
          <p:cNvPr id="17" name="Straight Arrow Connector 16"/>
          <p:cNvCxnSpPr/>
          <p:nvPr/>
        </p:nvCxnSpPr>
        <p:spPr>
          <a:xfrm flipH="1">
            <a:off x="7164288" y="620688"/>
            <a:ext cx="936104" cy="2088232"/>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
        <p:nvSpPr>
          <p:cNvPr id="22" name="Rectangle 21"/>
          <p:cNvSpPr/>
          <p:nvPr/>
        </p:nvSpPr>
        <p:spPr>
          <a:xfrm>
            <a:off x="3995936" y="3576303"/>
            <a:ext cx="2376264" cy="356753"/>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3" name="Rectangle 22"/>
          <p:cNvSpPr/>
          <p:nvPr/>
        </p:nvSpPr>
        <p:spPr>
          <a:xfrm>
            <a:off x="2411760" y="3864335"/>
            <a:ext cx="1440160" cy="356753"/>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4" name="Rectangle 23"/>
          <p:cNvSpPr/>
          <p:nvPr/>
        </p:nvSpPr>
        <p:spPr>
          <a:xfrm>
            <a:off x="4139952" y="4152367"/>
            <a:ext cx="720080" cy="356753"/>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25" name="Rectangle 24"/>
          <p:cNvSpPr/>
          <p:nvPr/>
        </p:nvSpPr>
        <p:spPr>
          <a:xfrm>
            <a:off x="1619672" y="4440399"/>
            <a:ext cx="1924038" cy="356753"/>
          </a:xfrm>
          <a:prstGeom prst="rect">
            <a:avLst/>
          </a:prstGeom>
          <a:solidFill>
            <a:schemeClr val="accent1">
              <a:alpha val="69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cxnSp>
        <p:nvCxnSpPr>
          <p:cNvPr id="26" name="Straight Arrow Connector 25"/>
          <p:cNvCxnSpPr>
            <a:stCxn id="15" idx="2"/>
          </p:cNvCxnSpPr>
          <p:nvPr/>
        </p:nvCxnSpPr>
        <p:spPr>
          <a:xfrm flipH="1">
            <a:off x="7164288" y="1247154"/>
            <a:ext cx="1393304" cy="3371621"/>
          </a:xfrm>
          <a:prstGeom prst="straightConnector1">
            <a:avLst/>
          </a:prstGeom>
          <a:ln w="28575">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935377681"/>
      </p:ext>
    </p:extLst>
  </p:cSld>
  <p:clrMapOvr>
    <a:masterClrMapping/>
  </p:clrMapOvr>
  <p:timing>
    <p:tnLst>
      <p:par>
        <p:cTn id="1" dur="indefinite" restart="never" nodeType="tmRoot"/>
      </p:par>
    </p:tnLst>
  </p:timing>
</p:sld>
</file>

<file path=ppt/slides/slide9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solidFill>
            <a:srgbClr val="FFFF00"/>
          </a:solidFill>
        </p:spPr>
        <p:txBody>
          <a:bodyPr>
            <a:normAutofit fontScale="90000"/>
          </a:bodyPr>
          <a:lstStyle/>
          <a:p>
            <a:pPr algn="l"/>
            <a:r>
              <a:rPr lang="en-GB" b="1" dirty="0" smtClean="0"/>
              <a:t>English Language Revision &amp; Practice: Q.3 (8 lessons left)</a:t>
            </a:r>
            <a:endParaRPr lang="en-GB" b="1" dirty="0"/>
          </a:p>
        </p:txBody>
      </p:sp>
      <p:sp>
        <p:nvSpPr>
          <p:cNvPr id="3" name="Content Placeholder 2"/>
          <p:cNvSpPr>
            <a:spLocks noGrp="1"/>
          </p:cNvSpPr>
          <p:nvPr>
            <p:ph idx="1"/>
          </p:nvPr>
        </p:nvSpPr>
        <p:spPr/>
        <p:txBody>
          <a:bodyPr>
            <a:normAutofit/>
          </a:bodyPr>
          <a:lstStyle/>
          <a:p>
            <a:r>
              <a:rPr lang="en-GB" dirty="0" smtClean="0"/>
              <a:t>Hand in homework.</a:t>
            </a:r>
          </a:p>
          <a:p>
            <a:r>
              <a:rPr lang="en-GB" b="1" dirty="0" smtClean="0"/>
              <a:t>No HW: lunch/after school today and tomorrow to catch up.</a:t>
            </a:r>
            <a:endParaRPr lang="en-GB" b="1" dirty="0"/>
          </a:p>
        </p:txBody>
      </p:sp>
    </p:spTree>
    <p:extLst>
      <p:ext uri="{BB962C8B-B14F-4D97-AF65-F5344CB8AC3E}">
        <p14:creationId xmlns:p14="http://schemas.microsoft.com/office/powerpoint/2010/main" val="3362560779"/>
      </p:ext>
    </p:extLst>
  </p:cSld>
  <p:clrMapOvr>
    <a:masterClrMapping/>
  </p:clrMapOvr>
  <p:timing>
    <p:tnLst>
      <p:par>
        <p:cTn id="1" dur="indefinite" restart="never" nodeType="tmRoot"/>
      </p:par>
    </p:tnLst>
  </p:timing>
</p:sld>
</file>

<file path=ppt/slides/slide9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44624"/>
            <a:ext cx="8229600" cy="1143000"/>
          </a:xfrm>
          <a:solidFill>
            <a:srgbClr val="FFFF00"/>
          </a:solidFill>
        </p:spPr>
        <p:txBody>
          <a:bodyPr/>
          <a:lstStyle/>
          <a:p>
            <a:pPr algn="l"/>
            <a:r>
              <a:rPr lang="en-GB" b="1" dirty="0" smtClean="0"/>
              <a:t>Q.3a</a:t>
            </a:r>
            <a:endParaRPr lang="en-GB" b="1" dirty="0"/>
          </a:p>
        </p:txBody>
      </p:sp>
      <p:sp>
        <p:nvSpPr>
          <p:cNvPr id="3" name="Content Placeholder 2"/>
          <p:cNvSpPr>
            <a:spLocks noGrp="1"/>
          </p:cNvSpPr>
          <p:nvPr>
            <p:ph idx="1"/>
          </p:nvPr>
        </p:nvSpPr>
        <p:spPr>
          <a:xfrm>
            <a:off x="457200" y="1207293"/>
            <a:ext cx="8229600" cy="4741987"/>
          </a:xfrm>
        </p:spPr>
        <p:txBody>
          <a:bodyPr>
            <a:normAutofit fontScale="85000" lnSpcReduction="20000"/>
          </a:bodyPr>
          <a:lstStyle/>
          <a:p>
            <a:r>
              <a:rPr lang="en-GB" dirty="0" smtClean="0"/>
              <a:t>Read the following piece about the </a:t>
            </a:r>
            <a:r>
              <a:rPr lang="en-GB" dirty="0" err="1" smtClean="0"/>
              <a:t>Datca</a:t>
            </a:r>
            <a:r>
              <a:rPr lang="en-GB" dirty="0" smtClean="0"/>
              <a:t> peninsula in Turkey.</a:t>
            </a:r>
          </a:p>
          <a:p>
            <a:r>
              <a:rPr lang="en-GB" dirty="0" smtClean="0"/>
              <a:t>List 15 things you learn about </a:t>
            </a:r>
            <a:r>
              <a:rPr lang="en-GB" dirty="0" err="1" smtClean="0"/>
              <a:t>Datca</a:t>
            </a:r>
            <a:r>
              <a:rPr lang="en-GB" dirty="0" smtClean="0"/>
              <a:t>, </a:t>
            </a:r>
            <a:r>
              <a:rPr lang="en-GB" dirty="0" err="1" smtClean="0"/>
              <a:t>Knidos</a:t>
            </a:r>
            <a:r>
              <a:rPr lang="en-GB" dirty="0" smtClean="0"/>
              <a:t>, and the area.</a:t>
            </a:r>
          </a:p>
          <a:p>
            <a:r>
              <a:rPr lang="en-GB" dirty="0" smtClean="0"/>
              <a:t>Use notes.</a:t>
            </a:r>
          </a:p>
          <a:p>
            <a:r>
              <a:rPr lang="en-GB" dirty="0" smtClean="0"/>
              <a:t>You do not need to use your own words.</a:t>
            </a:r>
          </a:p>
          <a:p>
            <a:r>
              <a:rPr lang="en-GB" dirty="0" smtClean="0"/>
              <a:t>Do not substantially repeat the same point/idea</a:t>
            </a:r>
          </a:p>
          <a:p>
            <a:r>
              <a:rPr lang="en-GB" b="1" dirty="0" smtClean="0"/>
              <a:t>10 minutes reading/highlighting</a:t>
            </a:r>
          </a:p>
          <a:p>
            <a:r>
              <a:rPr lang="en-GB" b="1" dirty="0" smtClean="0"/>
              <a:t>15 minutes writing</a:t>
            </a:r>
          </a:p>
          <a:p>
            <a:pPr marL="0" indent="0" algn="ctr">
              <a:buNone/>
            </a:pPr>
            <a:endParaRPr lang="en-GB" b="1" u="sng" dirty="0" smtClean="0"/>
          </a:p>
          <a:p>
            <a:pPr marL="0" indent="0" algn="ctr">
              <a:buNone/>
            </a:pPr>
            <a:r>
              <a:rPr lang="en-GB" b="1" u="sng" dirty="0" smtClean="0"/>
              <a:t>**Number all your points**</a:t>
            </a:r>
          </a:p>
        </p:txBody>
      </p:sp>
    </p:spTree>
    <p:extLst>
      <p:ext uri="{BB962C8B-B14F-4D97-AF65-F5344CB8AC3E}">
        <p14:creationId xmlns:p14="http://schemas.microsoft.com/office/powerpoint/2010/main" val="113331277"/>
      </p:ext>
    </p:extLst>
  </p:cSld>
  <p:clrMapOvr>
    <a:masterClrMapping/>
  </p:clrMapOvr>
  <p:timing>
    <p:tnLst>
      <p:par>
        <p:cTn id="1" dur="indefinite" restart="never" nodeType="tmRoot"/>
      </p:par>
    </p:tnLst>
  </p:timing>
</p:sld>
</file>

<file path=ppt/slides/slide9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16632"/>
            <a:ext cx="8064896" cy="5472608"/>
          </a:xfrm>
        </p:spPr>
        <p:txBody>
          <a:bodyPr>
            <a:noAutofit/>
          </a:bodyPr>
          <a:lstStyle/>
          <a:p>
            <a:pPr marL="0" indent="0">
              <a:buNone/>
            </a:pPr>
            <a:r>
              <a:rPr lang="en-GB" sz="1200" dirty="0" smtClean="0">
                <a:effectLst/>
              </a:rPr>
              <a:t>The spindly, 50-mile-long </a:t>
            </a:r>
            <a:r>
              <a:rPr lang="en-GB" sz="1200" dirty="0" err="1" smtClean="0">
                <a:effectLst/>
              </a:rPr>
              <a:t>Datça</a:t>
            </a:r>
            <a:r>
              <a:rPr lang="en-GB" sz="1200" dirty="0" smtClean="0">
                <a:effectLst/>
              </a:rPr>
              <a:t> peninsula in Turkey’s </a:t>
            </a:r>
            <a:r>
              <a:rPr lang="en-GB" sz="1200" dirty="0" err="1" smtClean="0">
                <a:effectLst/>
              </a:rPr>
              <a:t>Muğla</a:t>
            </a:r>
            <a:r>
              <a:rPr lang="en-GB" sz="1200" dirty="0" smtClean="0">
                <a:effectLst/>
              </a:rPr>
              <a:t> province is a dagger of pure green at the meeting point of the Aegean and the Mediterranean, and is as unsullied as south-west </a:t>
            </a:r>
            <a:r>
              <a:rPr lang="en-GB" sz="1200" dirty="0" smtClean="0">
                <a:effectLst/>
                <a:hlinkClick r:id="rId2"/>
              </a:rPr>
              <a:t>Turkey</a:t>
            </a:r>
            <a:r>
              <a:rPr lang="en-GB" sz="1200" dirty="0" smtClean="0">
                <a:effectLst/>
              </a:rPr>
              <a:t> gets. The ancient Greeks believed </a:t>
            </a:r>
            <a:r>
              <a:rPr lang="en-GB" sz="1200" dirty="0" err="1" smtClean="0">
                <a:effectLst/>
              </a:rPr>
              <a:t>Datça</a:t>
            </a:r>
            <a:r>
              <a:rPr lang="en-GB" sz="1200" dirty="0" smtClean="0">
                <a:effectLst/>
              </a:rPr>
              <a:t> to have been created personally by Zeus, so gorgeous are its rocky outcrops and aquamarine waters. The geographer Strabo apparently said: “God sent his beloved creatures to </a:t>
            </a:r>
            <a:r>
              <a:rPr lang="en-GB" sz="1200" dirty="0" err="1" smtClean="0">
                <a:effectLst/>
              </a:rPr>
              <a:t>Datça</a:t>
            </a:r>
            <a:r>
              <a:rPr lang="en-GB" sz="1200" dirty="0" smtClean="0">
                <a:effectLst/>
              </a:rPr>
              <a:t> for them to live longer.”</a:t>
            </a:r>
          </a:p>
          <a:p>
            <a:pPr marL="0" indent="0">
              <a:buNone/>
            </a:pPr>
            <a:r>
              <a:rPr lang="en-GB" sz="1200" dirty="0"/>
              <a:t> </a:t>
            </a:r>
            <a:r>
              <a:rPr lang="en-GB" sz="1200" dirty="0" smtClean="0"/>
              <a:t>   </a:t>
            </a:r>
            <a:r>
              <a:rPr lang="en-GB" sz="1200" dirty="0" smtClean="0">
                <a:effectLst/>
              </a:rPr>
              <a:t>So what’s all the fuss about? It’s about craggy, pine-crested hills, endless olive groves, empty ravines, cornflower-blue coves, vast sweeping bays and deserted beaches, air scented with thyme, rosemary and sage, and sleepy villages. It’s about goats on the road and old men tinkering with their worry beads in vine-covered cafes.</a:t>
            </a:r>
          </a:p>
          <a:p>
            <a:pPr marL="0" indent="0">
              <a:buNone/>
            </a:pPr>
            <a:r>
              <a:rPr lang="en-GB" sz="1200" dirty="0"/>
              <a:t> </a:t>
            </a:r>
            <a:r>
              <a:rPr lang="en-GB" sz="1200" dirty="0" smtClean="0"/>
              <a:t>   </a:t>
            </a:r>
            <a:r>
              <a:rPr lang="en-GB" sz="1200" dirty="0" smtClean="0">
                <a:effectLst/>
              </a:rPr>
              <a:t>Although this backwater peninsula is wedged between moneyed </a:t>
            </a:r>
            <a:r>
              <a:rPr lang="en-GB" sz="1200" dirty="0" err="1" smtClean="0">
                <a:effectLst/>
              </a:rPr>
              <a:t>Bodrum</a:t>
            </a:r>
            <a:r>
              <a:rPr lang="en-GB" sz="1200" dirty="0" smtClean="0">
                <a:effectLst/>
              </a:rPr>
              <a:t> to the north, and overdeveloped </a:t>
            </a:r>
            <a:r>
              <a:rPr lang="en-GB" sz="1200" dirty="0" err="1" smtClean="0">
                <a:effectLst/>
              </a:rPr>
              <a:t>Marmaris</a:t>
            </a:r>
            <a:r>
              <a:rPr lang="en-GB" sz="1200" dirty="0" smtClean="0">
                <a:effectLst/>
              </a:rPr>
              <a:t> to the south, bad road access and its distance from airports have left it unspoilt. Tourists do come and stay in a new clutch of upmarket hotels, and city-dwelling Turks are buying second homes here, but most visitors still only make short stop-offs on boat cruises.</a:t>
            </a:r>
          </a:p>
          <a:p>
            <a:pPr marL="0" indent="0">
              <a:buNone/>
            </a:pPr>
            <a:r>
              <a:rPr lang="en-GB" sz="1200" dirty="0"/>
              <a:t> </a:t>
            </a:r>
            <a:r>
              <a:rPr lang="en-GB" sz="1200" dirty="0" smtClean="0"/>
              <a:t>   </a:t>
            </a:r>
            <a:r>
              <a:rPr lang="en-GB" sz="1200" dirty="0" smtClean="0">
                <a:effectLst/>
              </a:rPr>
              <a:t>Remnants of the </a:t>
            </a:r>
            <a:r>
              <a:rPr lang="en-GB" sz="1200" dirty="0" err="1" smtClean="0">
                <a:effectLst/>
              </a:rPr>
              <a:t>Karians</a:t>
            </a:r>
            <a:r>
              <a:rPr lang="en-GB" sz="1200" dirty="0" smtClean="0">
                <a:effectLst/>
              </a:rPr>
              <a:t> – who settled here in 5400BC – and the cultures of Lydia, Persia, and the Byzantine and Ottoman empires, stud the landscape: there are church ruins, ancient cisterns, tombstones and ruined olive oil facilities.</a:t>
            </a:r>
          </a:p>
          <a:p>
            <a:pPr marL="0" indent="0">
              <a:buNone/>
            </a:pPr>
            <a:r>
              <a:rPr lang="en-GB" sz="1200" dirty="0"/>
              <a:t> </a:t>
            </a:r>
            <a:r>
              <a:rPr lang="en-GB" sz="1200" dirty="0" smtClean="0"/>
              <a:t>   </a:t>
            </a:r>
            <a:r>
              <a:rPr lang="en-GB" sz="1200" dirty="0" smtClean="0">
                <a:effectLst/>
              </a:rPr>
              <a:t>On the southern shore, workaday, harbour-front </a:t>
            </a:r>
            <a:r>
              <a:rPr lang="en-GB" sz="1200" dirty="0" err="1" smtClean="0">
                <a:effectLst/>
              </a:rPr>
              <a:t>Datça</a:t>
            </a:r>
            <a:r>
              <a:rPr lang="en-GB" sz="1200" dirty="0" smtClean="0">
                <a:effectLst/>
              </a:rPr>
              <a:t> is the main settlement. It’s not built for tourists but this is where you’ll find most of the restaurants. In the hills above town is Old </a:t>
            </a:r>
            <a:r>
              <a:rPr lang="en-GB" sz="1200" dirty="0" err="1" smtClean="0">
                <a:effectLst/>
              </a:rPr>
              <a:t>Datça</a:t>
            </a:r>
            <a:r>
              <a:rPr lang="en-GB" sz="1200" dirty="0" smtClean="0">
                <a:effectLst/>
              </a:rPr>
              <a:t> which, by the 1980s, was more or less abandoned, but is now having a mini renaissance. Then there is a 235-mile coastline to take in, </a:t>
            </a:r>
            <a:r>
              <a:rPr lang="en-GB" sz="1200" dirty="0" err="1" smtClean="0">
                <a:effectLst/>
              </a:rPr>
              <a:t>Datça’s</a:t>
            </a:r>
            <a:r>
              <a:rPr lang="en-GB" sz="1200" dirty="0" smtClean="0">
                <a:effectLst/>
              </a:rPr>
              <a:t> sleepy villages and landscapes, and its most precious jewel: the ancient Greek ruins of </a:t>
            </a:r>
            <a:r>
              <a:rPr lang="en-GB" sz="1200" dirty="0" err="1" smtClean="0">
                <a:effectLst/>
              </a:rPr>
              <a:t>Knidos</a:t>
            </a:r>
            <a:r>
              <a:rPr lang="en-GB" sz="1200" dirty="0" smtClean="0">
                <a:effectLst/>
              </a:rPr>
              <a:t>, a city at the confluence of the Mediterranean and the Aegean.</a:t>
            </a:r>
          </a:p>
          <a:p>
            <a:pPr marL="0" indent="0">
              <a:buNone/>
            </a:pPr>
            <a:r>
              <a:rPr lang="en-GB" sz="1200" b="1" dirty="0"/>
              <a:t> </a:t>
            </a:r>
            <a:r>
              <a:rPr lang="en-GB" sz="1200" b="1" dirty="0" smtClean="0"/>
              <a:t>   </a:t>
            </a:r>
            <a:r>
              <a:rPr lang="en-GB" sz="1200" dirty="0" err="1" smtClean="0">
                <a:effectLst/>
              </a:rPr>
              <a:t>Knidos</a:t>
            </a:r>
            <a:r>
              <a:rPr lang="en-GB" sz="1200" dirty="0" smtClean="0">
                <a:effectLst/>
              </a:rPr>
              <a:t>, the ancient ruined harbour, was a shipping stronghold from the 4th century BC. Astronomers (including </a:t>
            </a:r>
            <a:r>
              <a:rPr lang="en-GB" sz="1200" dirty="0" err="1" smtClean="0">
                <a:effectLst/>
              </a:rPr>
              <a:t>Eudoxus</a:t>
            </a:r>
            <a:r>
              <a:rPr lang="en-GB" sz="1200" dirty="0" smtClean="0">
                <a:effectLst/>
              </a:rPr>
              <a:t> the Mathematician), medics and architects (including the architect who designed the Beacon of Alexandria, one of the Seven Wonders of the World) congregated here. Its most famous poster girl, though, was its nude Aphrodite statue, which had a cult following – Pliny wrote that many came just to admire it. </a:t>
            </a:r>
            <a:r>
              <a:rPr lang="en-GB" sz="1200" dirty="0" err="1" smtClean="0">
                <a:effectLst/>
              </a:rPr>
              <a:t>Knidos</a:t>
            </a:r>
            <a:r>
              <a:rPr lang="en-GB" sz="1200" dirty="0" smtClean="0">
                <a:effectLst/>
              </a:rPr>
              <a:t> fell into ruins through earthquakes, conquests and looting – the last treasures were spirited away to the British Museum – and Aphrodite disappeared entirely more than 1,000 years ago. Notable remains are a few basilica arches, floor mosaics and the exceptional sea-facing theatre. The drive there is heavenly, following the backbone of the peninsula, passing forested hills and winding through gorges. Once there, the site has a spiritual quality; it is largely empty but for a handful who climb the silent steps of the antique theatre and pick the daisies on the hillside. In its heyday, it must have been fantastic: a marble city with terraces descending to the sea, full of temples, and home to 70,000 people. At the site there is an old-fashioned restaurant serving meze, fish and </a:t>
            </a:r>
            <a:r>
              <a:rPr lang="en-GB" sz="1200" dirty="0" err="1" smtClean="0">
                <a:effectLst/>
              </a:rPr>
              <a:t>koftas</a:t>
            </a:r>
            <a:r>
              <a:rPr lang="en-GB" sz="1200" dirty="0" smtClean="0">
                <a:effectLst/>
              </a:rPr>
              <a:t>.</a:t>
            </a:r>
          </a:p>
        </p:txBody>
      </p:sp>
    </p:spTree>
    <p:extLst>
      <p:ext uri="{BB962C8B-B14F-4D97-AF65-F5344CB8AC3E}">
        <p14:creationId xmlns:p14="http://schemas.microsoft.com/office/powerpoint/2010/main" val="632427452"/>
      </p:ext>
    </p:extLst>
  </p:cSld>
  <p:clrMapOvr>
    <a:masterClrMapping/>
  </p:clrMapOvr>
  <p:timing>
    <p:tnLst>
      <p:par>
        <p:cTn id="1" dur="indefinite" restart="never" nodeType="tmRoot"/>
      </p:par>
    </p:tnLst>
  </p:timing>
</p:sld>
</file>

<file path=ppt/slides/slide9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722313" y="908720"/>
            <a:ext cx="7772400" cy="1722115"/>
          </a:xfrm>
          <a:solidFill>
            <a:srgbClr val="92D050"/>
          </a:solidFill>
        </p:spPr>
        <p:txBody>
          <a:bodyPr>
            <a:normAutofit fontScale="90000"/>
          </a:bodyPr>
          <a:lstStyle/>
          <a:p>
            <a:r>
              <a:rPr lang="en-GB" dirty="0" smtClean="0"/>
              <a:t>29 possible points; don’t panic if your answers aren’t all on the next slide!</a:t>
            </a:r>
            <a:endParaRPr lang="en-GB" dirty="0"/>
          </a:p>
        </p:txBody>
      </p:sp>
      <p:sp>
        <p:nvSpPr>
          <p:cNvPr id="5" name="Text Placeholder 4"/>
          <p:cNvSpPr>
            <a:spLocks noGrp="1"/>
          </p:cNvSpPr>
          <p:nvPr>
            <p:ph type="body" idx="1"/>
          </p:nvPr>
        </p:nvSpPr>
        <p:spPr/>
        <p:txBody>
          <a:bodyPr/>
          <a:lstStyle/>
          <a:p>
            <a:endParaRPr lang="en-GB"/>
          </a:p>
        </p:txBody>
      </p:sp>
    </p:spTree>
    <p:extLst>
      <p:ext uri="{BB962C8B-B14F-4D97-AF65-F5344CB8AC3E}">
        <p14:creationId xmlns:p14="http://schemas.microsoft.com/office/powerpoint/2010/main" val="2885130515"/>
      </p:ext>
    </p:extLst>
  </p:cSld>
  <p:clrMapOvr>
    <a:masterClrMapping/>
  </p:clrMapOvr>
  <p:timing>
    <p:tnLst>
      <p:par>
        <p:cTn id="1" dur="indefinite" restart="never" nodeType="tmRoot"/>
      </p:par>
    </p:tnLst>
  </p:timing>
</p:sld>
</file>

<file path=ppt/slides/slide9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Content Placeholder 4"/>
          <p:cNvSpPr>
            <a:spLocks noGrp="1"/>
          </p:cNvSpPr>
          <p:nvPr>
            <p:ph idx="1"/>
          </p:nvPr>
        </p:nvSpPr>
        <p:spPr>
          <a:xfrm>
            <a:off x="611560" y="116632"/>
            <a:ext cx="8064896" cy="6048672"/>
          </a:xfrm>
        </p:spPr>
        <p:txBody>
          <a:bodyPr>
            <a:noAutofit/>
          </a:bodyPr>
          <a:lstStyle/>
          <a:p>
            <a:pPr>
              <a:buFont typeface="+mj-lt"/>
              <a:buAutoNum type="arabicPeriod"/>
            </a:pPr>
            <a:r>
              <a:rPr lang="en-GB" sz="1800" dirty="0" err="1" smtClean="0">
                <a:effectLst/>
              </a:rPr>
              <a:t>Datca</a:t>
            </a:r>
            <a:r>
              <a:rPr lang="en-GB" sz="1800" dirty="0" smtClean="0">
                <a:effectLst/>
              </a:rPr>
              <a:t> peninsula is 50 miles long</a:t>
            </a:r>
          </a:p>
          <a:p>
            <a:pPr>
              <a:buFont typeface="+mj-lt"/>
              <a:buAutoNum type="arabicPeriod"/>
            </a:pPr>
            <a:r>
              <a:rPr lang="en-GB" sz="1800" dirty="0" smtClean="0"/>
              <a:t>Situated where </a:t>
            </a:r>
            <a:r>
              <a:rPr lang="en-GB" sz="1800" dirty="0" smtClean="0">
                <a:effectLst/>
              </a:rPr>
              <a:t>the Aegean sea  and the Mediterranean ocean meet</a:t>
            </a:r>
          </a:p>
          <a:p>
            <a:pPr>
              <a:buFont typeface="+mj-lt"/>
              <a:buAutoNum type="arabicPeriod"/>
            </a:pPr>
            <a:r>
              <a:rPr lang="en-GB" sz="1800" dirty="0" smtClean="0"/>
              <a:t>Unspoiled (“</a:t>
            </a:r>
            <a:r>
              <a:rPr lang="en-GB" sz="1800" dirty="0" smtClean="0">
                <a:effectLst/>
              </a:rPr>
              <a:t>unsullied”)</a:t>
            </a:r>
          </a:p>
          <a:p>
            <a:pPr>
              <a:buFont typeface="+mj-lt"/>
              <a:buAutoNum type="arabicPeriod"/>
            </a:pPr>
            <a:r>
              <a:rPr lang="en-GB" sz="1800" dirty="0" smtClean="0">
                <a:effectLst/>
              </a:rPr>
              <a:t>Beautiful area</a:t>
            </a:r>
          </a:p>
          <a:p>
            <a:pPr>
              <a:buFont typeface="+mj-lt"/>
              <a:buAutoNum type="arabicPeriod"/>
            </a:pPr>
            <a:r>
              <a:rPr lang="en-GB" sz="1800" dirty="0" smtClean="0">
                <a:effectLst/>
              </a:rPr>
              <a:t>Ancient Greeks believed Zeus created </a:t>
            </a:r>
            <a:r>
              <a:rPr lang="en-GB" sz="1800" dirty="0" err="1" smtClean="0">
                <a:effectLst/>
              </a:rPr>
              <a:t>Datça</a:t>
            </a:r>
            <a:endParaRPr lang="en-GB" sz="1800" dirty="0" smtClean="0">
              <a:effectLst/>
            </a:endParaRPr>
          </a:p>
          <a:p>
            <a:pPr>
              <a:buFont typeface="+mj-lt"/>
              <a:buAutoNum type="arabicPeriod"/>
            </a:pPr>
            <a:r>
              <a:rPr lang="en-GB" sz="1800" dirty="0" smtClean="0">
                <a:effectLst/>
              </a:rPr>
              <a:t>The geographer Strabo thought to have said that “God sent his beloved creatures to </a:t>
            </a:r>
            <a:r>
              <a:rPr lang="en-GB" sz="1800" dirty="0" err="1" smtClean="0">
                <a:effectLst/>
              </a:rPr>
              <a:t>Datça</a:t>
            </a:r>
            <a:r>
              <a:rPr lang="en-GB" sz="1800" dirty="0" smtClean="0">
                <a:effectLst/>
              </a:rPr>
              <a:t> for them to live longer.”</a:t>
            </a:r>
          </a:p>
          <a:p>
            <a:pPr>
              <a:buFont typeface="+mj-lt"/>
              <a:buAutoNum type="arabicPeriod"/>
            </a:pPr>
            <a:r>
              <a:rPr lang="en-GB" sz="1800" dirty="0" smtClean="0"/>
              <a:t>Landscape </a:t>
            </a:r>
            <a:r>
              <a:rPr lang="en-GB" sz="1800" dirty="0" err="1" smtClean="0"/>
              <a:t>inlcudes</a:t>
            </a:r>
            <a:r>
              <a:rPr lang="en-GB" sz="1800" dirty="0" smtClean="0"/>
              <a:t> rocks, tree-topped hills, olive groves, “</a:t>
            </a:r>
            <a:r>
              <a:rPr lang="en-GB" sz="1800" dirty="0" smtClean="0">
                <a:effectLst/>
              </a:rPr>
              <a:t>empty ravines, cornflower-blue coves,” large bays., “deserted beaches”</a:t>
            </a:r>
          </a:p>
          <a:p>
            <a:pPr>
              <a:buFont typeface="+mj-lt"/>
              <a:buAutoNum type="arabicPeriod"/>
            </a:pPr>
            <a:r>
              <a:rPr lang="en-GB" sz="1800" dirty="0" smtClean="0"/>
              <a:t>Air smells of herbs (</a:t>
            </a:r>
            <a:r>
              <a:rPr lang="en-GB" sz="1800" dirty="0" smtClean="0">
                <a:effectLst/>
              </a:rPr>
              <a:t>thyme, rosemary and sage)</a:t>
            </a:r>
          </a:p>
          <a:p>
            <a:pPr>
              <a:buFont typeface="+mj-lt"/>
              <a:buAutoNum type="arabicPeriod"/>
            </a:pPr>
            <a:r>
              <a:rPr lang="en-GB" sz="1800" dirty="0" smtClean="0"/>
              <a:t>Traditional villages/villagers</a:t>
            </a:r>
            <a:endParaRPr lang="en-GB" sz="1800" dirty="0" smtClean="0">
              <a:effectLst/>
            </a:endParaRPr>
          </a:p>
          <a:p>
            <a:pPr>
              <a:buFont typeface="+mj-lt"/>
              <a:buAutoNum type="arabicPeriod"/>
            </a:pPr>
            <a:r>
              <a:rPr lang="en-GB" sz="1800" dirty="0" err="1" smtClean="0"/>
              <a:t>Datca</a:t>
            </a:r>
            <a:r>
              <a:rPr lang="en-GB" sz="1800" dirty="0" smtClean="0"/>
              <a:t> located </a:t>
            </a:r>
            <a:r>
              <a:rPr lang="en-GB" sz="1800" dirty="0" smtClean="0">
                <a:effectLst/>
              </a:rPr>
              <a:t>between rich (“moneyed”) </a:t>
            </a:r>
            <a:r>
              <a:rPr lang="en-GB" sz="1800" dirty="0" err="1" smtClean="0">
                <a:effectLst/>
              </a:rPr>
              <a:t>Bodrum</a:t>
            </a:r>
            <a:r>
              <a:rPr lang="en-GB" sz="1800" dirty="0" smtClean="0">
                <a:effectLst/>
              </a:rPr>
              <a:t> &amp; busy/”overdeveloped” </a:t>
            </a:r>
            <a:r>
              <a:rPr lang="en-GB" sz="1800" dirty="0" err="1" smtClean="0">
                <a:effectLst/>
              </a:rPr>
              <a:t>Marmaris</a:t>
            </a:r>
            <a:endParaRPr lang="en-GB" sz="1800" dirty="0" smtClean="0">
              <a:effectLst/>
            </a:endParaRPr>
          </a:p>
          <a:p>
            <a:pPr>
              <a:buFont typeface="+mj-lt"/>
              <a:buAutoNum type="arabicPeriod"/>
            </a:pPr>
            <a:r>
              <a:rPr lang="en-GB" sz="1800" dirty="0" smtClean="0"/>
              <a:t>Road access is poor, so it is relatively unspoiled</a:t>
            </a:r>
          </a:p>
          <a:p>
            <a:pPr>
              <a:buFont typeface="+mj-lt"/>
              <a:buAutoNum type="arabicPeriod"/>
            </a:pPr>
            <a:r>
              <a:rPr lang="en-GB" sz="1800" dirty="0" smtClean="0">
                <a:effectLst/>
              </a:rPr>
              <a:t>Tourists do come and stay, but mostly short visits as part of cruises</a:t>
            </a:r>
          </a:p>
          <a:p>
            <a:pPr>
              <a:buFont typeface="+mj-lt"/>
              <a:buAutoNum type="arabicPeriod"/>
            </a:pPr>
            <a:r>
              <a:rPr lang="en-GB" sz="1800" dirty="0" smtClean="0">
                <a:effectLst/>
              </a:rPr>
              <a:t>Remains of </a:t>
            </a:r>
            <a:r>
              <a:rPr lang="en-GB" sz="1800" dirty="0" smtClean="0"/>
              <a:t>ancient cultures still to be seen (e.g. </a:t>
            </a:r>
            <a:r>
              <a:rPr lang="en-GB" sz="1800" dirty="0" smtClean="0">
                <a:effectLst/>
              </a:rPr>
              <a:t>church ruins, ancient cisterns, tombstones and ruined olive oil facilities)</a:t>
            </a:r>
          </a:p>
          <a:p>
            <a:pPr>
              <a:buFont typeface="+mj-lt"/>
              <a:buAutoNum type="arabicPeriod"/>
            </a:pPr>
            <a:r>
              <a:rPr lang="en-GB" sz="1800" dirty="0" smtClean="0"/>
              <a:t>Main settlement is on </a:t>
            </a:r>
            <a:r>
              <a:rPr lang="en-GB" sz="1800" dirty="0" smtClean="0">
                <a:effectLst/>
              </a:rPr>
              <a:t>the southern shore</a:t>
            </a:r>
          </a:p>
          <a:p>
            <a:pPr>
              <a:buFont typeface="+mj-lt"/>
              <a:buAutoNum type="arabicPeriod"/>
            </a:pPr>
            <a:r>
              <a:rPr lang="en-GB" sz="1800" dirty="0" smtClean="0"/>
              <a:t>Not </a:t>
            </a:r>
            <a:r>
              <a:rPr lang="en-GB" sz="1800" dirty="0" smtClean="0">
                <a:effectLst/>
              </a:rPr>
              <a:t>built for tourists but most restaurants are here</a:t>
            </a:r>
          </a:p>
        </p:txBody>
      </p:sp>
    </p:spTree>
    <p:extLst>
      <p:ext uri="{BB962C8B-B14F-4D97-AF65-F5344CB8AC3E}">
        <p14:creationId xmlns:p14="http://schemas.microsoft.com/office/powerpoint/2010/main" val="78052148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1790</TotalTime>
  <Words>6904</Words>
  <Application>Microsoft Office PowerPoint</Application>
  <PresentationFormat>On-screen Show (4:3)</PresentationFormat>
  <Paragraphs>566</Paragraphs>
  <Slides>114</Slides>
  <Notes>0</Notes>
  <HiddenSlides>0</HiddenSlides>
  <MMClips>0</MMClips>
  <ScaleCrop>false</ScaleCrop>
  <HeadingPairs>
    <vt:vector size="4" baseType="variant">
      <vt:variant>
        <vt:lpstr>Theme</vt:lpstr>
      </vt:variant>
      <vt:variant>
        <vt:i4>1</vt:i4>
      </vt:variant>
      <vt:variant>
        <vt:lpstr>Slide Titles</vt:lpstr>
      </vt:variant>
      <vt:variant>
        <vt:i4>114</vt:i4>
      </vt:variant>
    </vt:vector>
  </HeadingPairs>
  <TitlesOfParts>
    <vt:vector size="115" baseType="lpstr">
      <vt:lpstr>Office Theme</vt:lpstr>
      <vt:lpstr>Lesson 1</vt:lpstr>
      <vt:lpstr>GCSE Practice: English Language</vt:lpstr>
      <vt:lpstr>Q. 1) What must you do to get the best possible mark?</vt:lpstr>
      <vt:lpstr>What the local people believe</vt:lpstr>
      <vt:lpstr>Own memories/experiences</vt:lpstr>
      <vt:lpstr>PowerPoint Presentation</vt:lpstr>
      <vt:lpstr>PowerPoint Presentation</vt:lpstr>
      <vt:lpstr>English Language: Q.2</vt:lpstr>
      <vt:lpstr>PowerPoint Presentation</vt:lpstr>
      <vt:lpstr>PowerPoint Presentation</vt:lpstr>
      <vt:lpstr>PowerPoint Presentation</vt:lpstr>
      <vt:lpstr>PowerPoint Presentation</vt:lpstr>
      <vt:lpstr>Everest: Situation/Problem</vt:lpstr>
      <vt:lpstr>Everest: Sequence of Events</vt:lpstr>
      <vt:lpstr>PowerPoint Presentation</vt:lpstr>
      <vt:lpstr>English Language: Q. 3 Practice</vt:lpstr>
      <vt:lpstr>What reasons are given for banning boxing?</vt:lpstr>
      <vt:lpstr>PowerPoint Presentation</vt:lpstr>
      <vt:lpstr>Q.3</vt:lpstr>
      <vt:lpstr>You do not need to use your own words</vt:lpstr>
      <vt:lpstr>PowerPoint Presentation</vt:lpstr>
      <vt:lpstr>PowerPoint Presentation</vt:lpstr>
      <vt:lpstr>PowerPoint Presentation</vt:lpstr>
      <vt:lpstr>Different Versions of Q.3</vt:lpstr>
      <vt:lpstr>PowerPoint Presentation</vt:lpstr>
      <vt:lpstr>PowerPoint Presentation</vt:lpstr>
      <vt:lpstr>Different Versions of Q.3</vt:lpstr>
      <vt:lpstr>PowerPoint Presentation</vt:lpstr>
      <vt:lpstr>PowerPoint Presentation</vt:lpstr>
      <vt:lpstr>Swap and Assess</vt:lpstr>
      <vt:lpstr>PowerPoint Presentation</vt:lpstr>
      <vt:lpstr>Exam Practice: Qs 1 &amp; 2</vt:lpstr>
      <vt:lpstr>Qs1 &amp; 2</vt:lpstr>
      <vt:lpstr>PowerPoint Presentation</vt:lpstr>
      <vt:lpstr>Exam Practice: Q. 3</vt:lpstr>
      <vt:lpstr>Class Mock: Pt. I</vt:lpstr>
      <vt:lpstr>PowerPoint Presentation</vt:lpstr>
      <vt:lpstr>IGCSE, Q.1: Demonstrating understanding by retelling</vt:lpstr>
      <vt:lpstr>PowerPoint Presentation</vt:lpstr>
      <vt:lpstr>PowerPoint Presentation</vt:lpstr>
      <vt:lpstr>PowerPoint Presentation</vt:lpstr>
      <vt:lpstr>IGCSE: Question 3 - summarizing</vt:lpstr>
      <vt:lpstr>Q.3</vt:lpstr>
      <vt:lpstr>Challenges of Q.3?</vt:lpstr>
      <vt:lpstr>Things to avoid:</vt:lpstr>
      <vt:lpstr>Summarize what you learn about animal life in the rainforest. (15 marks)</vt:lpstr>
      <vt:lpstr>PowerPoint Presentation</vt:lpstr>
      <vt:lpstr>Question 3: To time, inc. reading</vt:lpstr>
      <vt:lpstr>What do you learn about Mike Gillan’s work as a farrier (horseshoe maker and fitter)?</vt:lpstr>
      <vt:lpstr>PowerPoint Presentation</vt:lpstr>
      <vt:lpstr>IGCSE Eng. Language: Question 1</vt:lpstr>
      <vt:lpstr>You are Yankees pitcher Bob Kammeyer. Address the following points, writing as Kammeyer.</vt:lpstr>
      <vt:lpstr>Q.2 Practice – Quotation and Analysis</vt:lpstr>
      <vt:lpstr>PowerPoint Presentation</vt:lpstr>
      <vt:lpstr>8 quotations: how/why are they effective?</vt:lpstr>
      <vt:lpstr>Quote Bank</vt:lpstr>
      <vt:lpstr>PowerPoint Presentation</vt:lpstr>
      <vt:lpstr>English Language: Q.2 (quotation and analysis)</vt:lpstr>
      <vt:lpstr>PowerPoint Presentation</vt:lpstr>
      <vt:lpstr>PowerPoint Presentation</vt:lpstr>
      <vt:lpstr>Paragraph 2</vt:lpstr>
      <vt:lpstr>Paragraph 3</vt:lpstr>
      <vt:lpstr>Paragraph 4</vt:lpstr>
      <vt:lpstr>PowerPoint Presentation</vt:lpstr>
      <vt:lpstr>English Lang., q.1: Directed Writing</vt:lpstr>
      <vt:lpstr>PowerPoint Presentation</vt:lpstr>
      <vt:lpstr>PowerPoint Presentation</vt:lpstr>
      <vt:lpstr>PowerPoint Presentation</vt:lpstr>
      <vt:lpstr>PowerPoint Presentation</vt:lpstr>
      <vt:lpstr>PowerPoint Presentation</vt:lpstr>
      <vt:lpstr>English Language Exam (05/05/15: 13 lessons remaining)</vt:lpstr>
      <vt:lpstr>The strategy:</vt:lpstr>
      <vt:lpstr>This question is marked on a tally system under the following headings:</vt:lpstr>
      <vt:lpstr>The marking is systematic, which means…</vt:lpstr>
      <vt:lpstr>Read and highlight for each bullet (you may want to label the information for A1 and A2 especially; or you might want to colour-code)</vt:lpstr>
      <vt:lpstr>You are Pascal Sanches, the journalist. Write a magazine article for Conservation Magazine based on your visit to the Indonesian Rainforest, with the title “Palm Oil Threat to Indonesian Rainforest.” </vt:lpstr>
      <vt:lpstr>Now look at the mark-scheme.</vt:lpstr>
      <vt:lpstr>Now look at the model answer; annotate and mark (A1 etc.)</vt:lpstr>
      <vt:lpstr>PowerPoint Presentation</vt:lpstr>
      <vt:lpstr>English Language, Q.1 (12 lessons left)</vt:lpstr>
      <vt:lpstr>PowerPoint Presentation</vt:lpstr>
      <vt:lpstr>English Language, Q.2 (11 lessons left)</vt:lpstr>
      <vt:lpstr>Approach (1)</vt:lpstr>
      <vt:lpstr>Approach (2)</vt:lpstr>
      <vt:lpstr>30 words minus quote</vt:lpstr>
      <vt:lpstr>PowerPoint Presentation</vt:lpstr>
      <vt:lpstr>PowerPoint Presentation</vt:lpstr>
      <vt:lpstr>Eng. Lang. Q.3 (10 lessons left)</vt:lpstr>
      <vt:lpstr>PowerPoint Presentation</vt:lpstr>
      <vt:lpstr>Whole Exam</vt:lpstr>
      <vt:lpstr>Q.2: Quotation &amp; Analysis</vt:lpstr>
      <vt:lpstr>Q.2: Quotation &amp; Analysis</vt:lpstr>
      <vt:lpstr>PowerPoint Presentation</vt:lpstr>
      <vt:lpstr>PowerPoint Presentation</vt:lpstr>
      <vt:lpstr>English Language Revision &amp; Practice: Q.3 (8 lessons left)</vt:lpstr>
      <vt:lpstr>Q.3a</vt:lpstr>
      <vt:lpstr>PowerPoint Presentation</vt:lpstr>
      <vt:lpstr>29 possible points; don’t panic if your answers aren’t all on the next slide!</vt:lpstr>
      <vt:lpstr>PowerPoint Presentation</vt:lpstr>
      <vt:lpstr>PowerPoint Presentation</vt:lpstr>
      <vt:lpstr>3b: Turn list into a piece of continuous writing</vt:lpstr>
      <vt:lpstr>Peer Assessment</vt:lpstr>
      <vt:lpstr>PowerPoint Presentation</vt:lpstr>
      <vt:lpstr>PowerPoint Presentation</vt:lpstr>
      <vt:lpstr>Q.1) Eng. Language</vt:lpstr>
      <vt:lpstr>This question is marked on a tally system under the following headings:</vt:lpstr>
      <vt:lpstr>The marking is systematic, which means…</vt:lpstr>
      <vt:lpstr>Re-do q. 1 from mock; hand in Monday (with practice q.2)</vt:lpstr>
      <vt:lpstr>English Language: Q.2 (using volcano text)</vt:lpstr>
      <vt:lpstr>English Language: Q.2 (using volcano text)</vt:lpstr>
      <vt:lpstr>Approach (2)</vt:lpstr>
      <vt:lpstr>PowerPoint Presentation</vt:lpstr>
      <vt:lpstr>Look at the examiners’ answer list:</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GCSE Practice: English Language</dc:title>
  <dc:creator>Red Devil</dc:creator>
  <cp:lastModifiedBy>Belas</cp:lastModifiedBy>
  <cp:revision>96</cp:revision>
  <cp:lastPrinted>2015-04-02T09:16:59Z</cp:lastPrinted>
  <dcterms:created xsi:type="dcterms:W3CDTF">2014-06-02T05:57:20Z</dcterms:created>
  <dcterms:modified xsi:type="dcterms:W3CDTF">2015-04-21T16:35:00Z</dcterms:modified>
</cp:coreProperties>
</file>