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A547-FC4C-4536-B0E4-EC490567E820}" type="datetimeFigureOut">
              <a:rPr lang="en-GB" smtClean="0"/>
              <a:t>12/03/2013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43FD-F01B-4B32-80AE-8C45E1691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15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A547-FC4C-4536-B0E4-EC490567E820}" type="datetimeFigureOut">
              <a:rPr lang="en-GB" smtClean="0"/>
              <a:t>12/03/2013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43FD-F01B-4B32-80AE-8C45E1691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955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A547-FC4C-4536-B0E4-EC490567E820}" type="datetimeFigureOut">
              <a:rPr lang="en-GB" smtClean="0"/>
              <a:t>12/03/2013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43FD-F01B-4B32-80AE-8C45E1691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96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A547-FC4C-4536-B0E4-EC490567E820}" type="datetimeFigureOut">
              <a:rPr lang="en-GB" smtClean="0"/>
              <a:t>12/03/2013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43FD-F01B-4B32-80AE-8C45E1691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6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A547-FC4C-4536-B0E4-EC490567E820}" type="datetimeFigureOut">
              <a:rPr lang="en-GB" smtClean="0"/>
              <a:t>12/03/2013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43FD-F01B-4B32-80AE-8C45E1691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18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A547-FC4C-4536-B0E4-EC490567E820}" type="datetimeFigureOut">
              <a:rPr lang="en-GB" smtClean="0"/>
              <a:t>12/03/2013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43FD-F01B-4B32-80AE-8C45E1691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42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A547-FC4C-4536-B0E4-EC490567E820}" type="datetimeFigureOut">
              <a:rPr lang="en-GB" smtClean="0"/>
              <a:t>12/03/2013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43FD-F01B-4B32-80AE-8C45E1691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8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A547-FC4C-4536-B0E4-EC490567E820}" type="datetimeFigureOut">
              <a:rPr lang="en-GB" smtClean="0"/>
              <a:t>12/03/2013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43FD-F01B-4B32-80AE-8C45E1691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01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A547-FC4C-4536-B0E4-EC490567E820}" type="datetimeFigureOut">
              <a:rPr lang="en-GB" smtClean="0"/>
              <a:t>12/03/2013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43FD-F01B-4B32-80AE-8C45E1691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A547-FC4C-4536-B0E4-EC490567E820}" type="datetimeFigureOut">
              <a:rPr lang="en-GB" smtClean="0"/>
              <a:t>12/03/2013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43FD-F01B-4B32-80AE-8C45E1691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03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A547-FC4C-4536-B0E4-EC490567E820}" type="datetimeFigureOut">
              <a:rPr lang="en-GB" smtClean="0"/>
              <a:t>12/03/2013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43FD-F01B-4B32-80AE-8C45E1691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17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2A547-FC4C-4536-B0E4-EC490567E820}" type="datetimeFigureOut">
              <a:rPr lang="en-GB" smtClean="0"/>
              <a:t>12/03/2013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F43FD-F01B-4B32-80AE-8C45E1691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09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GB" b="1" dirty="0" smtClean="0"/>
              <a:t>Coursework Timetable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Today</a:t>
            </a:r>
            <a:r>
              <a:rPr lang="en-GB" dirty="0" smtClean="0"/>
              <a:t>: pre-draft commentaries; initial feedback on original writing so far.</a:t>
            </a:r>
          </a:p>
          <a:p>
            <a:r>
              <a:rPr lang="en-GB" dirty="0" smtClean="0"/>
              <a:t>19 March (next Tuesday): Draft to be handed in – </a:t>
            </a:r>
            <a:r>
              <a:rPr lang="en-GB" b="1" dirty="0" smtClean="0"/>
              <a:t>at least 2 heavily</a:t>
            </a:r>
            <a:r>
              <a:rPr lang="en-GB" dirty="0" smtClean="0"/>
              <a:t> annotated style models; original writing (1000-1200 words); commentary (500 words); bibliography (including all style models; references to any theories you’ve used (e.g., Brown &amp; Levinson; </a:t>
            </a:r>
            <a:r>
              <a:rPr lang="en-GB" dirty="0" err="1" smtClean="0"/>
              <a:t>Lakoff</a:t>
            </a:r>
            <a:r>
              <a:rPr lang="en-GB" dirty="0" smtClean="0"/>
              <a:t>)</a:t>
            </a:r>
          </a:p>
          <a:p>
            <a:r>
              <a:rPr lang="en-GB" dirty="0" smtClean="0"/>
              <a:t>Drafts back by 27 March; final drafts (of all the above) handed in at the English Office on 15 &amp; 16 April (exam week).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9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62744" y="2652610"/>
            <a:ext cx="8385720" cy="3800726"/>
          </a:xfrm>
          <a:solidFill>
            <a:srgbClr val="FFFF00"/>
          </a:solidFill>
        </p:spPr>
        <p:txBody>
          <a:bodyPr>
            <a:normAutofit fontScale="92500"/>
          </a:bodyPr>
          <a:lstStyle/>
          <a:p>
            <a:pPr marL="0" indent="0">
              <a:buFont typeface="+mj-lt"/>
              <a:buAutoNum type="arabicPeriod"/>
            </a:pPr>
            <a:r>
              <a:rPr lang="en-GB" sz="2000" b="1" dirty="0" smtClean="0"/>
              <a:t> Introduce your piece – GAP, in specific detail (particularly regarding audience)</a:t>
            </a:r>
          </a:p>
          <a:p>
            <a:pPr marL="0" indent="0">
              <a:buFont typeface="+mj-lt"/>
              <a:buAutoNum type="arabicPeriod"/>
            </a:pPr>
            <a:r>
              <a:rPr lang="en-GB" sz="2000" b="1" dirty="0" smtClean="0"/>
              <a:t> “Conceptualized” (AO2): What were you trying to achieve in your piece (e.g., </a:t>
            </a:r>
            <a:r>
              <a:rPr lang="en-GB" sz="2000" b="1" i="1" dirty="0" smtClean="0"/>
              <a:t>I wanted to create, without stating explicitly, a sense of my protagonist’s isolation.</a:t>
            </a:r>
            <a:r>
              <a:rPr lang="en-GB" sz="2000" b="1" dirty="0" smtClean="0"/>
              <a:t>) </a:t>
            </a:r>
          </a:p>
          <a:p>
            <a:pPr marL="0" indent="0">
              <a:buFont typeface="+mj-lt"/>
              <a:buAutoNum type="arabicPeriod"/>
            </a:pPr>
            <a:r>
              <a:rPr lang="en-GB" sz="2000" b="1" dirty="0"/>
              <a:t> </a:t>
            </a:r>
            <a:r>
              <a:rPr lang="en-GB" sz="2000" b="1" dirty="0" smtClean="0"/>
              <a:t>More than 1 style model: Give linguistic examples of genre conventions from style models; try to discuss subtle differences of effect created by each; then identify similar/equivalent technique you’ve used in your piece, and state the </a:t>
            </a:r>
            <a:r>
              <a:rPr lang="en-GB" sz="2000" b="1" i="1" dirty="0" smtClean="0"/>
              <a:t>intended</a:t>
            </a:r>
            <a:r>
              <a:rPr lang="en-GB" sz="2000" b="1" dirty="0" smtClean="0"/>
              <a:t> effect on </a:t>
            </a:r>
            <a:r>
              <a:rPr lang="en-GB" sz="2000" b="1" i="1" dirty="0" smtClean="0"/>
              <a:t>intended reader</a:t>
            </a:r>
            <a:r>
              <a:rPr lang="en-GB" sz="2000" b="1" dirty="0" smtClean="0"/>
              <a:t>; link to (2).</a:t>
            </a:r>
          </a:p>
          <a:p>
            <a:pPr marL="0" indent="0">
              <a:buFont typeface="+mj-lt"/>
              <a:buAutoNum type="arabicPeriod"/>
            </a:pPr>
            <a:r>
              <a:rPr lang="en-GB" sz="2000" b="1" dirty="0"/>
              <a:t> </a:t>
            </a:r>
            <a:r>
              <a:rPr lang="en-GB" sz="2000" b="1" dirty="0" smtClean="0"/>
              <a:t>USE TECHNICAL LANGUAGE THROUGHOUT: “</a:t>
            </a:r>
            <a:r>
              <a:rPr lang="en-GB" sz="2000" b="1" i="1" dirty="0" smtClean="0"/>
              <a:t>I have used London </a:t>
            </a:r>
            <a:r>
              <a:rPr lang="en-GB" sz="2000" b="1" i="1" u="sng" dirty="0" smtClean="0"/>
              <a:t>colloquialisms</a:t>
            </a:r>
            <a:r>
              <a:rPr lang="en-GB" sz="2000" b="1" i="1" dirty="0" smtClean="0"/>
              <a:t> such as…, in order to suggest class and regional background by </a:t>
            </a:r>
            <a:r>
              <a:rPr lang="en-GB" sz="2000" b="1" i="1" u="sng" dirty="0" smtClean="0"/>
              <a:t>implication</a:t>
            </a:r>
            <a:r>
              <a:rPr lang="en-GB" sz="2000" b="1" i="1" dirty="0" smtClean="0"/>
              <a:t>.”  “I have used pre- and post-modification – for example, … Similar techniques are used in both my style models (for example, … and …). In my style models, the effect this creates is… In my piece, the intended effect is … </a:t>
            </a:r>
            <a:endParaRPr lang="en-GB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91" t="33460" r="12762" b="10996"/>
          <a:stretch/>
        </p:blipFill>
        <p:spPr bwMode="auto">
          <a:xfrm>
            <a:off x="1475656" y="44625"/>
            <a:ext cx="5472608" cy="260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0743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273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Coursework Timetable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Belas</dc:creator>
  <cp:lastModifiedBy>Belas</cp:lastModifiedBy>
  <cp:revision>2</cp:revision>
  <dcterms:created xsi:type="dcterms:W3CDTF">2013-03-12T10:36:32Z</dcterms:created>
  <dcterms:modified xsi:type="dcterms:W3CDTF">2013-03-12T10:55:40Z</dcterms:modified>
</cp:coreProperties>
</file>