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71" r:id="rId9"/>
    <p:sldId id="272" r:id="rId10"/>
    <p:sldId id="265" r:id="rId11"/>
    <p:sldId id="274" r:id="rId12"/>
    <p:sldId id="275" r:id="rId13"/>
    <p:sldId id="266" r:id="rId14"/>
    <p:sldId id="267" r:id="rId15"/>
    <p:sldId id="268" r:id="rId16"/>
    <p:sldId id="270" r:id="rId17"/>
    <p:sldId id="269" r:id="rId18"/>
    <p:sldId id="277" r:id="rId19"/>
    <p:sldId id="278" r:id="rId20"/>
    <p:sldId id="279" r:id="rId21"/>
    <p:sldId id="280" r:id="rId22"/>
    <p:sldId id="281" r:id="rId23"/>
    <p:sldId id="282" r:id="rId24"/>
    <p:sldId id="283" r:id="rId25"/>
    <p:sldId id="284" r:id="rId26"/>
    <p:sldId id="285" r:id="rId27"/>
    <p:sldId id="287" r:id="rId28"/>
    <p:sldId id="286" r:id="rId29"/>
    <p:sldId id="288" r:id="rId30"/>
    <p:sldId id="289" r:id="rId31"/>
    <p:sldId id="290" r:id="rId32"/>
    <p:sldId id="291" r:id="rId33"/>
    <p:sldId id="293" r:id="rId34"/>
    <p:sldId id="294" r:id="rId35"/>
    <p:sldId id="295" r:id="rId36"/>
    <p:sldId id="296" r:id="rId37"/>
    <p:sldId id="297" r:id="rId38"/>
    <p:sldId id="298" r:id="rId39"/>
    <p:sldId id="292" r:id="rId40"/>
    <p:sldId id="259" r:id="rId41"/>
    <p:sldId id="258" r:id="rId42"/>
    <p:sldId id="273" r:id="rId43"/>
    <p:sldId id="27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798713-6ADC-4AED-8188-0F4E73338D6B}"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A152D-E3BD-455B-B872-26C1ED01BF25}" type="slidenum">
              <a:rPr lang="en-GB" smtClean="0"/>
              <a:t>‹#›</a:t>
            </a:fld>
            <a:endParaRPr lang="en-GB"/>
          </a:p>
        </p:txBody>
      </p:sp>
    </p:spTree>
    <p:extLst>
      <p:ext uri="{BB962C8B-B14F-4D97-AF65-F5344CB8AC3E}">
        <p14:creationId xmlns:p14="http://schemas.microsoft.com/office/powerpoint/2010/main" val="497452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798713-6ADC-4AED-8188-0F4E73338D6B}"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A152D-E3BD-455B-B872-26C1ED01BF25}" type="slidenum">
              <a:rPr lang="en-GB" smtClean="0"/>
              <a:t>‹#›</a:t>
            </a:fld>
            <a:endParaRPr lang="en-GB"/>
          </a:p>
        </p:txBody>
      </p:sp>
    </p:spTree>
    <p:extLst>
      <p:ext uri="{BB962C8B-B14F-4D97-AF65-F5344CB8AC3E}">
        <p14:creationId xmlns:p14="http://schemas.microsoft.com/office/powerpoint/2010/main" val="258222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798713-6ADC-4AED-8188-0F4E73338D6B}"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A152D-E3BD-455B-B872-26C1ED01BF25}" type="slidenum">
              <a:rPr lang="en-GB" smtClean="0"/>
              <a:t>‹#›</a:t>
            </a:fld>
            <a:endParaRPr lang="en-GB"/>
          </a:p>
        </p:txBody>
      </p:sp>
    </p:spTree>
    <p:extLst>
      <p:ext uri="{BB962C8B-B14F-4D97-AF65-F5344CB8AC3E}">
        <p14:creationId xmlns:p14="http://schemas.microsoft.com/office/powerpoint/2010/main" val="2120877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798713-6ADC-4AED-8188-0F4E73338D6B}"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A152D-E3BD-455B-B872-26C1ED01BF25}" type="slidenum">
              <a:rPr lang="en-GB" smtClean="0"/>
              <a:t>‹#›</a:t>
            </a:fld>
            <a:endParaRPr lang="en-GB"/>
          </a:p>
        </p:txBody>
      </p:sp>
    </p:spTree>
    <p:extLst>
      <p:ext uri="{BB962C8B-B14F-4D97-AF65-F5344CB8AC3E}">
        <p14:creationId xmlns:p14="http://schemas.microsoft.com/office/powerpoint/2010/main" val="123145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798713-6ADC-4AED-8188-0F4E73338D6B}"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A152D-E3BD-455B-B872-26C1ED01BF25}" type="slidenum">
              <a:rPr lang="en-GB" smtClean="0"/>
              <a:t>‹#›</a:t>
            </a:fld>
            <a:endParaRPr lang="en-GB"/>
          </a:p>
        </p:txBody>
      </p:sp>
    </p:spTree>
    <p:extLst>
      <p:ext uri="{BB962C8B-B14F-4D97-AF65-F5344CB8AC3E}">
        <p14:creationId xmlns:p14="http://schemas.microsoft.com/office/powerpoint/2010/main" val="4082943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798713-6ADC-4AED-8188-0F4E73338D6B}" type="datetimeFigureOut">
              <a:rPr lang="en-GB" smtClean="0"/>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A152D-E3BD-455B-B872-26C1ED01BF25}" type="slidenum">
              <a:rPr lang="en-GB" smtClean="0"/>
              <a:t>‹#›</a:t>
            </a:fld>
            <a:endParaRPr lang="en-GB"/>
          </a:p>
        </p:txBody>
      </p:sp>
    </p:spTree>
    <p:extLst>
      <p:ext uri="{BB962C8B-B14F-4D97-AF65-F5344CB8AC3E}">
        <p14:creationId xmlns:p14="http://schemas.microsoft.com/office/powerpoint/2010/main" val="273590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798713-6ADC-4AED-8188-0F4E73338D6B}" type="datetimeFigureOut">
              <a:rPr lang="en-GB" smtClean="0"/>
              <a:t>14/09/2015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8A152D-E3BD-455B-B872-26C1ED01BF25}" type="slidenum">
              <a:rPr lang="en-GB" smtClean="0"/>
              <a:t>‹#›</a:t>
            </a:fld>
            <a:endParaRPr lang="en-GB"/>
          </a:p>
        </p:txBody>
      </p:sp>
    </p:spTree>
    <p:extLst>
      <p:ext uri="{BB962C8B-B14F-4D97-AF65-F5344CB8AC3E}">
        <p14:creationId xmlns:p14="http://schemas.microsoft.com/office/powerpoint/2010/main" val="267581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798713-6ADC-4AED-8188-0F4E73338D6B}" type="datetimeFigureOut">
              <a:rPr lang="en-GB" smtClean="0"/>
              <a:t>14/09/2015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8A152D-E3BD-455B-B872-26C1ED01BF25}" type="slidenum">
              <a:rPr lang="en-GB" smtClean="0"/>
              <a:t>‹#›</a:t>
            </a:fld>
            <a:endParaRPr lang="en-GB"/>
          </a:p>
        </p:txBody>
      </p:sp>
    </p:spTree>
    <p:extLst>
      <p:ext uri="{BB962C8B-B14F-4D97-AF65-F5344CB8AC3E}">
        <p14:creationId xmlns:p14="http://schemas.microsoft.com/office/powerpoint/2010/main" val="387700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98713-6ADC-4AED-8188-0F4E73338D6B}" type="datetimeFigureOut">
              <a:rPr lang="en-GB" smtClean="0"/>
              <a:t>14/09/2015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8A152D-E3BD-455B-B872-26C1ED01BF25}" type="slidenum">
              <a:rPr lang="en-GB" smtClean="0"/>
              <a:t>‹#›</a:t>
            </a:fld>
            <a:endParaRPr lang="en-GB"/>
          </a:p>
        </p:txBody>
      </p:sp>
    </p:spTree>
    <p:extLst>
      <p:ext uri="{BB962C8B-B14F-4D97-AF65-F5344CB8AC3E}">
        <p14:creationId xmlns:p14="http://schemas.microsoft.com/office/powerpoint/2010/main" val="62567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98713-6ADC-4AED-8188-0F4E73338D6B}" type="datetimeFigureOut">
              <a:rPr lang="en-GB" smtClean="0"/>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A152D-E3BD-455B-B872-26C1ED01BF25}" type="slidenum">
              <a:rPr lang="en-GB" smtClean="0"/>
              <a:t>‹#›</a:t>
            </a:fld>
            <a:endParaRPr lang="en-GB"/>
          </a:p>
        </p:txBody>
      </p:sp>
    </p:spTree>
    <p:extLst>
      <p:ext uri="{BB962C8B-B14F-4D97-AF65-F5344CB8AC3E}">
        <p14:creationId xmlns:p14="http://schemas.microsoft.com/office/powerpoint/2010/main" val="299065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98713-6ADC-4AED-8188-0F4E73338D6B}" type="datetimeFigureOut">
              <a:rPr lang="en-GB" smtClean="0"/>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A152D-E3BD-455B-B872-26C1ED01BF25}" type="slidenum">
              <a:rPr lang="en-GB" smtClean="0"/>
              <a:t>‹#›</a:t>
            </a:fld>
            <a:endParaRPr lang="en-GB"/>
          </a:p>
        </p:txBody>
      </p:sp>
    </p:spTree>
    <p:extLst>
      <p:ext uri="{BB962C8B-B14F-4D97-AF65-F5344CB8AC3E}">
        <p14:creationId xmlns:p14="http://schemas.microsoft.com/office/powerpoint/2010/main" val="3849210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98713-6ADC-4AED-8188-0F4E73338D6B}" type="datetimeFigureOut">
              <a:rPr lang="en-GB" smtClean="0"/>
              <a:t>14/09/2015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A152D-E3BD-455B-B872-26C1ED01BF25}" type="slidenum">
              <a:rPr lang="en-GB" smtClean="0"/>
              <a:t>‹#›</a:t>
            </a:fld>
            <a:endParaRPr lang="en-GB"/>
          </a:p>
        </p:txBody>
      </p:sp>
    </p:spTree>
    <p:extLst>
      <p:ext uri="{BB962C8B-B14F-4D97-AF65-F5344CB8AC3E}">
        <p14:creationId xmlns:p14="http://schemas.microsoft.com/office/powerpoint/2010/main" val="2292835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classics.mit.edu/Aeschylus/eumendide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ancient-literature.com/greece_euripides_alcestis.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youtube.com/watch?v=8bSnnufOx80&amp;list=PLjAYlUiAhOZ5xJhxtxojqCKFnZs5-lzCh"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ancientgreece.co.uk/staff/resources/background/bg18/hom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FF00"/>
          </a:solidFill>
          <a:ln>
            <a:solidFill>
              <a:schemeClr val="accent1"/>
            </a:solidFill>
          </a:ln>
        </p:spPr>
        <p:txBody>
          <a:bodyPr/>
          <a:lstStyle/>
          <a:p>
            <a:r>
              <a:rPr lang="en-GB" b="1" dirty="0" smtClean="0"/>
              <a:t>Comparative Coursework</a:t>
            </a:r>
            <a:endParaRPr lang="en-GB" b="1" dirty="0"/>
          </a:p>
        </p:txBody>
      </p:sp>
      <p:sp>
        <p:nvSpPr>
          <p:cNvPr id="3" name="Subtitle 2"/>
          <p:cNvSpPr>
            <a:spLocks noGrp="1"/>
          </p:cNvSpPr>
          <p:nvPr>
            <p:ph type="subTitle" idx="1"/>
          </p:nvPr>
        </p:nvSpPr>
        <p:spPr>
          <a:solidFill>
            <a:srgbClr val="FFFF00"/>
          </a:solidFill>
          <a:ln>
            <a:solidFill>
              <a:schemeClr val="accent1"/>
            </a:solidFill>
          </a:ln>
        </p:spPr>
        <p:txBody>
          <a:bodyPr/>
          <a:lstStyle/>
          <a:p>
            <a:r>
              <a:rPr lang="en-GB" b="1" dirty="0" smtClean="0">
                <a:solidFill>
                  <a:schemeClr val="tx1"/>
                </a:solidFill>
              </a:rPr>
              <a:t>Tragedy: Ancient and Contemporary</a:t>
            </a:r>
            <a:endParaRPr lang="en-GB" b="1" dirty="0">
              <a:solidFill>
                <a:schemeClr val="tx1"/>
              </a:solidFill>
            </a:endParaRPr>
          </a:p>
        </p:txBody>
      </p:sp>
    </p:spTree>
    <p:extLst>
      <p:ext uri="{BB962C8B-B14F-4D97-AF65-F5344CB8AC3E}">
        <p14:creationId xmlns:p14="http://schemas.microsoft.com/office/powerpoint/2010/main" val="4132920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accent1"/>
            </a:solidFill>
          </a:ln>
        </p:spPr>
        <p:txBody>
          <a:bodyPr/>
          <a:lstStyle/>
          <a:p>
            <a:r>
              <a:rPr lang="en-GB" b="1" dirty="0" smtClean="0"/>
              <a:t>HW</a:t>
            </a:r>
            <a:endParaRPr lang="en-GB" b="1"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Print and/or download the following copy of Aeschylus’ </a:t>
            </a:r>
            <a:r>
              <a:rPr lang="en-GB" i="1" dirty="0" smtClean="0"/>
              <a:t>The </a:t>
            </a:r>
            <a:r>
              <a:rPr lang="en-GB" i="1" dirty="0" err="1" smtClean="0"/>
              <a:t>Eumenides</a:t>
            </a:r>
            <a:r>
              <a:rPr lang="en-GB" dirty="0" smtClean="0"/>
              <a:t>:</a:t>
            </a:r>
          </a:p>
          <a:p>
            <a:r>
              <a:rPr lang="en-GB" dirty="0">
                <a:hlinkClick r:id="rId2"/>
              </a:rPr>
              <a:t>http://</a:t>
            </a:r>
            <a:r>
              <a:rPr lang="en-GB" dirty="0" smtClean="0">
                <a:hlinkClick r:id="rId2"/>
              </a:rPr>
              <a:t>classics.mit.edu/Aeschylus/eumendides.html</a:t>
            </a:r>
            <a:endParaRPr lang="en-GB" dirty="0" smtClean="0"/>
          </a:p>
          <a:p>
            <a:endParaRPr lang="en-GB" dirty="0"/>
          </a:p>
          <a:p>
            <a:r>
              <a:rPr lang="en-GB" dirty="0" smtClean="0"/>
              <a:t>Links and Word file posted to my </a:t>
            </a:r>
            <a:r>
              <a:rPr lang="en-GB" dirty="0" err="1" smtClean="0"/>
              <a:t>wesbite</a:t>
            </a:r>
            <a:r>
              <a:rPr lang="en-GB" dirty="0" smtClean="0"/>
              <a:t>: olibelas.weebly.com</a:t>
            </a:r>
          </a:p>
          <a:p>
            <a:r>
              <a:rPr lang="en-GB" dirty="0"/>
              <a:t>Google </a:t>
            </a:r>
            <a:r>
              <a:rPr lang="en-GB" dirty="0" smtClean="0"/>
              <a:t>“</a:t>
            </a:r>
            <a:r>
              <a:rPr lang="en-GB" dirty="0" err="1" smtClean="0"/>
              <a:t>Eumenides</a:t>
            </a:r>
            <a:r>
              <a:rPr lang="en-GB" dirty="0" smtClean="0"/>
              <a:t> </a:t>
            </a:r>
            <a:r>
              <a:rPr lang="en-GB" dirty="0"/>
              <a:t>text </a:t>
            </a:r>
            <a:r>
              <a:rPr lang="en-GB" dirty="0" smtClean="0"/>
              <a:t>MIT”</a:t>
            </a:r>
          </a:p>
          <a:p>
            <a:r>
              <a:rPr lang="en-GB" dirty="0" smtClean="0"/>
              <a:t>Either hardcopy or e-reader is fine, but bring a version of </a:t>
            </a:r>
            <a:r>
              <a:rPr lang="en-GB" smtClean="0"/>
              <a:t>the play with you.</a:t>
            </a:r>
            <a:endParaRPr lang="en-GB" dirty="0" smtClean="0"/>
          </a:p>
          <a:p>
            <a:endParaRPr lang="en-GB" dirty="0"/>
          </a:p>
        </p:txBody>
      </p:sp>
    </p:spTree>
    <p:extLst>
      <p:ext uri="{BB962C8B-B14F-4D97-AF65-F5344CB8AC3E}">
        <p14:creationId xmlns:p14="http://schemas.microsoft.com/office/powerpoint/2010/main" val="2059563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accent1"/>
            </a:solidFill>
          </a:ln>
        </p:spPr>
        <p:txBody>
          <a:bodyPr/>
          <a:lstStyle/>
          <a:p>
            <a:pPr algn="l"/>
            <a:r>
              <a:rPr lang="en-GB" b="1" dirty="0" smtClean="0"/>
              <a:t>Attic Tragedy: Historical Context</a:t>
            </a:r>
            <a:endParaRPr lang="en-GB" b="1" dirty="0"/>
          </a:p>
        </p:txBody>
      </p:sp>
      <p:sp>
        <p:nvSpPr>
          <p:cNvPr id="3" name="Content Placeholder 2"/>
          <p:cNvSpPr>
            <a:spLocks noGrp="1"/>
          </p:cNvSpPr>
          <p:nvPr>
            <p:ph idx="1"/>
          </p:nvPr>
        </p:nvSpPr>
        <p:spPr>
          <a:xfrm>
            <a:off x="457200" y="1556792"/>
            <a:ext cx="8229600" cy="4525963"/>
          </a:xfrm>
        </p:spPr>
        <p:txBody>
          <a:bodyPr>
            <a:normAutofit/>
          </a:bodyPr>
          <a:lstStyle/>
          <a:p>
            <a:r>
              <a:rPr lang="en-GB" dirty="0" smtClean="0"/>
              <a:t>List the themes/issues that ancient tendencies tend to address (based on the three we have considered in summary-form)</a:t>
            </a:r>
            <a:endParaRPr lang="en-GB" dirty="0"/>
          </a:p>
        </p:txBody>
      </p:sp>
    </p:spTree>
    <p:extLst>
      <p:ext uri="{BB962C8B-B14F-4D97-AF65-F5344CB8AC3E}">
        <p14:creationId xmlns:p14="http://schemas.microsoft.com/office/powerpoint/2010/main" val="1288429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smtClean="0"/>
              <a:t>Religion</a:t>
            </a:r>
          </a:p>
          <a:p>
            <a:r>
              <a:rPr lang="en-GB" dirty="0" smtClean="0"/>
              <a:t>Politics</a:t>
            </a:r>
          </a:p>
          <a:p>
            <a:r>
              <a:rPr lang="en-GB" dirty="0" smtClean="0"/>
              <a:t>Justice</a:t>
            </a:r>
          </a:p>
          <a:p>
            <a:r>
              <a:rPr lang="en-GB" dirty="0" smtClean="0"/>
              <a:t>Law</a:t>
            </a:r>
          </a:p>
          <a:p>
            <a:r>
              <a:rPr lang="en-GB" dirty="0" smtClean="0"/>
              <a:t>War/conflict</a:t>
            </a:r>
          </a:p>
          <a:p>
            <a:r>
              <a:rPr lang="en-GB" dirty="0" smtClean="0"/>
              <a:t>Loyalty</a:t>
            </a:r>
          </a:p>
          <a:p>
            <a:r>
              <a:rPr lang="en-GB" dirty="0" smtClean="0"/>
              <a:t>Duty</a:t>
            </a:r>
          </a:p>
          <a:p>
            <a:r>
              <a:rPr lang="en-GB" dirty="0" smtClean="0"/>
              <a:t>Gender</a:t>
            </a:r>
          </a:p>
          <a:p>
            <a:r>
              <a:rPr lang="en-GB" dirty="0" smtClean="0"/>
              <a:t>Myth</a:t>
            </a:r>
          </a:p>
          <a:p>
            <a:r>
              <a:rPr lang="en-GB" dirty="0" smtClean="0"/>
              <a:t>Happy/sad endings?</a:t>
            </a:r>
          </a:p>
          <a:p>
            <a:r>
              <a:rPr lang="en-GB" dirty="0" smtClean="0"/>
              <a:t>Class</a:t>
            </a:r>
          </a:p>
          <a:p>
            <a:r>
              <a:rPr lang="en-GB" dirty="0" smtClean="0"/>
              <a:t>Incest/unnatural relations</a:t>
            </a:r>
          </a:p>
          <a:p>
            <a:r>
              <a:rPr lang="en-GB" dirty="0" smtClean="0"/>
              <a:t>Family</a:t>
            </a:r>
            <a:endParaRPr lang="en-GB" dirty="0"/>
          </a:p>
        </p:txBody>
      </p:sp>
    </p:spTree>
    <p:extLst>
      <p:ext uri="{BB962C8B-B14F-4D97-AF65-F5344CB8AC3E}">
        <p14:creationId xmlns:p14="http://schemas.microsoft.com/office/powerpoint/2010/main" val="1288429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accent1"/>
            </a:solidFill>
          </a:ln>
        </p:spPr>
        <p:txBody>
          <a:bodyPr/>
          <a:lstStyle/>
          <a:p>
            <a:pPr algn="l"/>
            <a:r>
              <a:rPr lang="en-GB" b="1" dirty="0" smtClean="0"/>
              <a:t>Attic Tragedy: Historical Context</a:t>
            </a:r>
            <a:endParaRPr lang="en-GB" b="1" dirty="0"/>
          </a:p>
        </p:txBody>
      </p:sp>
      <p:sp>
        <p:nvSpPr>
          <p:cNvPr id="3" name="Content Placeholder 2"/>
          <p:cNvSpPr>
            <a:spLocks noGrp="1"/>
          </p:cNvSpPr>
          <p:nvPr>
            <p:ph idx="1"/>
          </p:nvPr>
        </p:nvSpPr>
        <p:spPr/>
        <p:txBody>
          <a:bodyPr>
            <a:normAutofit fontScale="70000" lnSpcReduction="20000"/>
          </a:bodyPr>
          <a:lstStyle/>
          <a:p>
            <a:r>
              <a:rPr lang="en-GB" dirty="0" smtClean="0"/>
              <a:t>Attic = of/from Athens</a:t>
            </a:r>
          </a:p>
          <a:p>
            <a:r>
              <a:rPr lang="en-GB" dirty="0" smtClean="0"/>
              <a:t>At this time, Greece is not a unified country as we know it today; the geographical area we think of as Greece was made up of city states</a:t>
            </a:r>
          </a:p>
          <a:p>
            <a:r>
              <a:rPr lang="en-GB" dirty="0" smtClean="0"/>
              <a:t>Fifth century Greece characterized by alliances, quarrels, battles/wars, especially by conflicts between Athens and Sparta</a:t>
            </a:r>
          </a:p>
          <a:p>
            <a:r>
              <a:rPr lang="en-GB" dirty="0" smtClean="0"/>
              <a:t>Tragedy emerges in a competitive context: performed for prizes at festivals of Dionysus </a:t>
            </a:r>
          </a:p>
          <a:p>
            <a:r>
              <a:rPr lang="en-GB" dirty="0" smtClean="0"/>
              <a:t>Paula </a:t>
            </a:r>
            <a:r>
              <a:rPr lang="en-GB" dirty="0" err="1" smtClean="0"/>
              <a:t>Debnar</a:t>
            </a:r>
            <a:r>
              <a:rPr lang="en-GB" dirty="0" smtClean="0"/>
              <a:t> (2005: 5) suggests that there are two main categories of tragedy:</a:t>
            </a:r>
          </a:p>
          <a:p>
            <a:pPr lvl="1"/>
            <a:r>
              <a:rPr lang="en-GB" dirty="0" smtClean="0"/>
              <a:t>1) the plays clearly refer to political events of fifth-century Athens, but place these in a mythological past</a:t>
            </a:r>
          </a:p>
          <a:p>
            <a:pPr lvl="1"/>
            <a:r>
              <a:rPr lang="en-GB" dirty="0" smtClean="0"/>
              <a:t>2) the plays do not overtly refer to current events, but place mythological stories/characters in the present day </a:t>
            </a:r>
            <a:endParaRPr lang="en-GB" dirty="0"/>
          </a:p>
        </p:txBody>
      </p:sp>
    </p:spTree>
    <p:extLst>
      <p:ext uri="{BB962C8B-B14F-4D97-AF65-F5344CB8AC3E}">
        <p14:creationId xmlns:p14="http://schemas.microsoft.com/office/powerpoint/2010/main" val="2579250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624"/>
            <a:ext cx="8229600" cy="4525963"/>
          </a:xfrm>
        </p:spPr>
        <p:txBody>
          <a:bodyPr>
            <a:normAutofit fontScale="92500"/>
          </a:bodyPr>
          <a:lstStyle/>
          <a:p>
            <a:r>
              <a:rPr lang="en-GB" dirty="0" smtClean="0"/>
              <a:t>People often see the timelines of Aeschylus, Sophocles, and Euripides (collectively, 525-405/6) as marking the birth, rise, and fall of tragedy.</a:t>
            </a:r>
          </a:p>
          <a:p>
            <a:r>
              <a:rPr lang="en-GB" dirty="0" smtClean="0"/>
              <a:t>There is a temptation also to see this course of tragedy as roughly mirroring the rise and fall of Athens (defeated in 404)</a:t>
            </a:r>
          </a:p>
          <a:p>
            <a:r>
              <a:rPr lang="en-GB" b="1" dirty="0" smtClean="0"/>
              <a:t>Problem with this:</a:t>
            </a:r>
            <a:r>
              <a:rPr lang="en-GB" dirty="0" smtClean="0"/>
              <a:t> this is based on the tragedies still extant, not all tragedies written in ancient times</a:t>
            </a:r>
            <a:endParaRPr lang="en-GB" dirty="0"/>
          </a:p>
        </p:txBody>
      </p:sp>
    </p:spTree>
    <p:extLst>
      <p:ext uri="{BB962C8B-B14F-4D97-AF65-F5344CB8AC3E}">
        <p14:creationId xmlns:p14="http://schemas.microsoft.com/office/powerpoint/2010/main" val="2854995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GB" b="1" dirty="0" smtClean="0"/>
              <a:t>War and Politics</a:t>
            </a:r>
            <a:endParaRPr lang="en-GB" b="1" dirty="0"/>
          </a:p>
        </p:txBody>
      </p:sp>
      <p:sp>
        <p:nvSpPr>
          <p:cNvPr id="3" name="Content Placeholder 2"/>
          <p:cNvSpPr>
            <a:spLocks noGrp="1"/>
          </p:cNvSpPr>
          <p:nvPr>
            <p:ph idx="1"/>
          </p:nvPr>
        </p:nvSpPr>
        <p:spPr/>
        <p:txBody>
          <a:bodyPr/>
          <a:lstStyle/>
          <a:p>
            <a:r>
              <a:rPr lang="en-GB" dirty="0" smtClean="0"/>
              <a:t>The Peloponnesian Wars:</a:t>
            </a:r>
          </a:p>
          <a:p>
            <a:pPr lvl="1"/>
            <a:r>
              <a:rPr lang="en-GB" dirty="0" smtClean="0"/>
              <a:t>First Peloponnesian War: 460-446 BCE</a:t>
            </a:r>
          </a:p>
          <a:p>
            <a:pPr lvl="1"/>
            <a:r>
              <a:rPr lang="en-GB" dirty="0" smtClean="0"/>
              <a:t>Thirty Years’ Peace: Never complete end to hostilities; war begins again…</a:t>
            </a:r>
          </a:p>
          <a:p>
            <a:pPr lvl="1"/>
            <a:r>
              <a:rPr lang="en-GB" dirty="0" smtClean="0"/>
              <a:t>Second Peloponnesian War: 431-404 BCE</a:t>
            </a:r>
          </a:p>
          <a:p>
            <a:pPr lvl="1"/>
            <a:r>
              <a:rPr lang="en-GB" dirty="0" smtClean="0"/>
              <a:t>Leaders in the wars are Sparta and Athens; wars are over political influence/strength; economic strength/trade; geopolitical control</a:t>
            </a:r>
          </a:p>
          <a:p>
            <a:pPr lvl="1"/>
            <a:r>
              <a:rPr lang="en-GB" dirty="0" smtClean="0"/>
              <a:t>Sparta defeats Athens, 404</a:t>
            </a:r>
            <a:endParaRPr lang="en-GB" dirty="0"/>
          </a:p>
        </p:txBody>
      </p:sp>
    </p:spTree>
    <p:extLst>
      <p:ext uri="{BB962C8B-B14F-4D97-AF65-F5344CB8AC3E}">
        <p14:creationId xmlns:p14="http://schemas.microsoft.com/office/powerpoint/2010/main" val="2369289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During the Thirty Years’ Peace, rule of Greece was shared between Sparta and Athens</a:t>
            </a:r>
          </a:p>
          <a:p>
            <a:r>
              <a:rPr lang="en-GB" dirty="0" smtClean="0"/>
              <a:t>Sparta was the leading hoplite (land-based/foot soldier) power</a:t>
            </a:r>
          </a:p>
          <a:p>
            <a:r>
              <a:rPr lang="en-GB" dirty="0" smtClean="0"/>
              <a:t>Athens led the naval powers</a:t>
            </a:r>
          </a:p>
          <a:p>
            <a:r>
              <a:rPr lang="en-GB" dirty="0" smtClean="0"/>
              <a:t>All-out war begins 431</a:t>
            </a:r>
          </a:p>
          <a:p>
            <a:r>
              <a:rPr lang="en-GB" dirty="0" smtClean="0"/>
              <a:t>By 413, Athens looks set for defeat; Sophocles is part of a council of elders appointed to govern the city</a:t>
            </a:r>
          </a:p>
          <a:p>
            <a:r>
              <a:rPr lang="en-GB" dirty="0" smtClean="0"/>
              <a:t>Athens falls to Sparta in 404</a:t>
            </a:r>
            <a:endParaRPr lang="en-GB" dirty="0"/>
          </a:p>
        </p:txBody>
      </p:sp>
    </p:spTree>
    <p:extLst>
      <p:ext uri="{BB962C8B-B14F-4D97-AF65-F5344CB8AC3E}">
        <p14:creationId xmlns:p14="http://schemas.microsoft.com/office/powerpoint/2010/main" val="2143610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GB" b="1" dirty="0" smtClean="0"/>
              <a:t>Tragedy &amp; Democracy</a:t>
            </a:r>
            <a:endParaRPr lang="en-GB" b="1" dirty="0"/>
          </a:p>
        </p:txBody>
      </p:sp>
      <p:sp>
        <p:nvSpPr>
          <p:cNvPr id="3" name="Content Placeholder 2"/>
          <p:cNvSpPr>
            <a:spLocks noGrp="1"/>
          </p:cNvSpPr>
          <p:nvPr>
            <p:ph idx="1"/>
          </p:nvPr>
        </p:nvSpPr>
        <p:spPr/>
        <p:txBody>
          <a:bodyPr>
            <a:normAutofit fontScale="70000" lnSpcReduction="20000"/>
          </a:bodyPr>
          <a:lstStyle/>
          <a:p>
            <a:r>
              <a:rPr lang="en-GB" dirty="0" smtClean="0"/>
              <a:t>In the early fifth century (490s), Persia, ruled by King Darius, defeated many Greek states</a:t>
            </a:r>
          </a:p>
          <a:p>
            <a:r>
              <a:rPr lang="en-GB" dirty="0" smtClean="0"/>
              <a:t>Sparta and Athens resisted</a:t>
            </a:r>
          </a:p>
          <a:p>
            <a:r>
              <a:rPr lang="en-GB" dirty="0" smtClean="0"/>
              <a:t>Athens continues to clash with Persia into the fifth century</a:t>
            </a:r>
          </a:p>
          <a:p>
            <a:r>
              <a:rPr lang="en-GB" dirty="0" smtClean="0"/>
              <a:t>Darius introduces democracy to many Greek states</a:t>
            </a:r>
          </a:p>
          <a:p>
            <a:r>
              <a:rPr lang="en-GB" dirty="0" smtClean="0"/>
              <a:t>In Athens, 462/62, a man named </a:t>
            </a:r>
            <a:r>
              <a:rPr lang="en-GB" dirty="0" err="1" smtClean="0"/>
              <a:t>Ephialtes</a:t>
            </a:r>
            <a:r>
              <a:rPr lang="en-GB" dirty="0" smtClean="0"/>
              <a:t> reformed the </a:t>
            </a:r>
            <a:r>
              <a:rPr lang="en-GB" dirty="0" err="1" smtClean="0"/>
              <a:t>Areopagus</a:t>
            </a:r>
            <a:r>
              <a:rPr lang="en-GB" dirty="0" smtClean="0"/>
              <a:t> (the highest judicial and legal body in Athens)</a:t>
            </a:r>
          </a:p>
          <a:p>
            <a:r>
              <a:rPr lang="en-GB" dirty="0" smtClean="0"/>
              <a:t>Power was taken away from the aristocratic ruling body and handed to the people (</a:t>
            </a:r>
            <a:r>
              <a:rPr lang="en-GB" i="1" dirty="0" smtClean="0"/>
              <a:t>demos</a:t>
            </a:r>
            <a:r>
              <a:rPr lang="en-GB" dirty="0" smtClean="0"/>
              <a:t>)</a:t>
            </a:r>
          </a:p>
          <a:p>
            <a:r>
              <a:rPr lang="en-GB" dirty="0" smtClean="0"/>
              <a:t>The transition was not easy – </a:t>
            </a:r>
            <a:r>
              <a:rPr lang="en-GB" dirty="0" err="1" smtClean="0"/>
              <a:t>Ephialtes</a:t>
            </a:r>
            <a:r>
              <a:rPr lang="en-GB" dirty="0" smtClean="0"/>
              <a:t> was murdered around a year after the reforms – but by mid fifth century, democracy had taken root.</a:t>
            </a:r>
          </a:p>
          <a:p>
            <a:r>
              <a:rPr lang="en-GB" dirty="0" smtClean="0"/>
              <a:t>However, at the time of the reforms, Athens seemed as if it might fall into civil war</a:t>
            </a:r>
            <a:endParaRPr lang="en-GB" dirty="0"/>
          </a:p>
        </p:txBody>
      </p:sp>
    </p:spTree>
    <p:extLst>
      <p:ext uri="{BB962C8B-B14F-4D97-AF65-F5344CB8AC3E}">
        <p14:creationId xmlns:p14="http://schemas.microsoft.com/office/powerpoint/2010/main" val="2191688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GB" b="1" dirty="0" smtClean="0"/>
              <a:t>Women &amp; Tragedy</a:t>
            </a:r>
            <a:endParaRPr lang="en-GB" b="1" dirty="0"/>
          </a:p>
        </p:txBody>
      </p:sp>
      <p:sp>
        <p:nvSpPr>
          <p:cNvPr id="3" name="Content Placeholder 2"/>
          <p:cNvSpPr>
            <a:spLocks noGrp="1"/>
          </p:cNvSpPr>
          <p:nvPr>
            <p:ph idx="1"/>
          </p:nvPr>
        </p:nvSpPr>
        <p:spPr/>
        <p:txBody>
          <a:bodyPr>
            <a:normAutofit fontScale="70000" lnSpcReduction="20000"/>
          </a:bodyPr>
          <a:lstStyle/>
          <a:p>
            <a:pPr marL="0" indent="0">
              <a:buNone/>
            </a:pPr>
            <a:r>
              <a:rPr lang="en-GB" b="1" u="sng" dirty="0" smtClean="0"/>
              <a:t>Athenian women:</a:t>
            </a:r>
          </a:p>
          <a:p>
            <a:r>
              <a:rPr lang="en-GB" dirty="0" smtClean="0"/>
              <a:t>Citizens due to fathers/husbands</a:t>
            </a:r>
          </a:p>
          <a:p>
            <a:r>
              <a:rPr lang="en-GB" dirty="0" smtClean="0"/>
              <a:t>Daughters of citizens could marry citizens and their sons would have citizen status</a:t>
            </a:r>
          </a:p>
          <a:p>
            <a:r>
              <a:rPr lang="en-GB" dirty="0" smtClean="0"/>
              <a:t>Were involved in religious festivals/rituals</a:t>
            </a:r>
          </a:p>
          <a:p>
            <a:r>
              <a:rPr lang="en-GB" dirty="0" smtClean="0"/>
              <a:t>Few legal rights (e.g. couldn’t inherit; could be called to court, but could not serve on juries)</a:t>
            </a:r>
          </a:p>
          <a:p>
            <a:r>
              <a:rPr lang="en-GB" dirty="0" smtClean="0"/>
              <a:t>Women had fewer rights than </a:t>
            </a:r>
            <a:r>
              <a:rPr lang="en-GB" dirty="0" err="1" smtClean="0"/>
              <a:t>metics</a:t>
            </a:r>
            <a:r>
              <a:rPr lang="en-GB" dirty="0" smtClean="0"/>
              <a:t> (foreign residents) and some slaves – no political rights</a:t>
            </a:r>
          </a:p>
          <a:p>
            <a:r>
              <a:rPr lang="en-GB" dirty="0" smtClean="0"/>
              <a:t>Little economic independence for wealthy women; however, poorer women may have been forced to work</a:t>
            </a:r>
          </a:p>
          <a:p>
            <a:r>
              <a:rPr lang="en-GB" dirty="0" smtClean="0"/>
              <a:t>Women from wealthy families in many ways excluded from public sphere (agora) (e.g. often didn’t do own shopping)</a:t>
            </a:r>
          </a:p>
          <a:p>
            <a:r>
              <a:rPr lang="en-GB" dirty="0" smtClean="0"/>
              <a:t>Given this, women in Attic tragedy are fascinating… </a:t>
            </a:r>
            <a:endParaRPr lang="en-GB" dirty="0"/>
          </a:p>
        </p:txBody>
      </p:sp>
    </p:spTree>
    <p:extLst>
      <p:ext uri="{BB962C8B-B14F-4D97-AF65-F5344CB8AC3E}">
        <p14:creationId xmlns:p14="http://schemas.microsoft.com/office/powerpoint/2010/main" val="17792226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Review the summaries</a:t>
            </a:r>
          </a:p>
          <a:p>
            <a:r>
              <a:rPr lang="en-GB" dirty="0" smtClean="0"/>
              <a:t>In what ways might these stories echo the cultural scene of fifth century Athens? (You can think either in broad themes, or in terms of specifics)</a:t>
            </a:r>
          </a:p>
          <a:p>
            <a:endParaRPr lang="en-GB" dirty="0"/>
          </a:p>
        </p:txBody>
      </p:sp>
    </p:spTree>
    <p:extLst>
      <p:ext uri="{BB962C8B-B14F-4D97-AF65-F5344CB8AC3E}">
        <p14:creationId xmlns:p14="http://schemas.microsoft.com/office/powerpoint/2010/main" val="3084363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accent1"/>
            </a:solidFill>
          </a:ln>
        </p:spPr>
        <p:txBody>
          <a:bodyPr/>
          <a:lstStyle/>
          <a:p>
            <a:pPr algn="l"/>
            <a:r>
              <a:rPr lang="en-GB" b="1" dirty="0" smtClean="0"/>
              <a:t>“Tragedy”</a:t>
            </a:r>
            <a:endParaRPr lang="en-GB" b="1" dirty="0"/>
          </a:p>
        </p:txBody>
      </p:sp>
      <p:sp>
        <p:nvSpPr>
          <p:cNvPr id="3" name="Content Placeholder 2"/>
          <p:cNvSpPr>
            <a:spLocks noGrp="1"/>
          </p:cNvSpPr>
          <p:nvPr>
            <p:ph idx="1"/>
          </p:nvPr>
        </p:nvSpPr>
        <p:spPr/>
        <p:txBody>
          <a:bodyPr/>
          <a:lstStyle/>
          <a:p>
            <a:r>
              <a:rPr lang="en-GB" dirty="0" smtClean="0"/>
              <a:t>What does the word “tragedy” mean to you?</a:t>
            </a:r>
          </a:p>
          <a:p>
            <a:r>
              <a:rPr lang="en-GB" dirty="0" smtClean="0"/>
              <a:t>What do you think the basic “ingredients” of tragedy might be?</a:t>
            </a:r>
          </a:p>
          <a:p>
            <a:r>
              <a:rPr lang="en-GB" dirty="0" smtClean="0"/>
              <a:t>On what are you basing your answers?</a:t>
            </a:r>
            <a:endParaRPr lang="en-GB" dirty="0"/>
          </a:p>
        </p:txBody>
      </p:sp>
    </p:spTree>
    <p:extLst>
      <p:ext uri="{BB962C8B-B14F-4D97-AF65-F5344CB8AC3E}">
        <p14:creationId xmlns:p14="http://schemas.microsoft.com/office/powerpoint/2010/main" val="4162661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Content Placeholder 2"/>
          <p:cNvSpPr>
            <a:spLocks noGrp="1"/>
          </p:cNvSpPr>
          <p:nvPr>
            <p:ph sz="half" idx="1"/>
          </p:nvPr>
        </p:nvSpPr>
        <p:spPr>
          <a:ln>
            <a:solidFill>
              <a:schemeClr val="accent1"/>
            </a:solidFill>
          </a:ln>
        </p:spPr>
        <p:txBody>
          <a:bodyPr>
            <a:normAutofit fontScale="92500" lnSpcReduction="10000"/>
          </a:bodyPr>
          <a:lstStyle/>
          <a:p>
            <a:r>
              <a:rPr lang="en-GB" dirty="0" smtClean="0"/>
              <a:t>If you were to update one of the stories, how would you go about it?</a:t>
            </a:r>
          </a:p>
          <a:p>
            <a:r>
              <a:rPr lang="en-GB" dirty="0" smtClean="0"/>
              <a:t>Think about where you would set it and why?</a:t>
            </a:r>
          </a:p>
          <a:p>
            <a:r>
              <a:rPr lang="en-GB" dirty="0" smtClean="0"/>
              <a:t>What position would your characters occupy, and why?</a:t>
            </a:r>
          </a:p>
          <a:p>
            <a:r>
              <a:rPr lang="en-GB" dirty="0" smtClean="0"/>
              <a:t>Which events/issues would you want it to reflect/echo?</a:t>
            </a:r>
            <a:endParaRPr lang="en-GB" dirty="0"/>
          </a:p>
        </p:txBody>
      </p:sp>
      <p:sp>
        <p:nvSpPr>
          <p:cNvPr id="5" name="Content Placeholder 4"/>
          <p:cNvSpPr>
            <a:spLocks noGrp="1"/>
          </p:cNvSpPr>
          <p:nvPr>
            <p:ph sz="half" idx="2"/>
          </p:nvPr>
        </p:nvSpPr>
        <p:spPr>
          <a:ln>
            <a:solidFill>
              <a:schemeClr val="accent1"/>
            </a:solidFill>
          </a:ln>
        </p:spPr>
        <p:txBody>
          <a:bodyPr>
            <a:normAutofit fontScale="92500" lnSpcReduction="10000"/>
          </a:bodyPr>
          <a:lstStyle/>
          <a:p>
            <a:pPr marL="0" indent="0">
              <a:buNone/>
            </a:pPr>
            <a:r>
              <a:rPr lang="en-GB" b="1" u="sng" dirty="0" smtClean="0"/>
              <a:t>E.g. </a:t>
            </a:r>
            <a:r>
              <a:rPr lang="en-GB" b="1" i="1" u="sng" dirty="0" smtClean="0"/>
              <a:t>The Trojan Women</a:t>
            </a:r>
            <a:endParaRPr lang="en-GB" b="1" u="sng" dirty="0" smtClean="0"/>
          </a:p>
          <a:p>
            <a:r>
              <a:rPr lang="en-GB" dirty="0" smtClean="0"/>
              <a:t>Set in a multinational corporation, just after a take-over</a:t>
            </a:r>
          </a:p>
          <a:p>
            <a:r>
              <a:rPr lang="en-GB" dirty="0" smtClean="0"/>
              <a:t>Who gets to keep their job?</a:t>
            </a:r>
          </a:p>
          <a:p>
            <a:r>
              <a:rPr lang="en-GB" dirty="0" smtClean="0"/>
              <a:t>Who will be “redeployed”?</a:t>
            </a:r>
            <a:endParaRPr lang="en-GB" dirty="0"/>
          </a:p>
        </p:txBody>
      </p:sp>
    </p:spTree>
    <p:extLst>
      <p:ext uri="{BB962C8B-B14F-4D97-AF65-F5344CB8AC3E}">
        <p14:creationId xmlns:p14="http://schemas.microsoft.com/office/powerpoint/2010/main" val="2811491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ln>
            <a:solidFill>
              <a:schemeClr val="accent1"/>
            </a:solidFill>
          </a:ln>
        </p:spPr>
        <p:txBody>
          <a:bodyPr/>
          <a:lstStyle/>
          <a:p>
            <a:pPr algn="l"/>
            <a:r>
              <a:rPr lang="en-GB" b="1" i="1" dirty="0" smtClean="0"/>
              <a:t>The </a:t>
            </a:r>
            <a:r>
              <a:rPr lang="en-GB" b="1" i="1" dirty="0" err="1" smtClean="0"/>
              <a:t>Eumenides</a:t>
            </a:r>
            <a:r>
              <a:rPr lang="en-GB" b="1" dirty="0" smtClean="0"/>
              <a:t>, by Aeschylus</a:t>
            </a:r>
            <a:endParaRPr lang="en-GB" b="1" i="1" dirty="0"/>
          </a:p>
        </p:txBody>
      </p:sp>
      <p:sp>
        <p:nvSpPr>
          <p:cNvPr id="9" name="Content Placeholder 8"/>
          <p:cNvSpPr>
            <a:spLocks noGrp="1"/>
          </p:cNvSpPr>
          <p:nvPr>
            <p:ph sz="half" idx="1"/>
          </p:nvPr>
        </p:nvSpPr>
        <p:spPr>
          <a:xfrm>
            <a:off x="457200" y="1600200"/>
            <a:ext cx="2890664" cy="4525963"/>
          </a:xfrm>
          <a:ln>
            <a:solidFill>
              <a:schemeClr val="accent1"/>
            </a:solidFill>
          </a:ln>
        </p:spPr>
        <p:txBody>
          <a:bodyPr>
            <a:normAutofit/>
          </a:bodyPr>
          <a:lstStyle/>
          <a:p>
            <a:r>
              <a:rPr lang="en-GB" dirty="0" smtClean="0"/>
              <a:t>What is a prologue?</a:t>
            </a:r>
          </a:p>
          <a:p>
            <a:r>
              <a:rPr lang="en-GB" dirty="0" smtClean="0"/>
              <a:t>What is the purpose of a prologue?</a:t>
            </a:r>
          </a:p>
          <a:p>
            <a:r>
              <a:rPr lang="en-GB" dirty="0" smtClean="0"/>
              <a:t>Why use a prologue?</a:t>
            </a:r>
            <a:endParaRPr lang="en-GB" dirty="0"/>
          </a:p>
        </p:txBody>
      </p:sp>
      <p:sp>
        <p:nvSpPr>
          <p:cNvPr id="10" name="Content Placeholder 9"/>
          <p:cNvSpPr>
            <a:spLocks noGrp="1"/>
          </p:cNvSpPr>
          <p:nvPr>
            <p:ph sz="half" idx="2"/>
          </p:nvPr>
        </p:nvSpPr>
        <p:spPr>
          <a:xfrm>
            <a:off x="3419872" y="1600200"/>
            <a:ext cx="5256584" cy="4525963"/>
          </a:xfrm>
          <a:ln>
            <a:solidFill>
              <a:schemeClr val="accent1"/>
            </a:solidFill>
          </a:ln>
        </p:spPr>
        <p:txBody>
          <a:bodyPr>
            <a:noAutofit/>
          </a:bodyPr>
          <a:lstStyle/>
          <a:p>
            <a:pPr marL="0" indent="0">
              <a:buNone/>
            </a:pPr>
            <a:r>
              <a:rPr lang="en-GB" sz="1800" dirty="0"/>
              <a:t>Two households, both alike in dignity,</a:t>
            </a:r>
            <a:br>
              <a:rPr lang="en-GB" sz="1800" dirty="0"/>
            </a:br>
            <a:r>
              <a:rPr lang="en-GB" sz="1800" dirty="0"/>
              <a:t>In fair Verona, where we lay our scene,</a:t>
            </a:r>
            <a:br>
              <a:rPr lang="en-GB" sz="1800" dirty="0"/>
            </a:br>
            <a:r>
              <a:rPr lang="en-GB" sz="1800" dirty="0"/>
              <a:t>From ancient grudge break to new mutiny,</a:t>
            </a:r>
            <a:br>
              <a:rPr lang="en-GB" sz="1800" dirty="0"/>
            </a:br>
            <a:r>
              <a:rPr lang="en-GB" sz="1800" dirty="0"/>
              <a:t>Where civil blood makes civil hands unclean.</a:t>
            </a:r>
            <a:br>
              <a:rPr lang="en-GB" sz="1800" dirty="0"/>
            </a:br>
            <a:r>
              <a:rPr lang="en-GB" sz="1800" dirty="0"/>
              <a:t>From forth the fatal loins of these two foes</a:t>
            </a:r>
            <a:br>
              <a:rPr lang="en-GB" sz="1800" dirty="0"/>
            </a:br>
            <a:r>
              <a:rPr lang="en-GB" sz="1800" dirty="0"/>
              <a:t>A pair of star-</a:t>
            </a:r>
            <a:r>
              <a:rPr lang="en-GB" sz="1800" dirty="0" err="1"/>
              <a:t>cross'd</a:t>
            </a:r>
            <a:r>
              <a:rPr lang="en-GB" sz="1800" dirty="0"/>
              <a:t> lovers take their life;</a:t>
            </a:r>
            <a:br>
              <a:rPr lang="en-GB" sz="1800" dirty="0"/>
            </a:br>
            <a:r>
              <a:rPr lang="en-GB" sz="1800" dirty="0"/>
              <a:t>Whose </a:t>
            </a:r>
            <a:r>
              <a:rPr lang="en-GB" sz="1800" dirty="0" err="1"/>
              <a:t>misadventured</a:t>
            </a:r>
            <a:r>
              <a:rPr lang="en-GB" sz="1800" dirty="0"/>
              <a:t> piteous overthrows</a:t>
            </a:r>
            <a:br>
              <a:rPr lang="en-GB" sz="1800" dirty="0"/>
            </a:br>
            <a:r>
              <a:rPr lang="en-GB" sz="1800" dirty="0"/>
              <a:t>Do with their death bury their parents' strife.</a:t>
            </a:r>
            <a:br>
              <a:rPr lang="en-GB" sz="1800" dirty="0"/>
            </a:br>
            <a:r>
              <a:rPr lang="en-GB" sz="1800" dirty="0"/>
              <a:t>The fearful passage of their death-</a:t>
            </a:r>
            <a:r>
              <a:rPr lang="en-GB" sz="1800" dirty="0" err="1"/>
              <a:t>mark'd</a:t>
            </a:r>
            <a:r>
              <a:rPr lang="en-GB" sz="1800" dirty="0"/>
              <a:t> love,</a:t>
            </a:r>
            <a:br>
              <a:rPr lang="en-GB" sz="1800" dirty="0"/>
            </a:br>
            <a:r>
              <a:rPr lang="en-GB" sz="1800" dirty="0"/>
              <a:t>And the continuance of their parents' rage,</a:t>
            </a:r>
            <a:br>
              <a:rPr lang="en-GB" sz="1800" dirty="0"/>
            </a:br>
            <a:r>
              <a:rPr lang="en-GB" sz="1800" dirty="0"/>
              <a:t>Which, but their children's end, nought could remove,</a:t>
            </a:r>
            <a:br>
              <a:rPr lang="en-GB" sz="1800" dirty="0"/>
            </a:br>
            <a:r>
              <a:rPr lang="en-GB" sz="1800" dirty="0"/>
              <a:t>Is now the two hours' traffic of our stage;</a:t>
            </a:r>
            <a:br>
              <a:rPr lang="en-GB" sz="1800" dirty="0"/>
            </a:br>
            <a:r>
              <a:rPr lang="en-GB" sz="1800" dirty="0"/>
              <a:t>The which if you with patient ears attend,</a:t>
            </a:r>
            <a:br>
              <a:rPr lang="en-GB" sz="1800" dirty="0"/>
            </a:br>
            <a:r>
              <a:rPr lang="en-GB" sz="1800" dirty="0"/>
              <a:t>What here shall miss, our toil shall strive to mend.</a:t>
            </a:r>
          </a:p>
        </p:txBody>
      </p:sp>
    </p:spTree>
    <p:extLst>
      <p:ext uri="{BB962C8B-B14F-4D97-AF65-F5344CB8AC3E}">
        <p14:creationId xmlns:p14="http://schemas.microsoft.com/office/powerpoint/2010/main" val="1921046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solidFill>
            <a:srgbClr val="FFFF00"/>
          </a:solidFill>
        </p:spPr>
        <p:txBody>
          <a:bodyPr/>
          <a:lstStyle/>
          <a:p>
            <a:r>
              <a:rPr lang="en-GB" b="1" dirty="0" smtClean="0"/>
              <a:t>Year 13: September 2015</a:t>
            </a:r>
            <a:endParaRPr lang="en-GB" b="1" dirty="0"/>
          </a:p>
        </p:txBody>
      </p:sp>
      <p:sp>
        <p:nvSpPr>
          <p:cNvPr id="6" name="Subtitle 5"/>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40469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ln>
            <a:solidFill>
              <a:schemeClr val="accent1"/>
            </a:solidFill>
          </a:ln>
        </p:spPr>
        <p:txBody>
          <a:bodyPr>
            <a:normAutofit fontScale="92500"/>
          </a:bodyPr>
          <a:lstStyle/>
          <a:p>
            <a:r>
              <a:rPr lang="en-GB" dirty="0" smtClean="0"/>
              <a:t>Seating plan</a:t>
            </a:r>
          </a:p>
          <a:p>
            <a:r>
              <a:rPr lang="en-GB" dirty="0" smtClean="0"/>
              <a:t>Fill out front of exercise books</a:t>
            </a:r>
          </a:p>
          <a:p>
            <a:r>
              <a:rPr lang="en-GB" dirty="0" smtClean="0"/>
              <a:t>Inside front cover: AS grade; A Level target grade</a:t>
            </a:r>
          </a:p>
          <a:p>
            <a:r>
              <a:rPr lang="en-GB" b="1" u="sng" dirty="0" smtClean="0"/>
              <a:t>Homework</a:t>
            </a:r>
          </a:p>
          <a:p>
            <a:pPr lvl="1"/>
            <a:r>
              <a:rPr lang="en-GB" dirty="0" smtClean="0"/>
              <a:t>Review plot summaries of Aeschylus’ </a:t>
            </a:r>
            <a:r>
              <a:rPr lang="en-GB" i="1" dirty="0" smtClean="0"/>
              <a:t>The </a:t>
            </a:r>
            <a:r>
              <a:rPr lang="en-GB" i="1" dirty="0" err="1" smtClean="0"/>
              <a:t>Eumenides</a:t>
            </a:r>
            <a:r>
              <a:rPr lang="en-GB" dirty="0" smtClean="0"/>
              <a:t> and Euripides’ </a:t>
            </a:r>
            <a:r>
              <a:rPr lang="en-GB" i="1" dirty="0" smtClean="0"/>
              <a:t>Orestes</a:t>
            </a:r>
          </a:p>
          <a:p>
            <a:pPr lvl="1"/>
            <a:r>
              <a:rPr lang="en-GB" dirty="0" smtClean="0"/>
              <a:t>Download Euripides’</a:t>
            </a:r>
            <a:r>
              <a:rPr lang="en-GB" i="1" dirty="0" smtClean="0"/>
              <a:t> Orestes</a:t>
            </a:r>
            <a:r>
              <a:rPr lang="en-GB" dirty="0" smtClean="0"/>
              <a:t> from olibelas.weebly.com and read by </a:t>
            </a:r>
            <a:r>
              <a:rPr lang="en-GB" b="1" u="sng" dirty="0" smtClean="0"/>
              <a:t>Mon. 21 September</a:t>
            </a:r>
          </a:p>
          <a:p>
            <a:r>
              <a:rPr lang="en-GB" dirty="0" smtClean="0"/>
              <a:t>Structure of Year 13</a:t>
            </a:r>
            <a:endParaRPr lang="en-GB" dirty="0"/>
          </a:p>
        </p:txBody>
      </p:sp>
    </p:spTree>
    <p:extLst>
      <p:ext uri="{BB962C8B-B14F-4D97-AF65-F5344CB8AC3E}">
        <p14:creationId xmlns:p14="http://schemas.microsoft.com/office/powerpoint/2010/main" val="3203658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In pairs, remind yourselves of the basic plot of </a:t>
            </a:r>
            <a:r>
              <a:rPr lang="en-GB" i="1" dirty="0" smtClean="0"/>
              <a:t>The </a:t>
            </a:r>
            <a:r>
              <a:rPr lang="en-GB" i="1" dirty="0" err="1" smtClean="0"/>
              <a:t>Eumenides</a:t>
            </a:r>
            <a:endParaRPr lang="en-GB" dirty="0" smtClean="0"/>
          </a:p>
          <a:p>
            <a:r>
              <a:rPr lang="en-GB" dirty="0" smtClean="0"/>
              <a:t>What is the central problem?</a:t>
            </a:r>
          </a:p>
          <a:p>
            <a:r>
              <a:rPr lang="en-GB" dirty="0" smtClean="0"/>
              <a:t>What are the main arguments?</a:t>
            </a:r>
          </a:p>
          <a:p>
            <a:r>
              <a:rPr lang="en-GB" dirty="0" smtClean="0"/>
              <a:t>How is the problem to be decided/solved?</a:t>
            </a:r>
          </a:p>
          <a:p>
            <a:r>
              <a:rPr lang="en-GB" dirty="0" smtClean="0"/>
              <a:t>How does the drama reflect the social/political context of ancient Greece?</a:t>
            </a:r>
            <a:endParaRPr lang="en-GB" dirty="0"/>
          </a:p>
        </p:txBody>
      </p:sp>
    </p:spTree>
    <p:extLst>
      <p:ext uri="{BB962C8B-B14F-4D97-AF65-F5344CB8AC3E}">
        <p14:creationId xmlns:p14="http://schemas.microsoft.com/office/powerpoint/2010/main" val="3670558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rgbClr val="FFFF00"/>
            </a:solidFill>
          </a:ln>
        </p:spPr>
        <p:txBody>
          <a:bodyPr/>
          <a:lstStyle/>
          <a:p>
            <a:pPr algn="l"/>
            <a:r>
              <a:rPr lang="en-GB" b="1" dirty="0" smtClean="0"/>
              <a:t>Week 2: </a:t>
            </a:r>
            <a:r>
              <a:rPr lang="en-GB" b="1" i="1" dirty="0" smtClean="0"/>
              <a:t>The </a:t>
            </a:r>
            <a:r>
              <a:rPr lang="en-GB" b="1" i="1" dirty="0" err="1" smtClean="0"/>
              <a:t>Eumenides</a:t>
            </a:r>
            <a:endParaRPr lang="en-GB" b="1" dirty="0"/>
          </a:p>
        </p:txBody>
      </p:sp>
      <p:sp>
        <p:nvSpPr>
          <p:cNvPr id="4" name="Subtitle 3"/>
          <p:cNvSpPr>
            <a:spLocks noGrp="1"/>
          </p:cNvSpPr>
          <p:nvPr>
            <p:ph idx="1"/>
          </p:nvPr>
        </p:nvSpPr>
        <p:spPr>
          <a:xfrm>
            <a:off x="457200" y="1600201"/>
            <a:ext cx="8229600" cy="1108720"/>
          </a:xfrm>
          <a:solidFill>
            <a:srgbClr val="FFFF00"/>
          </a:solidFill>
        </p:spPr>
        <p:txBody>
          <a:bodyPr/>
          <a:lstStyle/>
          <a:p>
            <a:pPr marL="0" indent="0" algn="l">
              <a:buNone/>
            </a:pPr>
            <a:r>
              <a:rPr lang="en-GB" b="1" dirty="0" smtClean="0">
                <a:solidFill>
                  <a:schemeClr val="tx1"/>
                </a:solidFill>
              </a:rPr>
              <a:t>2.1) Language: understanding, interpretation, analysis</a:t>
            </a:r>
            <a:endParaRPr lang="en-GB" b="1" dirty="0">
              <a:solidFill>
                <a:schemeClr val="tx1"/>
              </a:solidFill>
            </a:endParaRPr>
          </a:p>
        </p:txBody>
      </p:sp>
      <p:sp>
        <p:nvSpPr>
          <p:cNvPr id="5" name="TextBox 4"/>
          <p:cNvSpPr txBox="1"/>
          <p:nvPr/>
        </p:nvSpPr>
        <p:spPr>
          <a:xfrm>
            <a:off x="467544" y="3075278"/>
            <a:ext cx="8121752" cy="2939266"/>
          </a:xfrm>
          <a:prstGeom prst="rect">
            <a:avLst/>
          </a:prstGeom>
          <a:solidFill>
            <a:srgbClr val="92D050"/>
          </a:solidFill>
        </p:spPr>
        <p:txBody>
          <a:bodyPr wrap="square" rtlCol="0">
            <a:spAutoFit/>
          </a:bodyPr>
          <a:lstStyle/>
          <a:p>
            <a:r>
              <a:rPr lang="en-GB" sz="3700" b="1" dirty="0" smtClean="0"/>
              <a:t>What are the main difficulties presented by the language of the play?</a:t>
            </a:r>
          </a:p>
          <a:p>
            <a:endParaRPr lang="en-GB" sz="3700" b="1" dirty="0"/>
          </a:p>
          <a:p>
            <a:pPr marL="571500" indent="-571500">
              <a:buFontTx/>
              <a:buChar char="-"/>
            </a:pPr>
            <a:r>
              <a:rPr lang="en-GB" sz="3700" dirty="0" smtClean="0"/>
              <a:t>Discuss for a minute</a:t>
            </a:r>
          </a:p>
          <a:p>
            <a:pPr marL="571500" indent="-571500">
              <a:buFontTx/>
              <a:buChar char="-"/>
            </a:pPr>
            <a:r>
              <a:rPr lang="en-GB" sz="3700" dirty="0" smtClean="0"/>
              <a:t>Note the main difficulties</a:t>
            </a:r>
            <a:endParaRPr lang="en-GB" sz="3700" dirty="0"/>
          </a:p>
        </p:txBody>
      </p:sp>
    </p:spTree>
    <p:extLst>
      <p:ext uri="{BB962C8B-B14F-4D97-AF65-F5344CB8AC3E}">
        <p14:creationId xmlns:p14="http://schemas.microsoft.com/office/powerpoint/2010/main" val="292630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pPr algn="l"/>
            <a:r>
              <a:rPr lang="en-GB" dirty="0" smtClean="0"/>
              <a:t>The main difficulties?</a:t>
            </a:r>
            <a:endParaRPr lang="en-GB" dirty="0"/>
          </a:p>
        </p:txBody>
      </p:sp>
      <p:sp>
        <p:nvSpPr>
          <p:cNvPr id="3" name="Content Placeholder 2"/>
          <p:cNvSpPr>
            <a:spLocks noGrp="1"/>
          </p:cNvSpPr>
          <p:nvPr>
            <p:ph idx="1"/>
          </p:nvPr>
        </p:nvSpPr>
        <p:spPr>
          <a:ln>
            <a:solidFill>
              <a:schemeClr val="tx1"/>
            </a:solidFill>
          </a:ln>
        </p:spPr>
        <p:txBody>
          <a:bodyPr/>
          <a:lstStyle/>
          <a:p>
            <a:r>
              <a:rPr lang="en-GB" b="1" dirty="0" smtClean="0"/>
              <a:t>Vocabulary:</a:t>
            </a:r>
            <a:r>
              <a:rPr lang="en-GB" dirty="0" smtClean="0"/>
              <a:t> unfamiliar/antiquated lexis</a:t>
            </a:r>
          </a:p>
          <a:p>
            <a:r>
              <a:rPr lang="en-GB" b="1" dirty="0" smtClean="0"/>
              <a:t>Syntax/grammar/word order:</a:t>
            </a:r>
            <a:r>
              <a:rPr lang="en-GB" dirty="0" smtClean="0"/>
              <a:t> Familiar and new words arranged in “unusual” ways </a:t>
            </a:r>
          </a:p>
          <a:p>
            <a:r>
              <a:rPr lang="en-GB" b="1" dirty="0" smtClean="0"/>
              <a:t>Historical/cultural references:</a:t>
            </a:r>
            <a:r>
              <a:rPr lang="en-GB" dirty="0" smtClean="0"/>
              <a:t> meanings – connotative and denotative – “hidden” by unfamiliar “pop” culture</a:t>
            </a:r>
          </a:p>
          <a:p>
            <a:endParaRPr lang="en-GB" dirty="0"/>
          </a:p>
          <a:p>
            <a:pPr marL="0" indent="0" algn="ctr">
              <a:buNone/>
            </a:pPr>
            <a:r>
              <a:rPr lang="en-GB" b="1" i="1" dirty="0" smtClean="0"/>
              <a:t>What can we do to tackle these difficulties?</a:t>
            </a:r>
            <a:endParaRPr lang="en-GB" b="1" i="1" dirty="0"/>
          </a:p>
        </p:txBody>
      </p:sp>
    </p:spTree>
    <p:extLst>
      <p:ext uri="{BB962C8B-B14F-4D97-AF65-F5344CB8AC3E}">
        <p14:creationId xmlns:p14="http://schemas.microsoft.com/office/powerpoint/2010/main" val="9124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chemeClr val="tx1"/>
            </a:solidFill>
          </a:ln>
        </p:spPr>
        <p:txBody>
          <a:bodyPr/>
          <a:lstStyle/>
          <a:p>
            <a:pPr algn="l"/>
            <a:r>
              <a:rPr lang="en-GB" b="1" dirty="0" smtClean="0"/>
              <a:t>Don’t let the text scare you</a:t>
            </a:r>
            <a:endParaRPr lang="en-GB" b="1" dirty="0"/>
          </a:p>
        </p:txBody>
      </p:sp>
      <p:sp>
        <p:nvSpPr>
          <p:cNvPr id="3" name="Content Placeholder 2"/>
          <p:cNvSpPr>
            <a:spLocks noGrp="1"/>
          </p:cNvSpPr>
          <p:nvPr>
            <p:ph idx="1"/>
          </p:nvPr>
        </p:nvSpPr>
        <p:spPr>
          <a:xfrm>
            <a:off x="323528" y="1600200"/>
            <a:ext cx="8496944" cy="4853136"/>
          </a:xfrm>
        </p:spPr>
        <p:txBody>
          <a:bodyPr>
            <a:normAutofit fontScale="77500" lnSpcReduction="20000"/>
          </a:bodyPr>
          <a:lstStyle/>
          <a:p>
            <a:r>
              <a:rPr lang="en-GB" dirty="0" smtClean="0"/>
              <a:t>Easy to say. However…</a:t>
            </a:r>
          </a:p>
          <a:p>
            <a:r>
              <a:rPr lang="en-GB" dirty="0" smtClean="0"/>
              <a:t>It’s important to remember that understanding of most of our words’ meanings is developed not through memorizing dictionary-like definitions.</a:t>
            </a:r>
          </a:p>
          <a:p>
            <a:r>
              <a:rPr lang="en-GB" dirty="0" smtClean="0"/>
              <a:t>Much of our linguistic understanding is </a:t>
            </a:r>
            <a:r>
              <a:rPr lang="en-GB" b="1" u="sng" dirty="0" smtClean="0"/>
              <a:t>normative</a:t>
            </a:r>
            <a:r>
              <a:rPr lang="en-GB" dirty="0" smtClean="0"/>
              <a:t>; that is, we obey the “rules” of use, without ever being explicitly taught the “rules.”</a:t>
            </a:r>
          </a:p>
          <a:p>
            <a:r>
              <a:rPr lang="en-GB" dirty="0" smtClean="0"/>
              <a:t>This means that when we encounter words, phrases, and sentences for which we have no rules, they fail to mean.</a:t>
            </a:r>
          </a:p>
          <a:p>
            <a:r>
              <a:rPr lang="en-GB" dirty="0" smtClean="0"/>
              <a:t>Part of the game here will be to memorize some facts about the play – historical facts, mythical aspects, new lexical meanings, etc.</a:t>
            </a:r>
          </a:p>
          <a:p>
            <a:r>
              <a:rPr lang="en-GB" dirty="0" smtClean="0"/>
              <a:t>But part of the game will also to be developing </a:t>
            </a:r>
            <a:r>
              <a:rPr lang="en-GB" b="1" u="sng" dirty="0" smtClean="0"/>
              <a:t>coping strategies</a:t>
            </a:r>
            <a:r>
              <a:rPr lang="en-GB" dirty="0" smtClean="0"/>
              <a:t>.</a:t>
            </a:r>
            <a:endParaRPr lang="en-GB" dirty="0"/>
          </a:p>
        </p:txBody>
      </p:sp>
    </p:spTree>
    <p:extLst>
      <p:ext uri="{BB962C8B-B14F-4D97-AF65-F5344CB8AC3E}">
        <p14:creationId xmlns:p14="http://schemas.microsoft.com/office/powerpoint/2010/main" val="2602435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GB" dirty="0" smtClean="0"/>
              <a:t>Vocabulary</a:t>
            </a:r>
            <a:endParaRPr lang="en-GB" dirty="0"/>
          </a:p>
        </p:txBody>
      </p:sp>
      <p:sp>
        <p:nvSpPr>
          <p:cNvPr id="3" name="Content Placeholder 2"/>
          <p:cNvSpPr>
            <a:spLocks noGrp="1"/>
          </p:cNvSpPr>
          <p:nvPr>
            <p:ph idx="1"/>
          </p:nvPr>
        </p:nvSpPr>
        <p:spPr>
          <a:ln>
            <a:solidFill>
              <a:schemeClr val="tx1"/>
            </a:solidFill>
          </a:ln>
        </p:spPr>
        <p:txBody>
          <a:bodyPr>
            <a:normAutofit fontScale="77500" lnSpcReduction="20000"/>
          </a:bodyPr>
          <a:lstStyle/>
          <a:p>
            <a:r>
              <a:rPr lang="en-GB" b="1" dirty="0" smtClean="0"/>
              <a:t>Break the word down</a:t>
            </a:r>
            <a:r>
              <a:rPr lang="en-GB" dirty="0" smtClean="0"/>
              <a:t> (are there elements that are familiar, and which might offer clues, even if the final form of the word is new?)</a:t>
            </a:r>
          </a:p>
          <a:p>
            <a:pPr lvl="1"/>
            <a:r>
              <a:rPr lang="en-GB" dirty="0" smtClean="0"/>
              <a:t> </a:t>
            </a:r>
            <a:r>
              <a:rPr lang="en-GB" b="1" u="sng" dirty="0" smtClean="0"/>
              <a:t>rit</a:t>
            </a:r>
            <a:r>
              <a:rPr lang="en-GB" dirty="0" smtClean="0"/>
              <a:t>es 		</a:t>
            </a:r>
            <a:r>
              <a:rPr lang="en-GB" b="1" u="sng" dirty="0" smtClean="0"/>
              <a:t>rit</a:t>
            </a:r>
            <a:r>
              <a:rPr lang="en-GB" dirty="0" smtClean="0"/>
              <a:t>ual</a:t>
            </a:r>
          </a:p>
          <a:p>
            <a:r>
              <a:rPr lang="en-GB" dirty="0" smtClean="0"/>
              <a:t>Ask yourself if the word itself is new, or rather the context/way in which it is being used</a:t>
            </a:r>
            <a:endParaRPr lang="en-GB" dirty="0"/>
          </a:p>
          <a:p>
            <a:pPr lvl="1"/>
            <a:r>
              <a:rPr lang="en-GB" dirty="0" smtClean="0"/>
              <a:t>E.g. the way we use the word “doom” now and the way it is used in the play; meaning of “blood-guilty”</a:t>
            </a:r>
          </a:p>
          <a:p>
            <a:r>
              <a:rPr lang="en-GB" b="1" dirty="0" smtClean="0"/>
              <a:t>Look the word up:</a:t>
            </a:r>
            <a:r>
              <a:rPr lang="en-GB" dirty="0" smtClean="0"/>
              <a:t> no shame in expanding our vocabularies</a:t>
            </a:r>
          </a:p>
          <a:p>
            <a:pPr lvl="1"/>
            <a:r>
              <a:rPr lang="en-GB" dirty="0" smtClean="0"/>
              <a:t>E.g. “fane” and “blazon” are relatively specialist/antiquated words, which probably don’t have many clues for readers today</a:t>
            </a:r>
          </a:p>
        </p:txBody>
      </p:sp>
      <p:sp>
        <p:nvSpPr>
          <p:cNvPr id="4" name="Right Arrow 3"/>
          <p:cNvSpPr/>
          <p:nvPr/>
        </p:nvSpPr>
        <p:spPr>
          <a:xfrm>
            <a:off x="2051720" y="2636912"/>
            <a:ext cx="1008112"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87963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pPr algn="l"/>
            <a:r>
              <a:rPr lang="en-GB" b="1" dirty="0" smtClean="0"/>
              <a:t>Historical/Cultural References</a:t>
            </a:r>
            <a:endParaRPr lang="en-GB" b="1" dirty="0"/>
          </a:p>
        </p:txBody>
      </p:sp>
      <p:sp>
        <p:nvSpPr>
          <p:cNvPr id="3" name="Content Placeholder 2"/>
          <p:cNvSpPr>
            <a:spLocks noGrp="1"/>
          </p:cNvSpPr>
          <p:nvPr>
            <p:ph idx="1"/>
          </p:nvPr>
        </p:nvSpPr>
        <p:spPr>
          <a:ln>
            <a:solidFill>
              <a:schemeClr val="tx1"/>
            </a:solidFill>
          </a:ln>
        </p:spPr>
        <p:txBody>
          <a:bodyPr>
            <a:normAutofit fontScale="62500" lnSpcReduction="20000"/>
          </a:bodyPr>
          <a:lstStyle/>
          <a:p>
            <a:r>
              <a:rPr lang="en-GB" dirty="0" smtClean="0"/>
              <a:t>Familiarize yourself with/periodically revise the historical notes</a:t>
            </a:r>
          </a:p>
          <a:p>
            <a:r>
              <a:rPr lang="en-GB" dirty="0" smtClean="0"/>
              <a:t>Read the plot summaries more than once (remember, once you are familiar with the basic story, you can be selective as to which parts of the play you scrutinize in detail)</a:t>
            </a:r>
          </a:p>
          <a:p>
            <a:r>
              <a:rPr lang="en-GB" dirty="0" smtClean="0"/>
              <a:t>Spend a little time researching the myths that have been incorporated in the play(s): remember, the playwrights were authors of the plays, </a:t>
            </a:r>
            <a:r>
              <a:rPr lang="en-GB" b="1" u="sng" dirty="0" smtClean="0"/>
              <a:t>not</a:t>
            </a:r>
            <a:r>
              <a:rPr lang="en-GB" dirty="0" smtClean="0"/>
              <a:t> of the (basic) stories</a:t>
            </a:r>
          </a:p>
          <a:p>
            <a:r>
              <a:rPr lang="en-GB" dirty="0" smtClean="0"/>
              <a:t>Train yourself into a certain type of attention, where you work from the “big” picture inwards:</a:t>
            </a:r>
          </a:p>
          <a:p>
            <a:pPr lvl="1"/>
            <a:r>
              <a:rPr lang="en-GB" dirty="0" smtClean="0"/>
              <a:t>Look at plot outline</a:t>
            </a:r>
          </a:p>
          <a:p>
            <a:pPr lvl="1"/>
            <a:r>
              <a:rPr lang="en-GB" dirty="0" smtClean="0"/>
              <a:t>Look at historical notes</a:t>
            </a:r>
          </a:p>
          <a:p>
            <a:pPr lvl="1"/>
            <a:r>
              <a:rPr lang="en-GB" dirty="0" smtClean="0"/>
              <a:t>Train yourself to be on the lookout for, e.g., references to/presentations of:</a:t>
            </a:r>
          </a:p>
          <a:p>
            <a:pPr lvl="2"/>
            <a:r>
              <a:rPr lang="en-GB" dirty="0" smtClean="0"/>
              <a:t>Democratic processes</a:t>
            </a:r>
          </a:p>
          <a:p>
            <a:pPr lvl="2"/>
            <a:r>
              <a:rPr lang="en-GB" dirty="0" smtClean="0"/>
              <a:t>War/conflict</a:t>
            </a:r>
          </a:p>
          <a:p>
            <a:pPr lvl="2"/>
            <a:r>
              <a:rPr lang="en-GB" dirty="0" smtClean="0"/>
              <a:t>Metaphors of naval/hoplite conflict/fighting</a:t>
            </a:r>
          </a:p>
          <a:p>
            <a:pPr lvl="1"/>
            <a:r>
              <a:rPr lang="en-GB" dirty="0" smtClean="0"/>
              <a:t>Ask yourself where we might find contemporary resonance (e.g. with concerns over law and order)</a:t>
            </a:r>
            <a:endParaRPr lang="en-GB" dirty="0"/>
          </a:p>
        </p:txBody>
      </p:sp>
    </p:spTree>
    <p:extLst>
      <p:ext uri="{BB962C8B-B14F-4D97-AF65-F5344CB8AC3E}">
        <p14:creationId xmlns:p14="http://schemas.microsoft.com/office/powerpoint/2010/main" val="2110694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pPr algn="l"/>
            <a:r>
              <a:rPr lang="en-GB" b="1" dirty="0" smtClean="0"/>
              <a:t>Etymology of “tragedy”</a:t>
            </a:r>
            <a:endParaRPr lang="en-GB" b="1"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In </a:t>
            </a:r>
            <a:r>
              <a:rPr lang="en-GB" dirty="0" err="1" smtClean="0"/>
              <a:t>Engish</a:t>
            </a:r>
            <a:r>
              <a:rPr lang="en-GB" dirty="0" smtClean="0"/>
              <a:t>, late </a:t>
            </a:r>
            <a:r>
              <a:rPr lang="en-GB" dirty="0"/>
              <a:t>14c., "play or other serious literary work with an unhappy ending," from Old French </a:t>
            </a:r>
            <a:r>
              <a:rPr lang="en-GB" i="1" dirty="0" err="1"/>
              <a:t>tragedie</a:t>
            </a:r>
            <a:r>
              <a:rPr lang="en-GB" dirty="0"/>
              <a:t> (14c.), from Latin </a:t>
            </a:r>
            <a:r>
              <a:rPr lang="en-GB" dirty="0" err="1"/>
              <a:t>tragedia</a:t>
            </a:r>
            <a:r>
              <a:rPr lang="en-GB" dirty="0"/>
              <a:t> "a tragedy," from Greek </a:t>
            </a:r>
            <a:r>
              <a:rPr lang="en-GB" i="1" dirty="0" err="1"/>
              <a:t>tragodia</a:t>
            </a:r>
            <a:r>
              <a:rPr lang="en-GB" dirty="0"/>
              <a:t> "a dramatic poem or play in formal language and having an unhappy resolution," apparently literally "goat song," from </a:t>
            </a:r>
            <a:r>
              <a:rPr lang="en-GB" i="1" dirty="0" err="1"/>
              <a:t>tragos</a:t>
            </a:r>
            <a:r>
              <a:rPr lang="en-GB" dirty="0"/>
              <a:t> "goat" + </a:t>
            </a:r>
            <a:r>
              <a:rPr lang="en-GB" dirty="0" err="1"/>
              <a:t>oide</a:t>
            </a:r>
            <a:r>
              <a:rPr lang="en-GB" dirty="0"/>
              <a:t> "</a:t>
            </a:r>
            <a:r>
              <a:rPr lang="en-GB" dirty="0" smtClean="0"/>
              <a:t>song". </a:t>
            </a:r>
            <a:r>
              <a:rPr lang="en-GB" dirty="0"/>
              <a:t/>
            </a:r>
            <a:br>
              <a:rPr lang="en-GB" dirty="0"/>
            </a:br>
            <a:r>
              <a:rPr lang="en-GB" dirty="0"/>
              <a:t/>
            </a:r>
            <a:br>
              <a:rPr lang="en-GB" dirty="0"/>
            </a:br>
            <a:r>
              <a:rPr lang="en-GB" dirty="0"/>
              <a:t>The connection may be via </a:t>
            </a:r>
            <a:r>
              <a:rPr lang="en-GB" dirty="0" err="1"/>
              <a:t>satyric</a:t>
            </a:r>
            <a:r>
              <a:rPr lang="en-GB" dirty="0"/>
              <a:t> drama, from which tragedy later developed, in which actors or singers were dressed in goatskins to represent satyrs. But many other theories have been made (including "singer who competes for a goat as a prize"), and even the "goat" connection is at times questioned. Meaning "any unhappy event, disaster" is from c. 1500.</a:t>
            </a:r>
          </a:p>
        </p:txBody>
      </p:sp>
    </p:spTree>
    <p:extLst>
      <p:ext uri="{BB962C8B-B14F-4D97-AF65-F5344CB8AC3E}">
        <p14:creationId xmlns:p14="http://schemas.microsoft.com/office/powerpoint/2010/main" val="39698874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GB" b="1" dirty="0" smtClean="0"/>
              <a:t>Syntax/Grammar/Word Order</a:t>
            </a:r>
            <a:endParaRPr lang="en-GB" b="1" dirty="0"/>
          </a:p>
        </p:txBody>
      </p:sp>
      <p:sp>
        <p:nvSpPr>
          <p:cNvPr id="3" name="Content Placeholder 2"/>
          <p:cNvSpPr>
            <a:spLocks noGrp="1"/>
          </p:cNvSpPr>
          <p:nvPr>
            <p:ph idx="1"/>
          </p:nvPr>
        </p:nvSpPr>
        <p:spPr>
          <a:ln>
            <a:solidFill>
              <a:schemeClr val="tx1"/>
            </a:solidFill>
          </a:ln>
        </p:spPr>
        <p:txBody>
          <a:bodyPr/>
          <a:lstStyle/>
          <a:p>
            <a:r>
              <a:rPr lang="en-GB" dirty="0" smtClean="0"/>
              <a:t>This becomes easier after a little bit of slow practice:</a:t>
            </a:r>
          </a:p>
          <a:p>
            <a:r>
              <a:rPr lang="en-GB" dirty="0" smtClean="0"/>
              <a:t>“</a:t>
            </a:r>
            <a:r>
              <a:rPr lang="en-GB" b="1" dirty="0" smtClean="0"/>
              <a:t>O queen Athena, first from they last words</a:t>
            </a:r>
            <a:r>
              <a:rPr lang="en-GB" dirty="0" smtClean="0"/>
              <a:t> | </a:t>
            </a:r>
            <a:r>
              <a:rPr lang="en-GB" b="1" dirty="0" smtClean="0"/>
              <a:t>Will I a great solicitude remove.</a:t>
            </a:r>
            <a:r>
              <a:rPr lang="en-GB" dirty="0"/>
              <a:t> </a:t>
            </a:r>
            <a:r>
              <a:rPr lang="en-GB" dirty="0" smtClean="0"/>
              <a:t>| </a:t>
            </a:r>
            <a:r>
              <a:rPr lang="en-GB" b="1" dirty="0" smtClean="0"/>
              <a:t>Not one blood-guilty am I”</a:t>
            </a:r>
          </a:p>
          <a:p>
            <a:r>
              <a:rPr lang="en-GB" b="1" dirty="0" smtClean="0"/>
              <a:t>O queen Athena, first I will remove a great solicitude </a:t>
            </a:r>
            <a:r>
              <a:rPr lang="en-GB" dirty="0" smtClean="0"/>
              <a:t>[concern/worry/anxiety]</a:t>
            </a:r>
            <a:r>
              <a:rPr lang="en-GB" b="1" dirty="0" smtClean="0"/>
              <a:t>. I am not </a:t>
            </a:r>
            <a:r>
              <a:rPr lang="en-GB" dirty="0" smtClean="0"/>
              <a:t>[one who is]</a:t>
            </a:r>
            <a:r>
              <a:rPr lang="en-GB" b="1" dirty="0" smtClean="0"/>
              <a:t> blood-guilty.</a:t>
            </a:r>
            <a:endParaRPr lang="en-GB" dirty="0"/>
          </a:p>
        </p:txBody>
      </p:sp>
    </p:spTree>
    <p:extLst>
      <p:ext uri="{BB962C8B-B14F-4D97-AF65-F5344CB8AC3E}">
        <p14:creationId xmlns:p14="http://schemas.microsoft.com/office/powerpoint/2010/main" val="67751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pPr algn="l"/>
            <a:r>
              <a:rPr lang="en-GB" b="1" dirty="0" smtClean="0"/>
              <a:t>Language Game</a:t>
            </a:r>
            <a:endParaRPr lang="en-GB" b="1" dirty="0"/>
          </a:p>
        </p:txBody>
      </p:sp>
      <p:sp>
        <p:nvSpPr>
          <p:cNvPr id="3" name="Content Placeholder 2"/>
          <p:cNvSpPr>
            <a:spLocks noGrp="1"/>
          </p:cNvSpPr>
          <p:nvPr>
            <p:ph idx="1"/>
          </p:nvPr>
        </p:nvSpPr>
        <p:spPr>
          <a:ln>
            <a:solidFill>
              <a:schemeClr val="tx1"/>
            </a:solidFill>
          </a:ln>
        </p:spPr>
        <p:txBody>
          <a:bodyPr/>
          <a:lstStyle/>
          <a:p>
            <a:r>
              <a:rPr lang="en-GB" dirty="0" smtClean="0"/>
              <a:t>Write some straightforward sentences as you would speak. Construct them either as past or future:</a:t>
            </a:r>
          </a:p>
          <a:p>
            <a:pPr lvl="1"/>
            <a:r>
              <a:rPr lang="en-GB" dirty="0" smtClean="0"/>
              <a:t>Yesterday, I went to the shops.</a:t>
            </a:r>
          </a:p>
          <a:p>
            <a:pPr lvl="1"/>
            <a:r>
              <a:rPr lang="en-GB" dirty="0" smtClean="0"/>
              <a:t>Tomorrow, I will go to the shops.</a:t>
            </a:r>
          </a:p>
          <a:p>
            <a:r>
              <a:rPr lang="en-GB" dirty="0" smtClean="0"/>
              <a:t>Re-arrange them </a:t>
            </a:r>
            <a:r>
              <a:rPr lang="en-GB" i="1" dirty="0" smtClean="0"/>
              <a:t>à la</a:t>
            </a:r>
            <a:r>
              <a:rPr lang="en-GB" dirty="0" smtClean="0"/>
              <a:t> Greek tragedy.</a:t>
            </a:r>
          </a:p>
          <a:p>
            <a:r>
              <a:rPr lang="en-GB" dirty="0" smtClean="0"/>
              <a:t>Look up “fancy” alternatives for your verb and/or noun choices.</a:t>
            </a:r>
            <a:endParaRPr lang="en-GB" dirty="0"/>
          </a:p>
        </p:txBody>
      </p:sp>
    </p:spTree>
    <p:extLst>
      <p:ext uri="{BB962C8B-B14F-4D97-AF65-F5344CB8AC3E}">
        <p14:creationId xmlns:p14="http://schemas.microsoft.com/office/powerpoint/2010/main" val="1517539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chemeClr val="tx1"/>
            </a:solidFill>
          </a:ln>
        </p:spPr>
        <p:txBody>
          <a:bodyPr/>
          <a:lstStyle/>
          <a:p>
            <a:pPr algn="l"/>
            <a:r>
              <a:rPr lang="en-GB" b="1" dirty="0" smtClean="0"/>
              <a:t>Orestes’ &amp; Athena’s conversation</a:t>
            </a:r>
            <a:endParaRPr lang="en-GB" b="1" dirty="0"/>
          </a:p>
        </p:txBody>
      </p:sp>
      <p:sp>
        <p:nvSpPr>
          <p:cNvPr id="3" name="Content Placeholder 2"/>
          <p:cNvSpPr>
            <a:spLocks noGrp="1"/>
          </p:cNvSpPr>
          <p:nvPr>
            <p:ph idx="1"/>
          </p:nvPr>
        </p:nvSpPr>
        <p:spPr>
          <a:ln>
            <a:solidFill>
              <a:schemeClr val="tx1"/>
            </a:solidFill>
          </a:ln>
        </p:spPr>
        <p:txBody>
          <a:bodyPr/>
          <a:lstStyle/>
          <a:p>
            <a:r>
              <a:rPr lang="en-GB" dirty="0" smtClean="0"/>
              <a:t>What is the general thrust of the speeches?</a:t>
            </a:r>
          </a:p>
          <a:p>
            <a:r>
              <a:rPr lang="en-GB" dirty="0" smtClean="0"/>
              <a:t>Are there any significant patterns in either speech?</a:t>
            </a:r>
          </a:p>
          <a:p>
            <a:r>
              <a:rPr lang="en-GB" dirty="0" smtClean="0"/>
              <a:t>What is the problem for Athena?</a:t>
            </a:r>
            <a:endParaRPr lang="en-GB" dirty="0"/>
          </a:p>
        </p:txBody>
      </p:sp>
    </p:spTree>
    <p:extLst>
      <p:ext uri="{BB962C8B-B14F-4D97-AF65-F5344CB8AC3E}">
        <p14:creationId xmlns:p14="http://schemas.microsoft.com/office/powerpoint/2010/main" val="3937042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accent1"/>
            </a:solidFill>
          </a:ln>
        </p:spPr>
        <p:txBody>
          <a:bodyPr/>
          <a:lstStyle/>
          <a:p>
            <a:pPr algn="l"/>
            <a:r>
              <a:rPr lang="en-GB" b="1" dirty="0" smtClean="0"/>
              <a:t>Writing: </a:t>
            </a:r>
            <a:r>
              <a:rPr lang="en-GB" b="1" dirty="0" err="1" smtClean="0"/>
              <a:t>Analyzing</a:t>
            </a:r>
            <a:r>
              <a:rPr lang="en-GB" b="1" dirty="0" smtClean="0"/>
              <a:t> &amp; Summarizing</a:t>
            </a:r>
            <a:endParaRPr lang="en-GB" b="1" dirty="0"/>
          </a:p>
        </p:txBody>
      </p:sp>
      <p:sp>
        <p:nvSpPr>
          <p:cNvPr id="3" name="Content Placeholder 2"/>
          <p:cNvSpPr>
            <a:spLocks noGrp="1"/>
          </p:cNvSpPr>
          <p:nvPr>
            <p:ph idx="1"/>
          </p:nvPr>
        </p:nvSpPr>
        <p:spPr>
          <a:ln>
            <a:solidFill>
              <a:schemeClr val="accent1"/>
            </a:solidFill>
          </a:ln>
        </p:spPr>
        <p:txBody>
          <a:bodyPr/>
          <a:lstStyle/>
          <a:p>
            <a:r>
              <a:rPr lang="en-GB" dirty="0" smtClean="0"/>
              <a:t>It can be hard to </a:t>
            </a:r>
            <a:r>
              <a:rPr lang="en-GB" dirty="0" err="1" smtClean="0"/>
              <a:t>analyze</a:t>
            </a:r>
            <a:r>
              <a:rPr lang="en-GB" dirty="0" smtClean="0"/>
              <a:t> literary language when we don’t have a question/title focussing our attention.</a:t>
            </a:r>
          </a:p>
          <a:p>
            <a:r>
              <a:rPr lang="en-GB" dirty="0" smtClean="0"/>
              <a:t>However, there are certain points of language that will “jump out” at us irrespective of a focussing title/question.</a:t>
            </a:r>
            <a:endParaRPr lang="en-GB" dirty="0"/>
          </a:p>
        </p:txBody>
      </p:sp>
    </p:spTree>
    <p:extLst>
      <p:ext uri="{BB962C8B-B14F-4D97-AF65-F5344CB8AC3E}">
        <p14:creationId xmlns:p14="http://schemas.microsoft.com/office/powerpoint/2010/main" val="23847794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pPr algn="l"/>
            <a:r>
              <a:rPr lang="en-GB" b="1" dirty="0" smtClean="0"/>
              <a:t>Consider the significance of the this quotation?</a:t>
            </a:r>
            <a:endParaRPr lang="en-GB" b="1" dirty="0"/>
          </a:p>
        </p:txBody>
      </p:sp>
      <p:sp>
        <p:nvSpPr>
          <p:cNvPr id="3" name="Content Placeholder 2"/>
          <p:cNvSpPr>
            <a:spLocks noGrp="1"/>
          </p:cNvSpPr>
          <p:nvPr>
            <p:ph idx="1"/>
          </p:nvPr>
        </p:nvSpPr>
        <p:spPr>
          <a:ln>
            <a:solidFill>
              <a:schemeClr val="accent1"/>
            </a:solidFill>
          </a:ln>
        </p:spPr>
        <p:txBody>
          <a:bodyPr/>
          <a:lstStyle/>
          <a:p>
            <a:pPr marL="0" indent="0">
              <a:buNone/>
            </a:pPr>
            <a:r>
              <a:rPr lang="en-GB" b="1" dirty="0"/>
              <a:t>ORESTES</a:t>
            </a:r>
            <a:r>
              <a:rPr lang="en-GB" dirty="0"/>
              <a:t> </a:t>
            </a:r>
          </a:p>
          <a:p>
            <a:pPr marL="0" indent="0">
              <a:buNone/>
            </a:pPr>
            <a:r>
              <a:rPr lang="en-GB" dirty="0"/>
              <a:t>Yea, for in her combined two stains of sin. </a:t>
            </a:r>
          </a:p>
          <a:p>
            <a:pPr marL="0" indent="0">
              <a:buNone/>
            </a:pPr>
            <a:r>
              <a:rPr lang="en-GB" dirty="0"/>
              <a:t/>
            </a:r>
            <a:br>
              <a:rPr lang="en-GB" dirty="0"/>
            </a:br>
            <a:r>
              <a:rPr lang="en-GB" b="1" dirty="0"/>
              <a:t>LEADER</a:t>
            </a:r>
            <a:r>
              <a:rPr lang="en-GB" dirty="0"/>
              <a:t> </a:t>
            </a:r>
          </a:p>
          <a:p>
            <a:pPr marL="0" indent="0">
              <a:buNone/>
            </a:pPr>
            <a:r>
              <a:rPr lang="en-GB" dirty="0"/>
              <a:t>How? speak this clearly to the judges' mind. </a:t>
            </a:r>
          </a:p>
          <a:p>
            <a:pPr marL="0" indent="0">
              <a:buNone/>
            </a:pPr>
            <a:r>
              <a:rPr lang="en-GB" dirty="0"/>
              <a:t/>
            </a:r>
            <a:br>
              <a:rPr lang="en-GB" dirty="0"/>
            </a:br>
            <a:r>
              <a:rPr lang="en-GB" b="1" dirty="0"/>
              <a:t>ORESTES</a:t>
            </a:r>
            <a:r>
              <a:rPr lang="en-GB" dirty="0"/>
              <a:t> </a:t>
            </a:r>
          </a:p>
          <a:p>
            <a:pPr marL="0" indent="0">
              <a:buNone/>
            </a:pPr>
            <a:r>
              <a:rPr lang="en-GB" dirty="0"/>
              <a:t>Slaying her husband, she did slay my sire. </a:t>
            </a:r>
          </a:p>
          <a:p>
            <a:pPr marL="0" indent="0">
              <a:buNone/>
            </a:pPr>
            <a:endParaRPr lang="en-GB" dirty="0"/>
          </a:p>
        </p:txBody>
      </p:sp>
    </p:spTree>
    <p:extLst>
      <p:ext uri="{BB962C8B-B14F-4D97-AF65-F5344CB8AC3E}">
        <p14:creationId xmlns:p14="http://schemas.microsoft.com/office/powerpoint/2010/main" val="17317669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pPr algn="l"/>
            <a:r>
              <a:rPr lang="en-GB" sz="3200" b="1" dirty="0"/>
              <a:t>We can explain the “logic” of Orestes’ claim, and thereby offer some form of </a:t>
            </a:r>
            <a:r>
              <a:rPr lang="en-GB" sz="3200" b="1" dirty="0" smtClean="0"/>
              <a:t>analysis:</a:t>
            </a:r>
            <a:endParaRPr lang="en-GB" sz="3200" b="1" dirty="0"/>
          </a:p>
        </p:txBody>
      </p:sp>
      <p:sp>
        <p:nvSpPr>
          <p:cNvPr id="3" name="Content Placeholder 2"/>
          <p:cNvSpPr>
            <a:spLocks noGrp="1"/>
          </p:cNvSpPr>
          <p:nvPr>
            <p:ph idx="1"/>
          </p:nvPr>
        </p:nvSpPr>
        <p:spPr>
          <a:ln>
            <a:solidFill>
              <a:schemeClr val="accent1"/>
            </a:solidFill>
          </a:ln>
        </p:spPr>
        <p:txBody>
          <a:bodyPr>
            <a:normAutofit/>
          </a:bodyPr>
          <a:lstStyle/>
          <a:p>
            <a:pPr>
              <a:buFontTx/>
              <a:buChar char="-"/>
            </a:pPr>
            <a:r>
              <a:rPr lang="en-GB" dirty="0" smtClean="0"/>
              <a:t>Agamemnon was one man with multiple roles</a:t>
            </a:r>
          </a:p>
          <a:p>
            <a:pPr>
              <a:buFontTx/>
              <a:buChar char="-"/>
            </a:pPr>
            <a:r>
              <a:rPr lang="en-GB" dirty="0" smtClean="0"/>
              <a:t>He was a husband, a king, and a father</a:t>
            </a:r>
          </a:p>
          <a:p>
            <a:pPr>
              <a:buFontTx/>
              <a:buChar char="-"/>
            </a:pPr>
            <a:r>
              <a:rPr lang="en-GB" dirty="0" smtClean="0"/>
              <a:t>“sire” does a double duty, reminding us of its etymological connection to both nobility/seniority/authority (those worthy of respect; those who received knighthoods) and to fathers. </a:t>
            </a:r>
            <a:endParaRPr lang="en-GB" dirty="0"/>
          </a:p>
        </p:txBody>
      </p:sp>
    </p:spTree>
    <p:extLst>
      <p:ext uri="{BB962C8B-B14F-4D97-AF65-F5344CB8AC3E}">
        <p14:creationId xmlns:p14="http://schemas.microsoft.com/office/powerpoint/2010/main" val="34411182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pPr algn="l"/>
            <a:r>
              <a:rPr lang="en-GB" b="1" dirty="0" smtClean="0"/>
              <a:t>Take this model and finish it off:</a:t>
            </a:r>
            <a:endParaRPr lang="en-GB" b="1" dirty="0"/>
          </a:p>
        </p:txBody>
      </p:sp>
      <p:sp>
        <p:nvSpPr>
          <p:cNvPr id="3" name="Content Placeholder 2"/>
          <p:cNvSpPr>
            <a:spLocks noGrp="1"/>
          </p:cNvSpPr>
          <p:nvPr>
            <p:ph idx="1"/>
          </p:nvPr>
        </p:nvSpPr>
        <p:spPr>
          <a:ln>
            <a:solidFill>
              <a:schemeClr val="accent1"/>
            </a:solidFill>
          </a:ln>
        </p:spPr>
        <p:txBody>
          <a:bodyPr>
            <a:normAutofit fontScale="77500" lnSpcReduction="20000"/>
          </a:bodyPr>
          <a:lstStyle/>
          <a:p>
            <a:pPr marL="0" indent="0">
              <a:buNone/>
            </a:pPr>
            <a:r>
              <a:rPr lang="en-GB" dirty="0"/>
              <a:t>Orestes claims that in his mother, Clytemnestra, there are “combined two stains of sin,” because, “[s]laying her husband, she did slay my sire.” There is a clever logic at work here: Agamemnon was one man with many roles – husband, father, king – and so the implication here is that Clytemnestra may, as it were, have killed one person, but more than one man: a “husband” and a “sire.” But “sire” does a double duty here, as it is etymologically linked both to fathers and fathering, and to nobility, seniority, and authoritative figures worthy of respect. It thus suggests that the privileged status Orestes accords Agamemnon is linked to his status as king and his position as father</a:t>
            </a:r>
            <a:r>
              <a:rPr lang="en-GB" dirty="0" smtClean="0"/>
              <a:t>.</a:t>
            </a:r>
          </a:p>
          <a:p>
            <a:pPr marL="0" indent="0" algn="r">
              <a:buNone/>
            </a:pPr>
            <a:r>
              <a:rPr lang="en-GB" dirty="0" smtClean="0"/>
              <a:t>(116 words)</a:t>
            </a:r>
            <a:endParaRPr lang="en-GB" dirty="0"/>
          </a:p>
        </p:txBody>
      </p:sp>
    </p:spTree>
    <p:extLst>
      <p:ext uri="{BB962C8B-B14F-4D97-AF65-F5344CB8AC3E}">
        <p14:creationId xmlns:p14="http://schemas.microsoft.com/office/powerpoint/2010/main" val="3956087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pPr algn="l"/>
            <a:r>
              <a:rPr lang="en-GB" sz="2200" b="1" dirty="0" smtClean="0"/>
              <a:t>Once we have a focus/topic/question, we can extend our analyses even further, because we then have a “so what?” to return at the end of each paragraph/section:</a:t>
            </a:r>
            <a:endParaRPr lang="en-GB" sz="2200" b="1" dirty="0"/>
          </a:p>
        </p:txBody>
      </p:sp>
      <p:sp>
        <p:nvSpPr>
          <p:cNvPr id="3" name="Content Placeholder 2"/>
          <p:cNvSpPr>
            <a:spLocks noGrp="1"/>
          </p:cNvSpPr>
          <p:nvPr>
            <p:ph idx="1"/>
          </p:nvPr>
        </p:nvSpPr>
        <p:spPr>
          <a:ln>
            <a:solidFill>
              <a:schemeClr val="accent1"/>
            </a:solidFill>
          </a:ln>
        </p:spPr>
        <p:txBody>
          <a:bodyPr>
            <a:normAutofit fontScale="70000" lnSpcReduction="20000"/>
          </a:bodyPr>
          <a:lstStyle/>
          <a:p>
            <a:pPr marL="0" indent="0">
              <a:buNone/>
            </a:pPr>
            <a:r>
              <a:rPr lang="en-GB" dirty="0"/>
              <a:t>Orestes claims that in his mother, Clytemnestra, there are “combined two stains of sin,” because, “[s]laying her husband, she did slay my sire.” There is a clever logic at work here: Agamemnon was one man with many roles – husband, father, king – and so the implication here is that Clytemnestra may, as it were, have killed one person, but more than one man: a “husband” and a “sire.” But “sire” does a double duty here, as it is etymologically linked both to fathers and fathering, and to nobility, seniority, and authoritative figures worthy of respect. It thus suggests that the privileged status Orestes accords Agamemnon is linked to his status as king and his position as father</a:t>
            </a:r>
            <a:r>
              <a:rPr lang="en-GB" dirty="0" smtClean="0"/>
              <a:t>. </a:t>
            </a:r>
            <a:r>
              <a:rPr lang="en-GB" b="1" dirty="0" smtClean="0"/>
              <a:t>Patriarchy is therefore doubly reinforced by Orestes’ attitude towards his dead father, as kings are fathers and rulers of their people, just as the </a:t>
            </a:r>
            <a:r>
              <a:rPr lang="en-GB" b="1" i="1" dirty="0" smtClean="0"/>
              <a:t>paterfamilias </a:t>
            </a:r>
            <a:r>
              <a:rPr lang="en-GB" b="1" dirty="0" smtClean="0"/>
              <a:t>is the father and ruler of his home. It is interesting to note that in the trial scene, Aeschylus stages a challenge to patriarchal rule, but only in order for its justness to be upheld.</a:t>
            </a:r>
            <a:endParaRPr lang="en-GB" b="1" dirty="0"/>
          </a:p>
          <a:p>
            <a:pPr marL="0" indent="0" algn="r">
              <a:buNone/>
            </a:pPr>
            <a:r>
              <a:rPr lang="en-GB" dirty="0" smtClean="0"/>
              <a:t>(176 words)</a:t>
            </a:r>
            <a:endParaRPr lang="en-GB" dirty="0"/>
          </a:p>
        </p:txBody>
      </p:sp>
    </p:spTree>
    <p:extLst>
      <p:ext uri="{BB962C8B-B14F-4D97-AF65-F5344CB8AC3E}">
        <p14:creationId xmlns:p14="http://schemas.microsoft.com/office/powerpoint/2010/main" val="36324022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Think about the focus you might like to take, were you to write about this play.</a:t>
            </a:r>
          </a:p>
          <a:p>
            <a:r>
              <a:rPr lang="en-GB" dirty="0" smtClean="0"/>
              <a:t>Find 3-4 quotes (brief is good) that are linked, either to each other through language patterns (e.g. blood/“blood-guilt”) or thematically (e.g. they tell us something about class/power/gender etc.)</a:t>
            </a:r>
          </a:p>
          <a:p>
            <a:r>
              <a:rPr lang="en-GB" dirty="0" smtClean="0"/>
              <a:t>Write them down.</a:t>
            </a:r>
          </a:p>
          <a:p>
            <a:r>
              <a:rPr lang="en-GB" dirty="0" err="1" smtClean="0"/>
              <a:t>Analyze</a:t>
            </a:r>
            <a:r>
              <a:rPr lang="en-GB" dirty="0" smtClean="0"/>
              <a:t> in note form.</a:t>
            </a:r>
          </a:p>
          <a:p>
            <a:r>
              <a:rPr lang="en-GB" dirty="0" smtClean="0"/>
              <a:t>“Write up analysis,” using model as </a:t>
            </a:r>
            <a:r>
              <a:rPr lang="en-GB" smtClean="0"/>
              <a:t>a guide.</a:t>
            </a:r>
            <a:endParaRPr lang="en-GB" dirty="0"/>
          </a:p>
        </p:txBody>
      </p:sp>
    </p:spTree>
    <p:extLst>
      <p:ext uri="{BB962C8B-B14F-4D97-AF65-F5344CB8AC3E}">
        <p14:creationId xmlns:p14="http://schemas.microsoft.com/office/powerpoint/2010/main" val="20785938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GB" dirty="0"/>
              <a:t>But when the thirsty dust sucks up man's blood </a:t>
            </a:r>
            <a:br>
              <a:rPr lang="en-GB" dirty="0"/>
            </a:br>
            <a:r>
              <a:rPr lang="en-GB" dirty="0"/>
              <a:t>Once shed in death, he shall arise no more. </a:t>
            </a:r>
          </a:p>
        </p:txBody>
      </p:sp>
    </p:spTree>
    <p:extLst>
      <p:ext uri="{BB962C8B-B14F-4D97-AF65-F5344CB8AC3E}">
        <p14:creationId xmlns:p14="http://schemas.microsoft.com/office/powerpoint/2010/main" val="3160946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GB" b="1" dirty="0" smtClean="0"/>
              <a:t>Plot Summaries</a:t>
            </a:r>
            <a:endParaRPr lang="en-GB" b="1" dirty="0"/>
          </a:p>
        </p:txBody>
      </p:sp>
      <p:sp>
        <p:nvSpPr>
          <p:cNvPr id="3" name="Content Placeholder 2"/>
          <p:cNvSpPr>
            <a:spLocks noGrp="1"/>
          </p:cNvSpPr>
          <p:nvPr>
            <p:ph idx="1"/>
          </p:nvPr>
        </p:nvSpPr>
        <p:spPr/>
        <p:txBody>
          <a:bodyPr>
            <a:normAutofit fontScale="92500"/>
          </a:bodyPr>
          <a:lstStyle/>
          <a:p>
            <a:r>
              <a:rPr lang="en-GB" dirty="0" smtClean="0"/>
              <a:t>The summaries describe one play by each of the following: Aeschylus, Sophocles, and Euripides.</a:t>
            </a:r>
          </a:p>
          <a:p>
            <a:r>
              <a:rPr lang="en-GB" dirty="0" smtClean="0"/>
              <a:t>These are the only tragedians, some of whose complete plays are still extant.</a:t>
            </a:r>
            <a:endParaRPr lang="en-GB" dirty="0"/>
          </a:p>
          <a:p>
            <a:r>
              <a:rPr lang="en-GB" dirty="0" smtClean="0"/>
              <a:t>Much of what we “know” about tragedy is based on the plays the “big three” left behind.</a:t>
            </a:r>
          </a:p>
          <a:p>
            <a:r>
              <a:rPr lang="en-GB" dirty="0" smtClean="0"/>
              <a:t>We also have records, in which we find comments on other playwrights and plays, and a number of fragments.</a:t>
            </a:r>
          </a:p>
        </p:txBody>
      </p:sp>
    </p:spTree>
    <p:extLst>
      <p:ext uri="{BB962C8B-B14F-4D97-AF65-F5344CB8AC3E}">
        <p14:creationId xmlns:p14="http://schemas.microsoft.com/office/powerpoint/2010/main" val="2511917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hlinkClick r:id="rId2"/>
              </a:rPr>
              <a:t>http://</a:t>
            </a:r>
            <a:r>
              <a:rPr lang="en-GB" dirty="0" smtClean="0">
                <a:hlinkClick r:id="rId2"/>
              </a:rPr>
              <a:t>www.ancient-literature.com/greece_euripides_alcestis.html</a:t>
            </a:r>
            <a:endParaRPr lang="en-GB" dirty="0" smtClean="0"/>
          </a:p>
          <a:p>
            <a:endParaRPr lang="en-GB" dirty="0"/>
          </a:p>
        </p:txBody>
      </p:sp>
    </p:spTree>
    <p:extLst>
      <p:ext uri="{BB962C8B-B14F-4D97-AF65-F5344CB8AC3E}">
        <p14:creationId xmlns:p14="http://schemas.microsoft.com/office/powerpoint/2010/main" val="17611257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pPr algn="l"/>
            <a:r>
              <a:rPr lang="en-GB" b="1" dirty="0" smtClean="0"/>
              <a:t>Coursework tasks/questions</a:t>
            </a:r>
            <a:endParaRPr lang="en-GB" b="1" dirty="0"/>
          </a:p>
        </p:txBody>
      </p:sp>
      <p:sp>
        <p:nvSpPr>
          <p:cNvPr id="3" name="Content Placeholder 2"/>
          <p:cNvSpPr>
            <a:spLocks noGrp="1"/>
          </p:cNvSpPr>
          <p:nvPr>
            <p:ph idx="1"/>
          </p:nvPr>
        </p:nvSpPr>
        <p:spPr/>
        <p:txBody>
          <a:bodyPr/>
          <a:lstStyle/>
          <a:p>
            <a:r>
              <a:rPr lang="en-GB" dirty="0" smtClean="0"/>
              <a:t>In tragedy, “[t]he convergence between spectacle, verbal imagery, and mythical genealogy is such that it is often impossible to separate them” (</a:t>
            </a:r>
            <a:r>
              <a:rPr lang="en-GB" dirty="0" err="1" smtClean="0"/>
              <a:t>Saïd</a:t>
            </a:r>
            <a:r>
              <a:rPr lang="en-GB" dirty="0" smtClean="0"/>
              <a:t> 2008). Discuss.</a:t>
            </a:r>
            <a:endParaRPr lang="en-GB" dirty="0"/>
          </a:p>
        </p:txBody>
      </p:sp>
    </p:spTree>
    <p:extLst>
      <p:ext uri="{BB962C8B-B14F-4D97-AF65-F5344CB8AC3E}">
        <p14:creationId xmlns:p14="http://schemas.microsoft.com/office/powerpoint/2010/main" val="19649402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Antigone </a:t>
            </a:r>
            <a:r>
              <a:rPr lang="en-GB" dirty="0"/>
              <a:t>(film): </a:t>
            </a:r>
            <a:r>
              <a:rPr lang="en-GB" dirty="0">
                <a:hlinkClick r:id="rId2"/>
              </a:rPr>
              <a:t>https://</a:t>
            </a:r>
            <a:r>
              <a:rPr lang="en-GB" dirty="0" smtClean="0">
                <a:hlinkClick r:id="rId2"/>
              </a:rPr>
              <a:t>www.youtube.com/watch?v=8bSnnufOx80&amp;list=PLjAYlUiAhOZ5xJhxtxojqCKFnZs5-lzCh</a:t>
            </a:r>
            <a:endParaRPr lang="en-GB" dirty="0" smtClean="0"/>
          </a:p>
          <a:p>
            <a:endParaRPr lang="en-GB" dirty="0"/>
          </a:p>
        </p:txBody>
      </p:sp>
    </p:spTree>
    <p:extLst>
      <p:ext uri="{BB962C8B-B14F-4D97-AF65-F5344CB8AC3E}">
        <p14:creationId xmlns:p14="http://schemas.microsoft.com/office/powerpoint/2010/main" val="19312973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hlinkClick r:id="rId2"/>
              </a:rPr>
              <a:t>http://</a:t>
            </a:r>
            <a:r>
              <a:rPr lang="en-GB" dirty="0" smtClean="0">
                <a:hlinkClick r:id="rId2"/>
              </a:rPr>
              <a:t>www.ancientgreece.co.uk/staff/resources/background/bg18/home.html</a:t>
            </a:r>
            <a:endParaRPr lang="en-GB" dirty="0" smtClean="0"/>
          </a:p>
          <a:p>
            <a:endParaRPr lang="en-GB" dirty="0"/>
          </a:p>
        </p:txBody>
      </p:sp>
    </p:spTree>
    <p:extLst>
      <p:ext uri="{BB962C8B-B14F-4D97-AF65-F5344CB8AC3E}">
        <p14:creationId xmlns:p14="http://schemas.microsoft.com/office/powerpoint/2010/main" val="1881754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b="1" dirty="0" smtClean="0"/>
              <a:t>Aeschylus: </a:t>
            </a:r>
            <a:r>
              <a:rPr lang="en-GB" dirty="0" smtClean="0"/>
              <a:t>525/24 (?) – 456/55</a:t>
            </a:r>
          </a:p>
          <a:p>
            <a:r>
              <a:rPr lang="en-GB" b="1" dirty="0" smtClean="0"/>
              <a:t>Sophocles: </a:t>
            </a:r>
            <a:r>
              <a:rPr lang="en-GB" dirty="0" smtClean="0"/>
              <a:t>496 (?) – 406/05 </a:t>
            </a:r>
            <a:endParaRPr lang="en-GB" b="1" dirty="0" smtClean="0"/>
          </a:p>
          <a:p>
            <a:r>
              <a:rPr lang="en-GB" b="1" dirty="0" smtClean="0"/>
              <a:t>Euripides:</a:t>
            </a:r>
            <a:r>
              <a:rPr lang="en-GB" dirty="0" smtClean="0"/>
              <a:t> 480 (485/84?) BCE – 407/6 BCE</a:t>
            </a:r>
          </a:p>
          <a:p>
            <a:endParaRPr lang="en-GB" dirty="0"/>
          </a:p>
          <a:p>
            <a:r>
              <a:rPr lang="en-GB" b="1" dirty="0" smtClean="0"/>
              <a:t>Add 1 for the century:</a:t>
            </a:r>
            <a:r>
              <a:rPr lang="en-GB" dirty="0" smtClean="0"/>
              <a:t> Aeschylus, late sixth century to early fifth; Sophocles and Euripides fifth century.</a:t>
            </a:r>
          </a:p>
          <a:p>
            <a:r>
              <a:rPr lang="en-GB" dirty="0" smtClean="0"/>
              <a:t>As numbers go down, we get closer to CE (common era; birth of Christ); the lower the number, the later in the century we are (e.g. 496 = early 5</a:t>
            </a:r>
            <a:r>
              <a:rPr lang="en-GB" baseline="30000" dirty="0" smtClean="0"/>
              <a:t>th</a:t>
            </a:r>
            <a:r>
              <a:rPr lang="en-GB" dirty="0" smtClean="0"/>
              <a:t> century; 408 = late fifth century)</a:t>
            </a:r>
            <a:endParaRPr lang="en-GB" dirty="0"/>
          </a:p>
        </p:txBody>
      </p:sp>
    </p:spTree>
    <p:extLst>
      <p:ext uri="{BB962C8B-B14F-4D97-AF65-F5344CB8AC3E}">
        <p14:creationId xmlns:p14="http://schemas.microsoft.com/office/powerpoint/2010/main" val="366392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Read the summaries</a:t>
            </a:r>
          </a:p>
          <a:p>
            <a:r>
              <a:rPr lang="en-GB" dirty="0" smtClean="0"/>
              <a:t>Based on these three summaries, what would you say some of the generic features of classical tragedy are?</a:t>
            </a:r>
            <a:endParaRPr lang="en-GB" dirty="0"/>
          </a:p>
        </p:txBody>
      </p:sp>
    </p:spTree>
    <p:extLst>
      <p:ext uri="{BB962C8B-B14F-4D97-AF65-F5344CB8AC3E}">
        <p14:creationId xmlns:p14="http://schemas.microsoft.com/office/powerpoint/2010/main" val="1152752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Religion</a:t>
            </a:r>
          </a:p>
          <a:p>
            <a:r>
              <a:rPr lang="en-GB" dirty="0" smtClean="0"/>
              <a:t>Politics</a:t>
            </a:r>
          </a:p>
          <a:p>
            <a:r>
              <a:rPr lang="en-GB" dirty="0" smtClean="0"/>
              <a:t>Justice</a:t>
            </a:r>
          </a:p>
          <a:p>
            <a:r>
              <a:rPr lang="en-GB" dirty="0" smtClean="0"/>
              <a:t>Law</a:t>
            </a:r>
          </a:p>
          <a:p>
            <a:r>
              <a:rPr lang="en-GB" dirty="0" smtClean="0"/>
              <a:t>War/conflict</a:t>
            </a:r>
          </a:p>
          <a:p>
            <a:r>
              <a:rPr lang="en-GB" dirty="0" smtClean="0"/>
              <a:t>Loyalty</a:t>
            </a:r>
          </a:p>
          <a:p>
            <a:r>
              <a:rPr lang="en-GB" dirty="0" smtClean="0"/>
              <a:t>Duty</a:t>
            </a:r>
          </a:p>
          <a:p>
            <a:r>
              <a:rPr lang="en-GB" dirty="0" smtClean="0"/>
              <a:t>Gender</a:t>
            </a:r>
          </a:p>
          <a:p>
            <a:r>
              <a:rPr lang="en-GB" dirty="0" smtClean="0"/>
              <a:t>Myth</a:t>
            </a:r>
          </a:p>
          <a:p>
            <a:r>
              <a:rPr lang="en-GB" dirty="0" smtClean="0"/>
              <a:t>Happy/sad endings?</a:t>
            </a:r>
          </a:p>
          <a:p>
            <a:r>
              <a:rPr lang="en-GB" dirty="0" smtClean="0"/>
              <a:t>Class</a:t>
            </a:r>
            <a:endParaRPr lang="en-GB" dirty="0"/>
          </a:p>
        </p:txBody>
      </p:sp>
    </p:spTree>
    <p:extLst>
      <p:ext uri="{BB962C8B-B14F-4D97-AF65-F5344CB8AC3E}">
        <p14:creationId xmlns:p14="http://schemas.microsoft.com/office/powerpoint/2010/main" val="703464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How well do these summaries fit Aristotle’s model?</a:t>
            </a:r>
          </a:p>
          <a:p>
            <a:r>
              <a:rPr lang="en-GB" b="1" dirty="0" smtClean="0"/>
              <a:t>Aristotle</a:t>
            </a:r>
            <a:r>
              <a:rPr lang="en-GB" dirty="0" smtClean="0"/>
              <a:t>: 385-322</a:t>
            </a:r>
            <a:endParaRPr lang="en-GB" dirty="0"/>
          </a:p>
        </p:txBody>
      </p:sp>
    </p:spTree>
    <p:extLst>
      <p:ext uri="{BB962C8B-B14F-4D97-AF65-F5344CB8AC3E}">
        <p14:creationId xmlns:p14="http://schemas.microsoft.com/office/powerpoint/2010/main" val="257193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143000"/>
          </a:xfrm>
        </p:spPr>
        <p:txBody>
          <a:bodyPr/>
          <a:lstStyle/>
          <a:p>
            <a:r>
              <a:rPr lang="en-GB" b="1" dirty="0" smtClean="0"/>
              <a:t>Aristotelian Tragedy</a:t>
            </a:r>
            <a:endParaRPr lang="en-GB" b="1" dirty="0"/>
          </a:p>
        </p:txBody>
      </p:sp>
      <p:sp>
        <p:nvSpPr>
          <p:cNvPr id="3" name="Content Placeholder 2"/>
          <p:cNvSpPr>
            <a:spLocks noGrp="1"/>
          </p:cNvSpPr>
          <p:nvPr>
            <p:ph idx="1"/>
          </p:nvPr>
        </p:nvSpPr>
        <p:spPr>
          <a:xfrm>
            <a:off x="107504" y="692696"/>
            <a:ext cx="8784976" cy="5760640"/>
          </a:xfrm>
          <a:solidFill>
            <a:srgbClr val="FFC000"/>
          </a:solidFill>
        </p:spPr>
        <p:txBody>
          <a:bodyPr>
            <a:normAutofit fontScale="70000" lnSpcReduction="20000"/>
          </a:bodyPr>
          <a:lstStyle/>
          <a:p>
            <a:pPr>
              <a:lnSpc>
                <a:spcPct val="90000"/>
              </a:lnSpc>
              <a:defRPr/>
            </a:pPr>
            <a:r>
              <a:rPr lang="en-GB" dirty="0" smtClean="0"/>
              <a:t>A </a:t>
            </a:r>
            <a:r>
              <a:rPr lang="en-GB" b="1" dirty="0" smtClean="0"/>
              <a:t>genre</a:t>
            </a:r>
            <a:r>
              <a:rPr lang="en-GB" dirty="0" smtClean="0"/>
              <a:t> </a:t>
            </a:r>
            <a:r>
              <a:rPr lang="en-GB" dirty="0"/>
              <a:t>that ends in the fall (</a:t>
            </a:r>
            <a:r>
              <a:rPr lang="en-GB" dirty="0" smtClean="0"/>
              <a:t>often, </a:t>
            </a:r>
            <a:r>
              <a:rPr lang="en-GB" dirty="0"/>
              <a:t>but not </a:t>
            </a:r>
            <a:r>
              <a:rPr lang="en-GB" dirty="0" smtClean="0"/>
              <a:t>always, the </a:t>
            </a:r>
            <a:r>
              <a:rPr lang="en-GB" dirty="0"/>
              <a:t>death) of the </a:t>
            </a:r>
            <a:r>
              <a:rPr lang="en-GB" b="1" dirty="0"/>
              <a:t>protagonist</a:t>
            </a:r>
            <a:r>
              <a:rPr lang="en-GB" dirty="0"/>
              <a:t> </a:t>
            </a:r>
            <a:r>
              <a:rPr lang="en-GB" dirty="0" smtClean="0"/>
              <a:t>(heroic main character).</a:t>
            </a:r>
          </a:p>
          <a:p>
            <a:pPr>
              <a:lnSpc>
                <a:spcPct val="90000"/>
              </a:lnSpc>
              <a:defRPr/>
            </a:pPr>
            <a:r>
              <a:rPr lang="en-GB" b="1" dirty="0" smtClean="0"/>
              <a:t>Protagonist</a:t>
            </a:r>
            <a:r>
              <a:rPr lang="en-GB" dirty="0" smtClean="0"/>
              <a:t> should be someone of </a:t>
            </a:r>
            <a:r>
              <a:rPr lang="en-GB" b="1" dirty="0" smtClean="0"/>
              <a:t>noble standing</a:t>
            </a:r>
            <a:r>
              <a:rPr lang="en-GB" dirty="0" smtClean="0"/>
              <a:t> (e.g., royalty; ruling politician), whom the audience would admire. </a:t>
            </a:r>
          </a:p>
          <a:p>
            <a:pPr>
              <a:lnSpc>
                <a:spcPct val="90000"/>
              </a:lnSpc>
              <a:defRPr/>
            </a:pPr>
            <a:r>
              <a:rPr lang="en-GB" dirty="0" smtClean="0"/>
              <a:t>The fall is caused by the </a:t>
            </a:r>
            <a:r>
              <a:rPr lang="en-GB" b="1" dirty="0" smtClean="0"/>
              <a:t>protagonist’s extreme arrogance (hubris).</a:t>
            </a:r>
          </a:p>
          <a:p>
            <a:pPr>
              <a:lnSpc>
                <a:spcPct val="90000"/>
              </a:lnSpc>
              <a:defRPr/>
            </a:pPr>
            <a:r>
              <a:rPr lang="en-GB" b="1" dirty="0" smtClean="0"/>
              <a:t>Themes</a:t>
            </a:r>
            <a:r>
              <a:rPr lang="en-GB" dirty="0" smtClean="0"/>
              <a:t> </a:t>
            </a:r>
            <a:r>
              <a:rPr lang="en-GB" dirty="0"/>
              <a:t>of </a:t>
            </a:r>
            <a:r>
              <a:rPr lang="en-GB" b="1" dirty="0"/>
              <a:t>violence</a:t>
            </a:r>
            <a:r>
              <a:rPr lang="en-GB" dirty="0"/>
              <a:t> and </a:t>
            </a:r>
            <a:r>
              <a:rPr lang="en-GB" b="1" dirty="0"/>
              <a:t>revenge</a:t>
            </a:r>
            <a:r>
              <a:rPr lang="en-GB" dirty="0"/>
              <a:t>, </a:t>
            </a:r>
            <a:r>
              <a:rPr lang="en-GB" b="1" dirty="0"/>
              <a:t>order</a:t>
            </a:r>
            <a:r>
              <a:rPr lang="en-GB" dirty="0"/>
              <a:t> and </a:t>
            </a:r>
            <a:r>
              <a:rPr lang="en-GB" b="1" dirty="0"/>
              <a:t>disorder</a:t>
            </a:r>
          </a:p>
          <a:p>
            <a:pPr>
              <a:lnSpc>
                <a:spcPct val="90000"/>
              </a:lnSpc>
              <a:defRPr/>
            </a:pPr>
            <a:r>
              <a:rPr lang="en-GB" dirty="0" smtClean="0"/>
              <a:t>Presents one continuous course action that </a:t>
            </a:r>
            <a:r>
              <a:rPr lang="en-GB" dirty="0"/>
              <a:t>is serious and complete, and which </a:t>
            </a:r>
            <a:r>
              <a:rPr lang="en-GB" dirty="0" smtClean="0"/>
              <a:t>leads to the bodily or mental purification (catharsis) of the audience by exciting in them pity and fear</a:t>
            </a:r>
          </a:p>
          <a:p>
            <a:pPr>
              <a:lnSpc>
                <a:spcPct val="90000"/>
              </a:lnSpc>
              <a:defRPr/>
            </a:pPr>
            <a:r>
              <a:rPr lang="en-GB" dirty="0" smtClean="0"/>
              <a:t>Involves a </a:t>
            </a:r>
            <a:r>
              <a:rPr lang="en-GB" b="1" dirty="0"/>
              <a:t>reversal of </a:t>
            </a:r>
            <a:r>
              <a:rPr lang="en-GB" b="1" dirty="0" smtClean="0"/>
              <a:t>fortune</a:t>
            </a:r>
            <a:r>
              <a:rPr lang="en-GB" dirty="0" smtClean="0"/>
              <a:t> (the </a:t>
            </a:r>
            <a:r>
              <a:rPr lang="en-GB" b="1" dirty="0" err="1" smtClean="0"/>
              <a:t>peripeteia</a:t>
            </a:r>
            <a:r>
              <a:rPr lang="en-GB" dirty="0" smtClean="0"/>
              <a:t>).</a:t>
            </a:r>
          </a:p>
          <a:p>
            <a:pPr>
              <a:lnSpc>
                <a:spcPct val="90000"/>
              </a:lnSpc>
              <a:defRPr/>
            </a:pPr>
            <a:r>
              <a:rPr lang="en-GB" dirty="0" smtClean="0"/>
              <a:t>The </a:t>
            </a:r>
            <a:r>
              <a:rPr lang="en-GB" b="1" dirty="0" err="1" smtClean="0"/>
              <a:t>peripeteia</a:t>
            </a:r>
            <a:r>
              <a:rPr lang="en-GB" b="1" dirty="0" smtClean="0"/>
              <a:t> </a:t>
            </a:r>
            <a:r>
              <a:rPr lang="en-GB" dirty="0" smtClean="0"/>
              <a:t>leads to a </a:t>
            </a:r>
            <a:r>
              <a:rPr lang="en-GB" b="1" dirty="0" smtClean="0"/>
              <a:t>moment of recognition</a:t>
            </a:r>
            <a:r>
              <a:rPr lang="en-GB" dirty="0" smtClean="0"/>
              <a:t> </a:t>
            </a:r>
            <a:r>
              <a:rPr lang="en-GB" b="1" dirty="0" smtClean="0"/>
              <a:t>(</a:t>
            </a:r>
            <a:r>
              <a:rPr lang="en-GB" b="1" dirty="0" err="1" smtClean="0"/>
              <a:t>anagnorisis</a:t>
            </a:r>
            <a:r>
              <a:rPr lang="en-GB" b="1" dirty="0" smtClean="0"/>
              <a:t>),</a:t>
            </a:r>
            <a:r>
              <a:rPr lang="en-GB" dirty="0" smtClean="0"/>
              <a:t> in which the </a:t>
            </a:r>
            <a:r>
              <a:rPr lang="en-GB" b="1" dirty="0" smtClean="0"/>
              <a:t>protagonist</a:t>
            </a:r>
            <a:r>
              <a:rPr lang="en-GB" dirty="0" smtClean="0"/>
              <a:t> understands their </a:t>
            </a:r>
            <a:r>
              <a:rPr lang="en-GB" b="1" dirty="0" smtClean="0"/>
              <a:t>hubris</a:t>
            </a:r>
            <a:r>
              <a:rPr lang="en-GB" dirty="0" smtClean="0"/>
              <a:t>.</a:t>
            </a:r>
          </a:p>
          <a:p>
            <a:pPr>
              <a:lnSpc>
                <a:spcPct val="90000"/>
              </a:lnSpc>
              <a:defRPr/>
            </a:pPr>
            <a:r>
              <a:rPr lang="en-GB" dirty="0" smtClean="0"/>
              <a:t>Aristotle says that the language of Tragedy should be pleasurable.</a:t>
            </a:r>
          </a:p>
          <a:p>
            <a:pPr>
              <a:lnSpc>
                <a:spcPct val="90000"/>
              </a:lnSpc>
              <a:defRPr/>
            </a:pPr>
            <a:r>
              <a:rPr lang="en-GB" dirty="0" smtClean="0"/>
              <a:t>Renaissance readers of Aristotle interpreted from the </a:t>
            </a:r>
            <a:r>
              <a:rPr lang="en-GB" i="1" dirty="0" smtClean="0"/>
              <a:t>Poetics </a:t>
            </a:r>
            <a:r>
              <a:rPr lang="en-GB" dirty="0" smtClean="0"/>
              <a:t>three principles (“the three unities”):</a:t>
            </a:r>
          </a:p>
          <a:p>
            <a:pPr lvl="1">
              <a:lnSpc>
                <a:spcPct val="90000"/>
              </a:lnSpc>
              <a:defRPr/>
            </a:pPr>
            <a:r>
              <a:rPr lang="en-GB" b="1" dirty="0" smtClean="0"/>
              <a:t>Unity of time:</a:t>
            </a:r>
            <a:r>
              <a:rPr lang="en-GB" dirty="0" smtClean="0"/>
              <a:t> Tragic action should occur over no more than a twenty-four hour-period</a:t>
            </a:r>
          </a:p>
          <a:p>
            <a:pPr lvl="1">
              <a:lnSpc>
                <a:spcPct val="90000"/>
              </a:lnSpc>
              <a:defRPr/>
            </a:pPr>
            <a:r>
              <a:rPr lang="en-GB" b="1" dirty="0" smtClean="0"/>
              <a:t>Unity of place: </a:t>
            </a:r>
            <a:r>
              <a:rPr lang="en-GB" dirty="0" smtClean="0"/>
              <a:t>Tragic action should occur in a single location</a:t>
            </a:r>
          </a:p>
          <a:p>
            <a:pPr lvl="1">
              <a:lnSpc>
                <a:spcPct val="90000"/>
              </a:lnSpc>
              <a:defRPr/>
            </a:pPr>
            <a:r>
              <a:rPr lang="en-GB" b="1" dirty="0" smtClean="0"/>
              <a:t>Unity of action:</a:t>
            </a:r>
            <a:r>
              <a:rPr lang="en-GB" dirty="0" smtClean="0"/>
              <a:t> one main action, and therefore plot, which we follow through the protagonist; no subplots.</a:t>
            </a:r>
            <a:endParaRPr lang="en-GB" b="1" dirty="0"/>
          </a:p>
        </p:txBody>
      </p:sp>
    </p:spTree>
    <p:extLst>
      <p:ext uri="{BB962C8B-B14F-4D97-AF65-F5344CB8AC3E}">
        <p14:creationId xmlns:p14="http://schemas.microsoft.com/office/powerpoint/2010/main" val="90258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2" dur="500"/>
                                        <p:tgtEl>
                                          <p:spTgt spid="3">
                                            <p:txEl>
                                              <p:pRg st="8" end="8"/>
                                            </p:txEl>
                                          </p:spTgt>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6"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7" dur="500"/>
                                        <p:tgtEl>
                                          <p:spTgt spid="3">
                                            <p:txEl>
                                              <p:pRg st="9" end="9"/>
                                            </p:txEl>
                                          </p:spTgt>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3">
                                            <p:txEl>
                                              <p:pRg st="10" end="10"/>
                                            </p:txEl>
                                          </p:spTgt>
                                        </p:tgtEl>
                                        <p:attrNameLst>
                                          <p:attrName>style.visibility</p:attrName>
                                        </p:attrNameLst>
                                      </p:cBhvr>
                                      <p:to>
                                        <p:strVal val="visible"/>
                                      </p:to>
                                    </p:set>
                                    <p:anim calcmode="lin" valueType="num">
                                      <p:cBhvr>
                                        <p:cTn id="80"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1"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82" dur="500"/>
                                        <p:tgtEl>
                                          <p:spTgt spid="3">
                                            <p:txEl>
                                              <p:pRg st="10" end="10"/>
                                            </p:txEl>
                                          </p:spTgt>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
                                            <p:txEl>
                                              <p:pRg st="11" end="11"/>
                                            </p:txEl>
                                          </p:spTgt>
                                        </p:tgtEl>
                                        <p:attrNameLst>
                                          <p:attrName>style.visibility</p:attrName>
                                        </p:attrNameLst>
                                      </p:cBhvr>
                                      <p:to>
                                        <p:strVal val="visible"/>
                                      </p:to>
                                    </p:set>
                                    <p:anim calcmode="lin" valueType="num">
                                      <p:cBhvr>
                                        <p:cTn id="85"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6"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2635</Words>
  <Application>Microsoft Office PowerPoint</Application>
  <PresentationFormat>On-screen Show (4:3)</PresentationFormat>
  <Paragraphs>223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Comparative Coursework</vt:lpstr>
      <vt:lpstr>“Tragedy”</vt:lpstr>
      <vt:lpstr>Etymology of “tragedy”</vt:lpstr>
      <vt:lpstr>Plot Summaries</vt:lpstr>
      <vt:lpstr>PowerPoint Presentation</vt:lpstr>
      <vt:lpstr>PowerPoint Presentation</vt:lpstr>
      <vt:lpstr>PowerPoint Presentation</vt:lpstr>
      <vt:lpstr>PowerPoint Presentation</vt:lpstr>
      <vt:lpstr>Aristotelian Tragedy</vt:lpstr>
      <vt:lpstr>HW</vt:lpstr>
      <vt:lpstr>Attic Tragedy: Historical Context</vt:lpstr>
      <vt:lpstr>PowerPoint Presentation</vt:lpstr>
      <vt:lpstr>Attic Tragedy: Historical Context</vt:lpstr>
      <vt:lpstr>PowerPoint Presentation</vt:lpstr>
      <vt:lpstr>War and Politics</vt:lpstr>
      <vt:lpstr>PowerPoint Presentation</vt:lpstr>
      <vt:lpstr>Tragedy &amp; Democracy</vt:lpstr>
      <vt:lpstr>Women &amp; Tragedy</vt:lpstr>
      <vt:lpstr>PowerPoint Presentation</vt:lpstr>
      <vt:lpstr>PowerPoint Presentation</vt:lpstr>
      <vt:lpstr>The Eumenides, by Aeschylus</vt:lpstr>
      <vt:lpstr>Year 13: September 2015</vt:lpstr>
      <vt:lpstr>PowerPoint Presentation</vt:lpstr>
      <vt:lpstr>PowerPoint Presentation</vt:lpstr>
      <vt:lpstr>Week 2: The Eumenides</vt:lpstr>
      <vt:lpstr>The main difficulties?</vt:lpstr>
      <vt:lpstr>Don’t let the text scare you</vt:lpstr>
      <vt:lpstr>Vocabulary</vt:lpstr>
      <vt:lpstr>Historical/Cultural References</vt:lpstr>
      <vt:lpstr>Syntax/Grammar/Word Order</vt:lpstr>
      <vt:lpstr>Language Game</vt:lpstr>
      <vt:lpstr>Orestes’ &amp; Athena’s conversation</vt:lpstr>
      <vt:lpstr>Writing: Analyzing &amp; Summarizing</vt:lpstr>
      <vt:lpstr>Consider the significance of the this quotation?</vt:lpstr>
      <vt:lpstr>We can explain the “logic” of Orestes’ claim, and thereby offer some form of analysis:</vt:lpstr>
      <vt:lpstr>Take this model and finish it off:</vt:lpstr>
      <vt:lpstr>Once we have a focus/topic/question, we can extend our analyses even further, because we then have a “so what?” to return at the end of each paragraph/section:</vt:lpstr>
      <vt:lpstr>PowerPoint Presentation</vt:lpstr>
      <vt:lpstr>PowerPoint Presentation</vt:lpstr>
      <vt:lpstr>PowerPoint Presentation</vt:lpstr>
      <vt:lpstr>Coursework tasks/questions</vt:lpstr>
      <vt:lpstr>PowerPoint Presentation</vt:lpstr>
      <vt:lpstr>PowerPoint Presentation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Coursework</dc:title>
  <dc:creator>Belas</dc:creator>
  <cp:lastModifiedBy>Belas</cp:lastModifiedBy>
  <cp:revision>36</cp:revision>
  <cp:lastPrinted>2015-06-08T12:58:57Z</cp:lastPrinted>
  <dcterms:created xsi:type="dcterms:W3CDTF">2015-05-19T14:12:22Z</dcterms:created>
  <dcterms:modified xsi:type="dcterms:W3CDTF">2015-09-14T16:25:29Z</dcterms:modified>
</cp:coreProperties>
</file>