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258" r:id="rId3"/>
    <p:sldId id="270" r:id="rId4"/>
    <p:sldId id="259" r:id="rId5"/>
    <p:sldId id="260" r:id="rId6"/>
    <p:sldId id="261" r:id="rId7"/>
    <p:sldId id="262" r:id="rId8"/>
    <p:sldId id="263" r:id="rId9"/>
    <p:sldId id="264" r:id="rId10"/>
    <p:sldId id="265" r:id="rId11"/>
    <p:sldId id="266" r:id="rId12"/>
    <p:sldId id="269" r:id="rId13"/>
    <p:sldId id="286" r:id="rId14"/>
    <p:sldId id="272" r:id="rId15"/>
    <p:sldId id="289" r:id="rId16"/>
    <p:sldId id="290" r:id="rId17"/>
    <p:sldId id="273" r:id="rId18"/>
    <p:sldId id="274" r:id="rId19"/>
    <p:sldId id="275" r:id="rId20"/>
    <p:sldId id="276" r:id="rId21"/>
    <p:sldId id="287" r:id="rId22"/>
    <p:sldId id="277" r:id="rId23"/>
    <p:sldId id="278" r:id="rId24"/>
    <p:sldId id="279" r:id="rId25"/>
    <p:sldId id="280" r:id="rId26"/>
    <p:sldId id="288" r:id="rId27"/>
    <p:sldId id="281" r:id="rId28"/>
    <p:sldId id="343" r:id="rId29"/>
    <p:sldId id="342" r:id="rId30"/>
    <p:sldId id="339" r:id="rId31"/>
    <p:sldId id="340" r:id="rId32"/>
    <p:sldId id="341" r:id="rId33"/>
    <p:sldId id="344" r:id="rId34"/>
    <p:sldId id="282" r:id="rId35"/>
    <p:sldId id="284" r:id="rId36"/>
    <p:sldId id="285" r:id="rId37"/>
    <p:sldId id="291" r:id="rId38"/>
    <p:sldId id="292" r:id="rId39"/>
    <p:sldId id="293" r:id="rId40"/>
    <p:sldId id="345" r:id="rId41"/>
    <p:sldId id="297" r:id="rId42"/>
    <p:sldId id="295" r:id="rId43"/>
    <p:sldId id="294" r:id="rId44"/>
    <p:sldId id="296" r:id="rId45"/>
    <p:sldId id="298" r:id="rId46"/>
    <p:sldId id="299" r:id="rId47"/>
    <p:sldId id="300" r:id="rId48"/>
    <p:sldId id="301" r:id="rId49"/>
    <p:sldId id="307" r:id="rId50"/>
    <p:sldId id="302" r:id="rId51"/>
    <p:sldId id="304" r:id="rId52"/>
    <p:sldId id="303" r:id="rId53"/>
    <p:sldId id="306" r:id="rId54"/>
    <p:sldId id="305" r:id="rId55"/>
    <p:sldId id="308" r:id="rId56"/>
    <p:sldId id="309" r:id="rId57"/>
    <p:sldId id="310" r:id="rId58"/>
    <p:sldId id="311" r:id="rId59"/>
    <p:sldId id="312" r:id="rId60"/>
    <p:sldId id="313" r:id="rId61"/>
    <p:sldId id="314" r:id="rId62"/>
    <p:sldId id="315" r:id="rId63"/>
    <p:sldId id="318" r:id="rId64"/>
    <p:sldId id="316" r:id="rId65"/>
    <p:sldId id="317" r:id="rId66"/>
    <p:sldId id="319" r:id="rId67"/>
    <p:sldId id="320" r:id="rId68"/>
    <p:sldId id="323" r:id="rId69"/>
    <p:sldId id="322" r:id="rId70"/>
    <p:sldId id="321" r:id="rId71"/>
    <p:sldId id="324" r:id="rId72"/>
    <p:sldId id="325" r:id="rId73"/>
    <p:sldId id="326" r:id="rId74"/>
    <p:sldId id="327" r:id="rId75"/>
    <p:sldId id="331" r:id="rId76"/>
    <p:sldId id="332" r:id="rId77"/>
    <p:sldId id="333" r:id="rId78"/>
    <p:sldId id="334" r:id="rId79"/>
    <p:sldId id="335" r:id="rId80"/>
    <p:sldId id="336" r:id="rId81"/>
    <p:sldId id="337" r:id="rId82"/>
    <p:sldId id="328" r:id="rId83"/>
    <p:sldId id="329" r:id="rId84"/>
    <p:sldId id="330" r:id="rId85"/>
    <p:sldId id="338"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C6AB9-BB3E-4E4B-AF5C-B832B73CCEB1}" type="datetimeFigureOut">
              <a:rPr lang="en-GB" smtClean="0"/>
              <a:pPr/>
              <a:t>18/09/2014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61607-4C43-4609-9326-4F3D3B85C1D5}" type="slidenum">
              <a:rPr lang="en-GB" smtClean="0"/>
              <a:pPr/>
              <a:t>‹#›</a:t>
            </a:fld>
            <a:endParaRPr lang="en-GB"/>
          </a:p>
        </p:txBody>
      </p:sp>
    </p:spTree>
    <p:extLst>
      <p:ext uri="{BB962C8B-B14F-4D97-AF65-F5344CB8AC3E}">
        <p14:creationId xmlns:p14="http://schemas.microsoft.com/office/powerpoint/2010/main" val="278182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78797CA-27F6-41DD-896C-E09DE2B111A0}" type="slidenum">
              <a:rPr lang="en-US">
                <a:latin typeface="Arial" charset="0"/>
              </a:rPr>
              <a:pPr eaLnBrk="1" hangingPunct="1"/>
              <a:t>35</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167F6B0-F815-42AB-A981-926868EF83BB}" type="slidenum">
              <a:rPr lang="en-US">
                <a:latin typeface="Arial" charset="0"/>
              </a:rPr>
              <a:pPr eaLnBrk="1" hangingPunct="1"/>
              <a:t>36</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FA41F-1010-4EB1-B985-AD03201F06F0}" type="datetimeFigureOut">
              <a:rPr lang="en-GB" smtClean="0"/>
              <a:pPr/>
              <a:t>18/09/2014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A6687-3A46-423D-A145-7D49B39C67E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A41F-1010-4EB1-B985-AD03201F06F0}" type="datetimeFigureOut">
              <a:rPr lang="en-GB" smtClean="0"/>
              <a:pPr/>
              <a:t>18/09/2014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A6687-3A46-423D-A145-7D49B39C67E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ep.utm.edu/humor/" TargetMode="External"/><Relationship Id="rId2" Type="http://schemas.openxmlformats.org/officeDocument/2006/relationships/hyperlink" Target="http://plato.stanford.edu/archives/spr2013/entries/humor/" TargetMode="External"/><Relationship Id="rId1" Type="http://schemas.openxmlformats.org/officeDocument/2006/relationships/slideLayout" Target="../slideLayouts/slideLayout2.xml"/><Relationship Id="rId5" Type="http://schemas.openxmlformats.org/officeDocument/2006/relationships/hyperlink" Target="http://www.etymonline.com/" TargetMode="External"/><Relationship Id="rId4" Type="http://schemas.openxmlformats.org/officeDocument/2006/relationships/hyperlink" Target="http://www.gutenberg.org/files/4352/4352-h/4352-h.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ITU4fjSwTc0&amp;list=PLzhdGOuKLrBFFR_5-020xW9FubZSUdPG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Rq6HGt9Prek&amp;oref=http://www.youtube.com/results?search_query=the+it+crowd+season+2&amp;oq=the+it+crowd+season+2&amp;gs_l=youtube.3..0l10.1176.53342.0.54659.108.39.45.16.37.3.619.4751.21j12j4j5-1.38"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youtube.com/watch?v=Rq6HGt9Prek" TargetMode="Externa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bbc.co.uk/programmes/p00547b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tymonline.com/index.php?term=virile&amp;allowed_in_frame=0" TargetMode="External"/><Relationship Id="rId2" Type="http://schemas.openxmlformats.org/officeDocument/2006/relationships/hyperlink" Target="http://www.etymonline.com/index.php?term=virtue&amp;allowed_in_frame=0"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hakespeare.mit.edu/taming_shrew/full.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b="1" dirty="0" smtClean="0"/>
              <a:t>Coursework: Dramatic Genres - Comedy</a:t>
            </a:r>
            <a:endParaRPr lang="en-GB" b="1" dirty="0"/>
          </a:p>
        </p:txBody>
      </p:sp>
      <p:sp>
        <p:nvSpPr>
          <p:cNvPr id="3" name="Content Placeholder 2"/>
          <p:cNvSpPr>
            <a:spLocks noGrp="1"/>
          </p:cNvSpPr>
          <p:nvPr>
            <p:ph idx="1"/>
          </p:nvPr>
        </p:nvSpPr>
        <p:spPr>
          <a:solidFill>
            <a:srgbClr val="92D050"/>
          </a:solidFill>
        </p:spPr>
        <p:txBody>
          <a:bodyPr>
            <a:normAutofit lnSpcReduction="10000"/>
          </a:bodyPr>
          <a:lstStyle/>
          <a:p>
            <a:r>
              <a:rPr lang="en-GB" dirty="0" smtClean="0"/>
              <a:t>This unit focuses on dramatic comedy.</a:t>
            </a:r>
          </a:p>
          <a:p>
            <a:r>
              <a:rPr lang="en-GB" dirty="0" smtClean="0"/>
              <a:t>Today: theories of laughter; comedy and/or the comic is identifiable because it excites laughter. </a:t>
            </a:r>
          </a:p>
          <a:p>
            <a:r>
              <a:rPr lang="en-GB" dirty="0" smtClean="0"/>
              <a:t>However, just as there are different types of comedy, there are many different types of and reasons for laughter. We will consider some of the major explanations/explorations of laughter today.</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Incongruity it C20</a:t>
            </a:r>
            <a:endParaRPr lang="en-GB" dirty="0"/>
          </a:p>
        </p:txBody>
      </p:sp>
      <p:sp>
        <p:nvSpPr>
          <p:cNvPr id="3" name="Content Placeholder 2"/>
          <p:cNvSpPr>
            <a:spLocks noGrp="1"/>
          </p:cNvSpPr>
          <p:nvPr>
            <p:ph idx="1"/>
          </p:nvPr>
        </p:nvSpPr>
        <p:spPr>
          <a:solidFill>
            <a:schemeClr val="tx2">
              <a:lumMod val="40000"/>
              <a:lumOff val="60000"/>
            </a:schemeClr>
          </a:solidFill>
        </p:spPr>
        <p:txBody>
          <a:bodyPr>
            <a:normAutofit lnSpcReduction="10000"/>
          </a:bodyPr>
          <a:lstStyle/>
          <a:p>
            <a:r>
              <a:rPr lang="en-GB" dirty="0"/>
              <a:t>C20 philosophers have refined this model slightly, saying that laughter is not the only response to incongruity; rather, it suggests an enjoyment of experiences of incongruity.</a:t>
            </a:r>
          </a:p>
          <a:p>
            <a:r>
              <a:rPr lang="en-GB" dirty="0"/>
              <a:t>Incongruity theories can also account for our responses to jokes that rely on double or ambiguous </a:t>
            </a:r>
            <a:r>
              <a:rPr lang="en-GB" dirty="0" smtClean="0"/>
              <a:t>meanings:</a:t>
            </a:r>
          </a:p>
          <a:p>
            <a:pPr lvl="1"/>
            <a:r>
              <a:rPr lang="en-GB" dirty="0" smtClean="0"/>
              <a:t>Mae </a:t>
            </a:r>
            <a:r>
              <a:rPr lang="en-GB" dirty="0"/>
              <a:t>West (actress): “Marriage is a great institution, but I'm not ready for an institution”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lstStyle/>
          <a:p>
            <a:r>
              <a:rPr lang="en-GB" dirty="0" smtClean="0"/>
              <a:t>Henri Bergson</a:t>
            </a:r>
            <a:endParaRPr lang="en-GB" dirty="0"/>
          </a:p>
        </p:txBody>
      </p:sp>
      <p:sp>
        <p:nvSpPr>
          <p:cNvPr id="3" name="Content Placeholder 2"/>
          <p:cNvSpPr>
            <a:spLocks noGrp="1"/>
          </p:cNvSpPr>
          <p:nvPr>
            <p:ph idx="1"/>
          </p:nvPr>
        </p:nvSpPr>
        <p:spPr>
          <a:xfrm>
            <a:off x="107504" y="620688"/>
            <a:ext cx="8928992" cy="4525963"/>
          </a:xfrm>
        </p:spPr>
        <p:txBody>
          <a:bodyPr>
            <a:normAutofit fontScale="62500" lnSpcReduction="20000"/>
          </a:bodyPr>
          <a:lstStyle/>
          <a:p>
            <a:r>
              <a:rPr lang="en-GB" dirty="0"/>
              <a:t>Henri Bergson, </a:t>
            </a:r>
            <a:r>
              <a:rPr lang="en-GB" i="1" dirty="0"/>
              <a:t>Laughter </a:t>
            </a:r>
            <a:r>
              <a:rPr lang="en-GB" dirty="0"/>
              <a:t>(1900): first book by a reputable philosopher. Does not fit neatly into any of the “schools” of thought outlined so far(?), although it does overlap with several of the ideas:</a:t>
            </a:r>
          </a:p>
          <a:p>
            <a:r>
              <a:rPr lang="en-GB" dirty="0"/>
              <a:t>Suggests that the phenomenon of laughter has at least three basic </a:t>
            </a:r>
            <a:r>
              <a:rPr lang="en-GB" dirty="0" smtClean="0"/>
              <a:t>principles:</a:t>
            </a:r>
          </a:p>
          <a:p>
            <a:pPr marL="971550" lvl="1" indent="-514350">
              <a:buFont typeface="+mj-lt"/>
              <a:buAutoNum type="arabicPeriod"/>
            </a:pPr>
            <a:r>
              <a:rPr lang="en-GB" dirty="0" smtClean="0"/>
              <a:t>it </a:t>
            </a:r>
            <a:r>
              <a:rPr lang="en-GB" dirty="0"/>
              <a:t>is fundamentally </a:t>
            </a:r>
            <a:r>
              <a:rPr lang="en-GB" dirty="0" smtClean="0"/>
              <a:t>human;</a:t>
            </a:r>
          </a:p>
          <a:p>
            <a:pPr marL="971550" lvl="1" indent="-514350">
              <a:buFont typeface="+mj-lt"/>
              <a:buAutoNum type="arabicPeriod"/>
            </a:pPr>
            <a:r>
              <a:rPr lang="en-GB" dirty="0" smtClean="0"/>
              <a:t>that </a:t>
            </a:r>
            <a:r>
              <a:rPr lang="en-GB" dirty="0"/>
              <a:t>which produces laughter appeals to intelligence rather than feeling; it therefore relies on a suspension of emotion (or “momentary anaesthesia</a:t>
            </a:r>
            <a:r>
              <a:rPr lang="en-GB" dirty="0" smtClean="0"/>
              <a:t>”);</a:t>
            </a:r>
          </a:p>
          <a:p>
            <a:pPr marL="971550" lvl="1" indent="-514350">
              <a:buFont typeface="+mj-lt"/>
              <a:buAutoNum type="arabicPeriod"/>
            </a:pPr>
            <a:r>
              <a:rPr lang="en-GB" dirty="0" smtClean="0"/>
              <a:t>laughter </a:t>
            </a:r>
            <a:r>
              <a:rPr lang="en-GB" dirty="0"/>
              <a:t>is social/communal; when we laugh, we are part of a group that laughs (“Laughter appears to stand in need of an echo”). </a:t>
            </a:r>
            <a:endParaRPr lang="en-GB" dirty="0" smtClean="0"/>
          </a:p>
          <a:p>
            <a:pPr marL="571500" indent="-514350"/>
            <a:r>
              <a:rPr lang="en-GB" dirty="0" smtClean="0"/>
              <a:t>Most famous phrase from this extended essay is Bergson’s summary of the comic: it consists in “something mechanical encrusted on the living.”</a:t>
            </a:r>
          </a:p>
          <a:p>
            <a:pPr marL="971550" lvl="1" indent="-514350"/>
            <a:r>
              <a:rPr lang="en-GB" dirty="0" smtClean="0"/>
              <a:t>We laugh at people who are so rigid, mechanized, or automatic in what they do and how they live, that they cannot successfully integrate into society.</a:t>
            </a:r>
          </a:p>
          <a:p>
            <a:pPr marL="971550" lvl="1" indent="-514350"/>
            <a:r>
              <a:rPr lang="en-GB" dirty="0" smtClean="0"/>
              <a:t>Audiences are often induced to laugh at the awkward outsider; many comedies track the gradual integration of the awkward outsider.</a:t>
            </a:r>
          </a:p>
          <a:p>
            <a:pPr marL="971550" lvl="1" indent="-514350"/>
            <a:r>
              <a:rPr lang="en-GB" dirty="0" smtClean="0"/>
              <a:t>In a different way, there is also a source of comedy in the automaticity of the human in certain contexts; highlights the mechanical aspects of </a:t>
            </a:r>
            <a:r>
              <a:rPr lang="en-GB" dirty="0"/>
              <a:t>our </a:t>
            </a:r>
            <a:r>
              <a:rPr lang="en-GB" dirty="0" smtClean="0"/>
              <a:t>existence.</a:t>
            </a:r>
            <a:endParaRPr lang="en-GB" dirty="0"/>
          </a:p>
        </p:txBody>
      </p:sp>
      <p:pic>
        <p:nvPicPr>
          <p:cNvPr id="1026" name="Picture 2" descr="http://engagingmindsdotme3.files.wordpress.com/2013/01/annex-chaplin-charlie-modern-times_01-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15" y="5085184"/>
            <a:ext cx="4519612" cy="1538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akebohrod.files.wordpress.com/2009/09/modern_times-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031178"/>
            <a:ext cx="2330624" cy="1747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500" fill="hold"/>
                                        <p:tgtEl>
                                          <p:spTgt spid="1026"/>
                                        </p:tgtEl>
                                        <p:attrNameLst>
                                          <p:attrName>ppt_w</p:attrName>
                                        </p:attrNameLst>
                                      </p:cBhvr>
                                      <p:tavLst>
                                        <p:tav tm="0">
                                          <p:val>
                                            <p:fltVal val="0"/>
                                          </p:val>
                                        </p:tav>
                                        <p:tav tm="100000">
                                          <p:val>
                                            <p:strVal val="#ppt_w"/>
                                          </p:val>
                                        </p:tav>
                                      </p:tavLst>
                                    </p:anim>
                                    <p:anim calcmode="lin" valueType="num">
                                      <p:cBhvr>
                                        <p:cTn id="50" dur="500" fill="hold"/>
                                        <p:tgtEl>
                                          <p:spTgt spid="1026"/>
                                        </p:tgtEl>
                                        <p:attrNameLst>
                                          <p:attrName>ppt_h</p:attrName>
                                        </p:attrNameLst>
                                      </p:cBhvr>
                                      <p:tavLst>
                                        <p:tav tm="0">
                                          <p:val>
                                            <p:fltVal val="0"/>
                                          </p:val>
                                        </p:tav>
                                        <p:tav tm="100000">
                                          <p:val>
                                            <p:strVal val="#ppt_h"/>
                                          </p:val>
                                        </p:tav>
                                      </p:tavLst>
                                    </p:anim>
                                    <p:animEffect transition="in" filter="fade">
                                      <p:cBhvr>
                                        <p:cTn id="51" dur="5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 calcmode="lin" valueType="num">
                                      <p:cBhvr>
                                        <p:cTn id="56" dur="500" fill="hold"/>
                                        <p:tgtEl>
                                          <p:spTgt spid="1028"/>
                                        </p:tgtEl>
                                        <p:attrNameLst>
                                          <p:attrName>ppt_w</p:attrName>
                                        </p:attrNameLst>
                                      </p:cBhvr>
                                      <p:tavLst>
                                        <p:tav tm="0">
                                          <p:val>
                                            <p:fltVal val="0"/>
                                          </p:val>
                                        </p:tav>
                                        <p:tav tm="100000">
                                          <p:val>
                                            <p:strVal val="#ppt_w"/>
                                          </p:val>
                                        </p:tav>
                                      </p:tavLst>
                                    </p:anim>
                                    <p:anim calcmode="lin" valueType="num">
                                      <p:cBhvr>
                                        <p:cTn id="57" dur="500" fill="hold"/>
                                        <p:tgtEl>
                                          <p:spTgt spid="1028"/>
                                        </p:tgtEl>
                                        <p:attrNameLst>
                                          <p:attrName>ppt_h</p:attrName>
                                        </p:attrNameLst>
                                      </p:cBhvr>
                                      <p:tavLst>
                                        <p:tav tm="0">
                                          <p:val>
                                            <p:fltVal val="0"/>
                                          </p:val>
                                        </p:tav>
                                        <p:tav tm="100000">
                                          <p:val>
                                            <p:strVal val="#ppt_h"/>
                                          </p:val>
                                        </p:tav>
                                      </p:tavLst>
                                    </p:anim>
                                    <p:animEffect transition="in" filter="fade">
                                      <p:cBhvr>
                                        <p:cTn id="5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92D050"/>
          </a:solidFill>
        </p:spPr>
        <p:txBody>
          <a:bodyPr/>
          <a:lstStyle/>
          <a:p>
            <a:r>
              <a:rPr lang="en-GB" dirty="0" smtClean="0"/>
              <a:t>Summarize the theories discussed.</a:t>
            </a:r>
          </a:p>
          <a:p>
            <a:r>
              <a:rPr lang="en-GB" dirty="0" smtClean="0"/>
              <a:t>Watch this clip of </a:t>
            </a:r>
            <a:r>
              <a:rPr lang="en-GB" i="1" dirty="0" smtClean="0"/>
              <a:t>Life of Brian</a:t>
            </a:r>
            <a:r>
              <a:rPr lang="en-GB" dirty="0" smtClean="0"/>
              <a:t>. Which theories might be applied to what we see?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43408"/>
            <a:ext cx="8229600" cy="652934"/>
          </a:xfrm>
        </p:spPr>
        <p:txBody>
          <a:bodyPr>
            <a:normAutofit/>
          </a:bodyPr>
          <a:lstStyle/>
          <a:p>
            <a:pPr algn="l"/>
            <a:r>
              <a:rPr lang="en-GB" sz="1400" b="1" u="sng" dirty="0" smtClean="0"/>
              <a:t>References for Lessons 1: Philosophy of Laughter</a:t>
            </a:r>
            <a:endParaRPr lang="en-GB" sz="1400" b="1" u="sng" dirty="0"/>
          </a:p>
        </p:txBody>
      </p:sp>
      <p:sp>
        <p:nvSpPr>
          <p:cNvPr id="4" name="Content Placeholder 3"/>
          <p:cNvSpPr>
            <a:spLocks noGrp="1"/>
          </p:cNvSpPr>
          <p:nvPr>
            <p:ph idx="1"/>
          </p:nvPr>
        </p:nvSpPr>
        <p:spPr>
          <a:xfrm>
            <a:off x="-36512" y="188640"/>
            <a:ext cx="9036496" cy="6840760"/>
          </a:xfrm>
        </p:spPr>
        <p:txBody>
          <a:bodyPr>
            <a:normAutofit fontScale="32500" lnSpcReduction="20000"/>
          </a:bodyPr>
          <a:lstStyle/>
          <a:p>
            <a:pPr marL="0" indent="0">
              <a:buNone/>
            </a:pPr>
            <a:r>
              <a:rPr lang="en-GB" sz="3700" b="1" dirty="0" smtClean="0"/>
              <a:t>General information and overview of philosophy of humour and laughter synthesized from:</a:t>
            </a:r>
          </a:p>
          <a:p>
            <a:pPr marL="0" indent="0">
              <a:buNone/>
            </a:pPr>
            <a:r>
              <a:rPr lang="en-GB" sz="3700" dirty="0" err="1" smtClean="0"/>
              <a:t>Morreall</a:t>
            </a:r>
            <a:r>
              <a:rPr lang="en-GB" sz="3700" dirty="0" smtClean="0"/>
              <a:t>, John (2012). “Philosophy </a:t>
            </a:r>
            <a:r>
              <a:rPr lang="en-GB" sz="3700" dirty="0"/>
              <a:t>of </a:t>
            </a:r>
            <a:r>
              <a:rPr lang="en-GB" sz="3700" dirty="0" err="1" smtClean="0"/>
              <a:t>Humor</a:t>
            </a:r>
            <a:r>
              <a:rPr lang="en-GB" sz="3700" dirty="0" smtClean="0"/>
              <a:t>.” </a:t>
            </a:r>
            <a:r>
              <a:rPr lang="en-GB" sz="3700" i="1" dirty="0" smtClean="0"/>
              <a:t>The </a:t>
            </a:r>
            <a:r>
              <a:rPr lang="en-GB" sz="3700" i="1" dirty="0"/>
              <a:t>Stanford </a:t>
            </a:r>
            <a:r>
              <a:rPr lang="en-GB" sz="3700" i="1" dirty="0" err="1"/>
              <a:t>Encyclopedia</a:t>
            </a:r>
            <a:r>
              <a:rPr lang="en-GB" sz="3700" i="1" dirty="0"/>
              <a:t> of Philosophy </a:t>
            </a:r>
            <a:r>
              <a:rPr lang="en-GB" sz="3700" dirty="0"/>
              <a:t>(Spring 2013 Edition</a:t>
            </a:r>
            <a:r>
              <a:rPr lang="en-GB" sz="3700" dirty="0" smtClean="0"/>
              <a:t>). Ed. Edward </a:t>
            </a:r>
            <a:r>
              <a:rPr lang="en-GB" sz="3700" dirty="0"/>
              <a:t>N. </a:t>
            </a:r>
            <a:r>
              <a:rPr lang="en-GB" sz="3700" dirty="0" err="1"/>
              <a:t>Zalta</a:t>
            </a:r>
            <a:r>
              <a:rPr lang="en-GB" sz="3700" dirty="0"/>
              <a:t> (ed</a:t>
            </a:r>
            <a:r>
              <a:rPr lang="en-GB" sz="3700" dirty="0" smtClean="0"/>
              <a:t>.). </a:t>
            </a:r>
            <a:r>
              <a:rPr lang="en-GB" sz="3700" dirty="0" smtClean="0">
                <a:hlinkClick r:id="rId2"/>
              </a:rPr>
              <a:t>http</a:t>
            </a:r>
            <a:r>
              <a:rPr lang="en-GB" sz="3700" dirty="0">
                <a:hlinkClick r:id="rId2"/>
              </a:rPr>
              <a:t>://plato.stanford.edu/archives/spr2013/entries/humor</a:t>
            </a:r>
            <a:r>
              <a:rPr lang="en-GB" sz="3700" dirty="0" smtClean="0">
                <a:hlinkClick r:id="rId2"/>
              </a:rPr>
              <a:t>/</a:t>
            </a:r>
            <a:r>
              <a:rPr lang="en-GB" sz="3700" dirty="0" smtClean="0"/>
              <a:t>. Retrieved 05/09/13.</a:t>
            </a:r>
          </a:p>
          <a:p>
            <a:pPr marL="0" indent="0">
              <a:buNone/>
            </a:pPr>
            <a:endParaRPr lang="en-GB" sz="3700" dirty="0"/>
          </a:p>
          <a:p>
            <a:pPr marL="0" indent="0">
              <a:buNone/>
            </a:pPr>
            <a:r>
              <a:rPr lang="en-GB" sz="3700" dirty="0" smtClean="0"/>
              <a:t>Smuts, Aaron (2009).  “Humour.” Internet </a:t>
            </a:r>
            <a:r>
              <a:rPr lang="en-GB" sz="3700" dirty="0" err="1" smtClean="0"/>
              <a:t>Encyclopedia</a:t>
            </a:r>
            <a:r>
              <a:rPr lang="en-GB" sz="3700" dirty="0" smtClean="0"/>
              <a:t> of Philosophy</a:t>
            </a:r>
            <a:r>
              <a:rPr lang="en-GB" sz="3700" dirty="0"/>
              <a:t>. </a:t>
            </a:r>
            <a:r>
              <a:rPr lang="en-GB" sz="3700" dirty="0" smtClean="0">
                <a:hlinkClick r:id="rId3"/>
              </a:rPr>
              <a:t>http</a:t>
            </a:r>
            <a:r>
              <a:rPr lang="en-GB" sz="3700" dirty="0">
                <a:hlinkClick r:id="rId3"/>
              </a:rPr>
              <a:t>://www.iep.utm.edu/humor</a:t>
            </a:r>
            <a:r>
              <a:rPr lang="en-GB" sz="3700" dirty="0" smtClean="0">
                <a:hlinkClick r:id="rId3"/>
              </a:rPr>
              <a:t>/</a:t>
            </a:r>
            <a:r>
              <a:rPr lang="en-GB" sz="3700" dirty="0" smtClean="0"/>
              <a:t>. Retrieved 05/09/13. </a:t>
            </a:r>
          </a:p>
          <a:p>
            <a:pPr marL="0" indent="0">
              <a:buNone/>
            </a:pPr>
            <a:endParaRPr lang="en-GB" sz="3700" dirty="0"/>
          </a:p>
          <a:p>
            <a:pPr marL="0" indent="0">
              <a:buNone/>
            </a:pPr>
            <a:r>
              <a:rPr lang="en-GB" sz="3700" b="1" dirty="0" smtClean="0"/>
              <a:t>References to particular philosophers/theorists:</a:t>
            </a:r>
          </a:p>
          <a:p>
            <a:pPr marL="0" indent="0">
              <a:buNone/>
            </a:pPr>
            <a:r>
              <a:rPr lang="en-GB" sz="3700" dirty="0" smtClean="0"/>
              <a:t>Beattie</a:t>
            </a:r>
            <a:r>
              <a:rPr lang="en-GB" sz="3700" dirty="0"/>
              <a:t>, </a:t>
            </a:r>
            <a:r>
              <a:rPr lang="en-GB" sz="3700" dirty="0" smtClean="0"/>
              <a:t>James (1779). “</a:t>
            </a:r>
            <a:r>
              <a:rPr lang="en-GB" sz="3700" dirty="0"/>
              <a:t>Essay on Laughter and Ludicrous </a:t>
            </a:r>
            <a:r>
              <a:rPr lang="en-GB" sz="3700" dirty="0" smtClean="0"/>
              <a:t>Composition.”  </a:t>
            </a:r>
            <a:r>
              <a:rPr lang="en-GB" sz="3700" i="1" dirty="0" smtClean="0"/>
              <a:t>Essays</a:t>
            </a:r>
            <a:r>
              <a:rPr lang="en-GB" sz="3700" dirty="0" smtClean="0"/>
              <a:t>. </a:t>
            </a:r>
            <a:r>
              <a:rPr lang="en-GB" sz="3700" dirty="0"/>
              <a:t>3</a:t>
            </a:r>
            <a:r>
              <a:rPr lang="en-GB" sz="3700" baseline="30000" dirty="0"/>
              <a:t>rd</a:t>
            </a:r>
            <a:r>
              <a:rPr lang="en-GB" sz="3700" dirty="0"/>
              <a:t> ed</a:t>
            </a:r>
            <a:r>
              <a:rPr lang="en-GB" sz="3700" dirty="0" smtClean="0"/>
              <a:t>. </a:t>
            </a:r>
            <a:r>
              <a:rPr lang="en-GB" sz="3700" dirty="0"/>
              <a:t>London.</a:t>
            </a:r>
          </a:p>
          <a:p>
            <a:pPr marL="0" indent="0">
              <a:buNone/>
            </a:pPr>
            <a:endParaRPr lang="en-GB" sz="3700" dirty="0" smtClean="0"/>
          </a:p>
          <a:p>
            <a:pPr marL="0" indent="0">
              <a:buNone/>
            </a:pPr>
            <a:r>
              <a:rPr lang="en-GB" sz="3700" dirty="0" smtClean="0"/>
              <a:t>Bergson</a:t>
            </a:r>
            <a:r>
              <a:rPr lang="en-GB" sz="3700" dirty="0"/>
              <a:t>, </a:t>
            </a:r>
            <a:r>
              <a:rPr lang="en-GB" sz="3700" dirty="0" smtClean="0"/>
              <a:t>Henri (1900). </a:t>
            </a:r>
            <a:r>
              <a:rPr lang="en-GB" sz="3700" i="1" dirty="0" smtClean="0"/>
              <a:t>Laughter</a:t>
            </a:r>
            <a:r>
              <a:rPr lang="en-GB" sz="3700" i="1" dirty="0"/>
              <a:t>: An Essay on the Meaning of the </a:t>
            </a:r>
            <a:r>
              <a:rPr lang="en-GB" sz="3700" i="1" dirty="0" smtClean="0"/>
              <a:t>Comic</a:t>
            </a:r>
            <a:r>
              <a:rPr lang="en-GB" sz="3700" dirty="0" smtClean="0"/>
              <a:t>. Trans. </a:t>
            </a:r>
            <a:r>
              <a:rPr lang="en-GB" sz="3700" dirty="0"/>
              <a:t>C. Brereton and F. </a:t>
            </a:r>
            <a:r>
              <a:rPr lang="en-GB" sz="3700" dirty="0" err="1" smtClean="0"/>
              <a:t>Rothwell</a:t>
            </a:r>
            <a:r>
              <a:rPr lang="en-GB" sz="3700" dirty="0"/>
              <a:t>. </a:t>
            </a:r>
            <a:r>
              <a:rPr lang="en-GB" sz="3700" dirty="0">
                <a:hlinkClick r:id="rId4"/>
              </a:rPr>
              <a:t>http://</a:t>
            </a:r>
            <a:r>
              <a:rPr lang="en-GB" sz="3700" dirty="0" smtClean="0">
                <a:hlinkClick r:id="rId4"/>
              </a:rPr>
              <a:t>www.gutenberg.org/files/4352/4352-h/4352-h.htm</a:t>
            </a:r>
            <a:r>
              <a:rPr lang="en-GB" sz="3700" dirty="0" smtClean="0"/>
              <a:t>. Retrieved 05/05/13.</a:t>
            </a:r>
            <a:endParaRPr lang="en-GB" sz="3700" dirty="0"/>
          </a:p>
          <a:p>
            <a:pPr marL="0" indent="0">
              <a:buNone/>
            </a:pPr>
            <a:endParaRPr lang="en-GB" sz="3700" dirty="0" smtClean="0"/>
          </a:p>
          <a:p>
            <a:pPr marL="0" indent="0">
              <a:buNone/>
            </a:pPr>
            <a:r>
              <a:rPr lang="en-GB" sz="3700" dirty="0"/>
              <a:t>Freud, </a:t>
            </a:r>
            <a:r>
              <a:rPr lang="en-GB" sz="3700" dirty="0" smtClean="0"/>
              <a:t>Sigmund (1905). </a:t>
            </a:r>
            <a:r>
              <a:rPr lang="en-GB" sz="3700" i="1" dirty="0" smtClean="0"/>
              <a:t>Jokes </a:t>
            </a:r>
            <a:r>
              <a:rPr lang="en-GB" sz="3700" i="1" dirty="0"/>
              <a:t>and Their Relation to the </a:t>
            </a:r>
            <a:r>
              <a:rPr lang="en-GB" sz="3700" i="1" dirty="0" smtClean="0"/>
              <a:t>Unconscious</a:t>
            </a:r>
            <a:r>
              <a:rPr lang="en-GB" sz="3700" dirty="0" smtClean="0"/>
              <a:t>. New York: London, 1974. </a:t>
            </a:r>
          </a:p>
          <a:p>
            <a:pPr marL="0" indent="0">
              <a:buNone/>
            </a:pPr>
            <a:endParaRPr lang="en-GB" sz="3700" dirty="0"/>
          </a:p>
          <a:p>
            <a:pPr marL="0" indent="0">
              <a:buNone/>
            </a:pPr>
            <a:r>
              <a:rPr lang="en-GB" sz="3700" dirty="0"/>
              <a:t>Hazlitt, </a:t>
            </a:r>
            <a:r>
              <a:rPr lang="en-GB" sz="3700" dirty="0" smtClean="0"/>
              <a:t>William (1819). </a:t>
            </a:r>
            <a:r>
              <a:rPr lang="en-GB" sz="3700" i="1" dirty="0" smtClean="0"/>
              <a:t>Lectures </a:t>
            </a:r>
            <a:r>
              <a:rPr lang="en-GB" sz="3700" i="1" dirty="0"/>
              <a:t>on the English Comic </a:t>
            </a:r>
            <a:r>
              <a:rPr lang="en-GB" sz="3700" i="1" dirty="0" smtClean="0"/>
              <a:t>Writers</a:t>
            </a:r>
            <a:r>
              <a:rPr lang="en-GB" sz="3700" dirty="0" smtClean="0"/>
              <a:t>. </a:t>
            </a:r>
            <a:r>
              <a:rPr lang="en-GB" sz="3700" dirty="0"/>
              <a:t>London: Oxford University </a:t>
            </a:r>
            <a:r>
              <a:rPr lang="en-GB" sz="3700" dirty="0" smtClean="0"/>
              <a:t>Press, </a:t>
            </a:r>
            <a:r>
              <a:rPr lang="en-GB" sz="3700" dirty="0"/>
              <a:t>1907</a:t>
            </a:r>
            <a:r>
              <a:rPr lang="en-GB" sz="3700" i="1" dirty="0" smtClean="0"/>
              <a:t>.</a:t>
            </a:r>
            <a:endParaRPr lang="en-GB" sz="3700" dirty="0"/>
          </a:p>
          <a:p>
            <a:pPr marL="0" indent="0">
              <a:buNone/>
            </a:pPr>
            <a:endParaRPr lang="en-GB" sz="3700" dirty="0" smtClean="0"/>
          </a:p>
          <a:p>
            <a:pPr marL="0" indent="0">
              <a:buNone/>
            </a:pPr>
            <a:r>
              <a:rPr lang="en-GB" sz="3700" dirty="0" smtClean="0"/>
              <a:t>Hobbes</a:t>
            </a:r>
            <a:r>
              <a:rPr lang="en-GB" sz="3700" dirty="0"/>
              <a:t>, </a:t>
            </a:r>
            <a:r>
              <a:rPr lang="en-GB" sz="3700" dirty="0" smtClean="0"/>
              <a:t>Thomas (1651). </a:t>
            </a:r>
            <a:r>
              <a:rPr lang="en-GB" sz="3700" i="1" dirty="0" smtClean="0"/>
              <a:t>Leviathan</a:t>
            </a:r>
            <a:r>
              <a:rPr lang="en-GB" sz="3700" dirty="0"/>
              <a:t>, New York: </a:t>
            </a:r>
            <a:r>
              <a:rPr lang="en-GB" sz="3700" dirty="0" smtClean="0"/>
              <a:t>Penguin, 1982.</a:t>
            </a:r>
            <a:endParaRPr lang="en-GB" sz="3700" dirty="0"/>
          </a:p>
          <a:p>
            <a:pPr marL="0" indent="0">
              <a:buNone/>
            </a:pPr>
            <a:endParaRPr lang="en-GB" sz="3700" dirty="0" smtClean="0"/>
          </a:p>
          <a:p>
            <a:pPr marL="0" indent="0">
              <a:buNone/>
            </a:pPr>
            <a:r>
              <a:rPr lang="en-GB" sz="3700" dirty="0"/>
              <a:t>Kant, </a:t>
            </a:r>
            <a:r>
              <a:rPr lang="en-GB" sz="3700" dirty="0" smtClean="0"/>
              <a:t>Immanuel (1790). </a:t>
            </a:r>
            <a:r>
              <a:rPr lang="en-GB" sz="3700" i="1" dirty="0" smtClean="0"/>
              <a:t>Critique </a:t>
            </a:r>
            <a:r>
              <a:rPr lang="en-GB" sz="3700" i="1" dirty="0"/>
              <a:t>of </a:t>
            </a:r>
            <a:r>
              <a:rPr lang="en-GB" sz="3700" i="1" dirty="0" smtClean="0"/>
              <a:t>Judgment</a:t>
            </a:r>
            <a:r>
              <a:rPr lang="en-GB" sz="3700" dirty="0" smtClean="0"/>
              <a:t>. Trans. James </a:t>
            </a:r>
            <a:r>
              <a:rPr lang="en-GB" sz="3700" dirty="0"/>
              <a:t>Creed </a:t>
            </a:r>
            <a:r>
              <a:rPr lang="en-GB" sz="3700" dirty="0" smtClean="0"/>
              <a:t>Meredith. </a:t>
            </a:r>
            <a:r>
              <a:rPr lang="en-GB" sz="3700" dirty="0"/>
              <a:t>Oxford: Clarendon </a:t>
            </a:r>
            <a:r>
              <a:rPr lang="en-GB" sz="3700" dirty="0" smtClean="0"/>
              <a:t>Press, </a:t>
            </a:r>
            <a:r>
              <a:rPr lang="en-GB" sz="3700" dirty="0"/>
              <a:t>1911</a:t>
            </a:r>
            <a:r>
              <a:rPr lang="en-GB" sz="3700" dirty="0" smtClean="0"/>
              <a:t>. </a:t>
            </a:r>
            <a:endParaRPr lang="en-GB" sz="3700" dirty="0"/>
          </a:p>
          <a:p>
            <a:pPr marL="0" indent="0">
              <a:buNone/>
            </a:pPr>
            <a:endParaRPr lang="en-GB" sz="3700" dirty="0" smtClean="0"/>
          </a:p>
          <a:p>
            <a:pPr marL="0" indent="0">
              <a:buNone/>
            </a:pPr>
            <a:r>
              <a:rPr lang="en-GB" sz="3700" dirty="0" smtClean="0"/>
              <a:t>Kierkegaard</a:t>
            </a:r>
            <a:r>
              <a:rPr lang="en-GB" sz="3700" dirty="0"/>
              <a:t>, </a:t>
            </a:r>
            <a:r>
              <a:rPr lang="en-GB" sz="3700" dirty="0" err="1" smtClean="0"/>
              <a:t>Søren</a:t>
            </a:r>
            <a:r>
              <a:rPr lang="en-GB" sz="3700" dirty="0" smtClean="0"/>
              <a:t> (1846).  </a:t>
            </a:r>
            <a:r>
              <a:rPr lang="en-GB" sz="3700" i="1" dirty="0" smtClean="0"/>
              <a:t>Concluding </a:t>
            </a:r>
            <a:r>
              <a:rPr lang="en-GB" sz="3700" i="1" dirty="0"/>
              <a:t>Unscientific </a:t>
            </a:r>
            <a:r>
              <a:rPr lang="en-GB" sz="3700" i="1" dirty="0" smtClean="0"/>
              <a:t>Postscript</a:t>
            </a:r>
            <a:r>
              <a:rPr lang="en-GB" sz="3700" dirty="0" smtClean="0"/>
              <a:t>. Trans. </a:t>
            </a:r>
            <a:r>
              <a:rPr lang="en-GB" sz="3700" dirty="0"/>
              <a:t>D. Swenson and W. </a:t>
            </a:r>
            <a:r>
              <a:rPr lang="en-GB" sz="3700" dirty="0" err="1" smtClean="0"/>
              <a:t>Lowrie</a:t>
            </a:r>
            <a:r>
              <a:rPr lang="en-GB" sz="3700" dirty="0" smtClean="0"/>
              <a:t>. </a:t>
            </a:r>
            <a:r>
              <a:rPr lang="en-GB" sz="3700" dirty="0"/>
              <a:t>Princeton: Princeton University Press, 1941</a:t>
            </a:r>
            <a:r>
              <a:rPr lang="en-GB" sz="3700" dirty="0" smtClean="0"/>
              <a:t>.</a:t>
            </a:r>
          </a:p>
          <a:p>
            <a:pPr marL="0" indent="0">
              <a:buNone/>
            </a:pPr>
            <a:endParaRPr lang="en-GB" sz="3700" dirty="0"/>
          </a:p>
          <a:p>
            <a:pPr marL="0" indent="0">
              <a:buNone/>
            </a:pPr>
            <a:r>
              <a:rPr lang="en-GB" sz="3700" dirty="0"/>
              <a:t>Schopenhauer, </a:t>
            </a:r>
            <a:r>
              <a:rPr lang="en-GB" sz="3700" dirty="0" smtClean="0"/>
              <a:t>Arthur (1818/1844). </a:t>
            </a:r>
            <a:r>
              <a:rPr lang="en-GB" sz="3700" i="1" dirty="0" smtClean="0"/>
              <a:t>The </a:t>
            </a:r>
            <a:r>
              <a:rPr lang="en-GB" sz="3700" i="1" dirty="0"/>
              <a:t>World as Will and </a:t>
            </a:r>
            <a:r>
              <a:rPr lang="en-GB" sz="3700" i="1" dirty="0" smtClean="0"/>
              <a:t>Idea. </a:t>
            </a:r>
            <a:r>
              <a:rPr lang="en-GB" sz="3700" dirty="0" smtClean="0"/>
              <a:t>Trans. </a:t>
            </a:r>
            <a:r>
              <a:rPr lang="en-GB" sz="3700" dirty="0"/>
              <a:t>R. B. Haldane and J. </a:t>
            </a:r>
            <a:r>
              <a:rPr lang="en-GB" sz="3700" dirty="0" smtClean="0"/>
              <a:t>Kemp. </a:t>
            </a:r>
            <a:r>
              <a:rPr lang="en-GB" sz="3700" dirty="0"/>
              <a:t>6</a:t>
            </a:r>
            <a:r>
              <a:rPr lang="en-GB" sz="3700" baseline="30000" dirty="0"/>
              <a:t>th</a:t>
            </a:r>
            <a:r>
              <a:rPr lang="en-GB" sz="3700" dirty="0"/>
              <a:t> ed</a:t>
            </a:r>
            <a:r>
              <a:rPr lang="en-GB" sz="3700" dirty="0" smtClean="0"/>
              <a:t>. </a:t>
            </a:r>
            <a:r>
              <a:rPr lang="en-GB" sz="3700" dirty="0"/>
              <a:t>London: </a:t>
            </a:r>
            <a:r>
              <a:rPr lang="en-GB" sz="3700" dirty="0" err="1"/>
              <a:t>Routledge</a:t>
            </a:r>
            <a:r>
              <a:rPr lang="en-GB" sz="3700" dirty="0"/>
              <a:t> &amp; </a:t>
            </a:r>
            <a:r>
              <a:rPr lang="en-GB" sz="3700" dirty="0" err="1"/>
              <a:t>Kegan</a:t>
            </a:r>
            <a:r>
              <a:rPr lang="en-GB" sz="3700" dirty="0"/>
              <a:t> Paul</a:t>
            </a:r>
            <a:r>
              <a:rPr lang="en-GB" sz="3700" dirty="0" smtClean="0"/>
              <a:t>., 1907.</a:t>
            </a:r>
            <a:endParaRPr lang="en-GB" sz="3700" dirty="0"/>
          </a:p>
          <a:p>
            <a:pPr marL="0" indent="0">
              <a:buNone/>
            </a:pPr>
            <a:endParaRPr lang="en-GB" sz="3700" dirty="0" smtClean="0"/>
          </a:p>
          <a:p>
            <a:pPr marL="0" indent="0">
              <a:buNone/>
            </a:pPr>
            <a:r>
              <a:rPr lang="en-GB" sz="3700" dirty="0" err="1" smtClean="0"/>
              <a:t>Scruton</a:t>
            </a:r>
            <a:r>
              <a:rPr lang="en-GB" sz="3700" dirty="0"/>
              <a:t>, </a:t>
            </a:r>
            <a:r>
              <a:rPr lang="en-GB" sz="3700" dirty="0" smtClean="0"/>
              <a:t>Roger (1986). “Laughter.”  </a:t>
            </a:r>
            <a:r>
              <a:rPr lang="en-GB" sz="3700" i="1" dirty="0" smtClean="0"/>
              <a:t>The </a:t>
            </a:r>
            <a:r>
              <a:rPr lang="en-GB" sz="3700" i="1" dirty="0"/>
              <a:t>Philosophy of Laughter and </a:t>
            </a:r>
            <a:r>
              <a:rPr lang="en-GB" sz="3700" i="1" dirty="0" err="1" smtClean="0"/>
              <a:t>Humor</a:t>
            </a:r>
            <a:r>
              <a:rPr lang="en-GB" sz="3700" dirty="0" smtClean="0"/>
              <a:t>. Ed. </a:t>
            </a:r>
            <a:r>
              <a:rPr lang="en-GB" sz="3700" dirty="0"/>
              <a:t>John </a:t>
            </a:r>
            <a:r>
              <a:rPr lang="en-GB" sz="3700" dirty="0" err="1" smtClean="0"/>
              <a:t>Morreall</a:t>
            </a:r>
            <a:r>
              <a:rPr lang="en-GB" sz="3700" dirty="0" smtClean="0"/>
              <a:t>. Albany</a:t>
            </a:r>
            <a:r>
              <a:rPr lang="en-GB" sz="3700" dirty="0"/>
              <a:t>: State University of New York </a:t>
            </a:r>
            <a:r>
              <a:rPr lang="en-GB" sz="3700" dirty="0" smtClean="0"/>
              <a:t>Press. 156–171</a:t>
            </a:r>
            <a:r>
              <a:rPr lang="en-GB" sz="3700" dirty="0"/>
              <a:t>.</a:t>
            </a:r>
          </a:p>
          <a:p>
            <a:pPr marL="0" indent="0">
              <a:buNone/>
            </a:pPr>
            <a:endParaRPr lang="en-GB" sz="3700" dirty="0" smtClean="0"/>
          </a:p>
          <a:p>
            <a:pPr marL="0" indent="0">
              <a:buNone/>
            </a:pPr>
            <a:r>
              <a:rPr lang="en-GB" sz="3700" dirty="0" smtClean="0"/>
              <a:t>Shaftesbury</a:t>
            </a:r>
            <a:r>
              <a:rPr lang="en-GB" sz="3700" dirty="0"/>
              <a:t>, </a:t>
            </a:r>
            <a:r>
              <a:rPr lang="en-GB" sz="3700" dirty="0" smtClean="0"/>
              <a:t>Lord (1709). “</a:t>
            </a:r>
            <a:r>
              <a:rPr lang="en-GB" sz="3700" dirty="0" err="1"/>
              <a:t>Sensus</a:t>
            </a:r>
            <a:r>
              <a:rPr lang="en-GB" sz="3700" dirty="0"/>
              <a:t> </a:t>
            </a:r>
            <a:r>
              <a:rPr lang="en-GB" sz="3700" dirty="0" err="1"/>
              <a:t>Communis</a:t>
            </a:r>
            <a:r>
              <a:rPr lang="en-GB" sz="3700" dirty="0"/>
              <a:t>: An Essay on the Freedom of Wit and </a:t>
            </a:r>
            <a:r>
              <a:rPr lang="en-GB" sz="3700" dirty="0" smtClean="0"/>
              <a:t>Humour. ” </a:t>
            </a:r>
            <a:r>
              <a:rPr lang="en-GB" sz="3700" i="1" dirty="0" err="1" smtClean="0"/>
              <a:t>Characteristicks</a:t>
            </a:r>
            <a:r>
              <a:rPr lang="en-GB" sz="3700" i="1" dirty="0" smtClean="0"/>
              <a:t> </a:t>
            </a:r>
            <a:r>
              <a:rPr lang="en-GB" sz="3700" i="1" dirty="0"/>
              <a:t>of Men, Manners, Opinions, </a:t>
            </a:r>
            <a:r>
              <a:rPr lang="en-GB" sz="3700" i="1" dirty="0" smtClean="0"/>
              <a:t>Times</a:t>
            </a:r>
            <a:r>
              <a:rPr lang="en-GB" sz="3700" dirty="0" smtClean="0"/>
              <a:t>. </a:t>
            </a:r>
            <a:r>
              <a:rPr lang="en-GB" sz="3700" dirty="0"/>
              <a:t>1</a:t>
            </a:r>
            <a:r>
              <a:rPr lang="en-GB" sz="3700" baseline="30000" dirty="0"/>
              <a:t>st</a:t>
            </a:r>
            <a:r>
              <a:rPr lang="en-GB" sz="3700" dirty="0"/>
              <a:t> ed</a:t>
            </a:r>
            <a:r>
              <a:rPr lang="en-GB" sz="3700" dirty="0" smtClean="0"/>
              <a:t>. London. 1711.</a:t>
            </a:r>
            <a:endParaRPr lang="en-GB" sz="3700" dirty="0"/>
          </a:p>
          <a:p>
            <a:pPr marL="0" indent="0">
              <a:buNone/>
            </a:pPr>
            <a:endParaRPr lang="en-GB" sz="3700" dirty="0" smtClean="0"/>
          </a:p>
          <a:p>
            <a:pPr marL="0" indent="0">
              <a:buNone/>
            </a:pPr>
            <a:r>
              <a:rPr lang="en-GB" sz="3700" dirty="0" smtClean="0"/>
              <a:t>Spencer</a:t>
            </a:r>
            <a:r>
              <a:rPr lang="en-GB" sz="3700" dirty="0"/>
              <a:t>, </a:t>
            </a:r>
            <a:r>
              <a:rPr lang="en-GB" sz="3700" dirty="0" smtClean="0"/>
              <a:t>Herbert (1911). </a:t>
            </a:r>
            <a:r>
              <a:rPr lang="en-GB" sz="3700" dirty="0"/>
              <a:t>“On the Physiology of </a:t>
            </a:r>
            <a:r>
              <a:rPr lang="en-GB" sz="3700" dirty="0" smtClean="0"/>
              <a:t>Laughter.” </a:t>
            </a:r>
            <a:r>
              <a:rPr lang="en-GB" sz="3700" i="1" dirty="0"/>
              <a:t>Essays on Education, Etc</a:t>
            </a:r>
            <a:r>
              <a:rPr lang="en-GB" sz="3700" i="1" dirty="0" smtClean="0"/>
              <a:t>.</a:t>
            </a:r>
            <a:r>
              <a:rPr lang="en-GB" sz="3700" dirty="0" smtClean="0"/>
              <a:t> </a:t>
            </a:r>
            <a:r>
              <a:rPr lang="en-GB" sz="3700" dirty="0"/>
              <a:t>London: Dent</a:t>
            </a:r>
            <a:r>
              <a:rPr lang="en-GB" sz="3700" dirty="0" smtClean="0"/>
              <a:t>.</a:t>
            </a:r>
          </a:p>
          <a:p>
            <a:pPr marL="0" indent="0">
              <a:buNone/>
            </a:pPr>
            <a:endParaRPr lang="en-GB" sz="3700" dirty="0" smtClean="0"/>
          </a:p>
          <a:p>
            <a:pPr marL="0" indent="0">
              <a:buNone/>
            </a:pPr>
            <a:r>
              <a:rPr lang="en-GB" sz="3700" b="1" dirty="0" smtClean="0"/>
              <a:t>For etymology (the origins and historical developments of the meanings of words):</a:t>
            </a:r>
            <a:endParaRPr lang="en-GB" sz="3700" b="1" dirty="0"/>
          </a:p>
          <a:p>
            <a:pPr marL="0" indent="0">
              <a:buNone/>
            </a:pPr>
            <a:r>
              <a:rPr lang="en-GB" dirty="0" smtClean="0"/>
              <a:t>Online Etymological Dictionary. </a:t>
            </a:r>
            <a:r>
              <a:rPr lang="en-GB" dirty="0" smtClean="0">
                <a:hlinkClick r:id="rId5"/>
              </a:rPr>
              <a:t>http://www.etymonline.com/</a:t>
            </a: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val="5268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6710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otsman.com/webimage/1.1909891%21/image/1546630542.jpg_gen/derivatives/landscape_215/1546630542.jpg"/>
          <p:cNvPicPr>
            <a:picLocks noChangeAspect="1" noChangeArrowheads="1"/>
          </p:cNvPicPr>
          <p:nvPr/>
        </p:nvPicPr>
        <p:blipFill>
          <a:blip r:embed="rId2" cstate="print"/>
          <a:srcRect/>
          <a:stretch>
            <a:fillRect/>
          </a:stretch>
        </p:blipFill>
        <p:spPr bwMode="auto">
          <a:xfrm>
            <a:off x="539552" y="692696"/>
            <a:ext cx="3456384" cy="4903242"/>
          </a:xfrm>
          <a:prstGeom prst="rect">
            <a:avLst/>
          </a:prstGeom>
          <a:noFill/>
        </p:spPr>
      </p:pic>
      <p:sp>
        <p:nvSpPr>
          <p:cNvPr id="5" name="Oval Callout 4"/>
          <p:cNvSpPr/>
          <p:nvPr/>
        </p:nvSpPr>
        <p:spPr>
          <a:xfrm>
            <a:off x="4139952" y="80048"/>
            <a:ext cx="3240360" cy="1548752"/>
          </a:xfrm>
          <a:prstGeom prst="wedgeEllipseCallout">
            <a:avLst>
              <a:gd name="adj1" fmla="val -73364"/>
              <a:gd name="adj2" fmla="val 543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What’s so... </a:t>
            </a:r>
            <a:r>
              <a:rPr lang="en-GB" b="1" i="1" dirty="0" smtClean="0">
                <a:solidFill>
                  <a:schemeClr val="tx1"/>
                </a:solidFill>
              </a:rPr>
              <a:t>funny</a:t>
            </a:r>
            <a:r>
              <a:rPr lang="en-GB" b="1" dirty="0" smtClean="0">
                <a:solidFill>
                  <a:schemeClr val="tx1"/>
                </a:solidFill>
              </a:rPr>
              <a:t> about </a:t>
            </a:r>
            <a:r>
              <a:rPr lang="en-GB" b="1" dirty="0" err="1" smtClean="0">
                <a:solidFill>
                  <a:schemeClr val="tx1"/>
                </a:solidFill>
              </a:rPr>
              <a:t>Biggus</a:t>
            </a:r>
            <a:r>
              <a:rPr lang="en-GB" b="1" dirty="0" smtClean="0">
                <a:solidFill>
                  <a:schemeClr val="tx1"/>
                </a:solidFill>
              </a:rPr>
              <a:t> </a:t>
            </a:r>
            <a:r>
              <a:rPr lang="en-GB" b="1" dirty="0" err="1" smtClean="0">
                <a:solidFill>
                  <a:schemeClr val="tx1"/>
                </a:solidFill>
              </a:rPr>
              <a:t>Dickus</a:t>
            </a:r>
            <a:r>
              <a:rPr lang="en-GB" b="1" dirty="0" smtClean="0">
                <a:solidFill>
                  <a:schemeClr val="tx1"/>
                </a:solidFill>
              </a:rPr>
              <a:t>?</a:t>
            </a:r>
            <a:endParaRPr lang="en-GB" b="1" dirty="0">
              <a:solidFill>
                <a:schemeClr val="tx1"/>
              </a:solidFill>
            </a:endParaRPr>
          </a:p>
        </p:txBody>
      </p:sp>
      <p:sp>
        <p:nvSpPr>
          <p:cNvPr id="6" name="TextBox 5"/>
          <p:cNvSpPr txBox="1"/>
          <p:nvPr/>
        </p:nvSpPr>
        <p:spPr>
          <a:xfrm>
            <a:off x="5364088" y="3284984"/>
            <a:ext cx="2808312" cy="369332"/>
          </a:xfrm>
          <a:prstGeom prst="rect">
            <a:avLst/>
          </a:prstGeom>
          <a:noFill/>
        </p:spPr>
        <p:txBody>
          <a:bodyPr wrap="square" rtlCol="0">
            <a:spAutoFit/>
          </a:bodyPr>
          <a:lstStyle/>
          <a:p>
            <a:endParaRPr lang="en-GB" dirty="0"/>
          </a:p>
        </p:txBody>
      </p:sp>
      <p:sp>
        <p:nvSpPr>
          <p:cNvPr id="7" name="TextBox 6"/>
          <p:cNvSpPr txBox="1"/>
          <p:nvPr/>
        </p:nvSpPr>
        <p:spPr>
          <a:xfrm>
            <a:off x="4355976" y="2924944"/>
            <a:ext cx="4464496" cy="1077218"/>
          </a:xfrm>
          <a:prstGeom prst="rect">
            <a:avLst/>
          </a:prstGeom>
          <a:noFill/>
          <a:ln>
            <a:solidFill>
              <a:schemeClr val="accent1"/>
            </a:solidFill>
          </a:ln>
        </p:spPr>
        <p:txBody>
          <a:bodyPr wrap="square" rtlCol="0">
            <a:spAutoFit/>
          </a:bodyPr>
          <a:lstStyle/>
          <a:p>
            <a:pPr algn="ctr"/>
            <a:r>
              <a:rPr lang="en-GB" sz="3200" b="1" dirty="0" smtClean="0"/>
              <a:t>What </a:t>
            </a:r>
            <a:r>
              <a:rPr lang="en-GB" sz="3200" b="1" i="1" dirty="0" smtClean="0"/>
              <a:t>is </a:t>
            </a:r>
            <a:r>
              <a:rPr lang="en-GB" sz="3200" b="1" dirty="0" smtClean="0"/>
              <a:t>so funny about </a:t>
            </a:r>
            <a:r>
              <a:rPr lang="en-GB" sz="3200" b="1" dirty="0" err="1" smtClean="0"/>
              <a:t>Biggus</a:t>
            </a:r>
            <a:r>
              <a:rPr lang="en-GB" sz="3200" b="1" dirty="0" smtClean="0"/>
              <a:t> </a:t>
            </a:r>
            <a:r>
              <a:rPr lang="en-GB" sz="3200" b="1" dirty="0" err="1" smtClean="0"/>
              <a:t>Dickus</a:t>
            </a:r>
            <a:r>
              <a:rPr lang="en-GB" sz="3200" b="1" dirty="0" smtClean="0"/>
              <a:t>?</a:t>
            </a:r>
            <a:endParaRPr lang="en-GB"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fontScale="85000" lnSpcReduction="10000"/>
          </a:bodyPr>
          <a:lstStyle/>
          <a:p>
            <a:r>
              <a:rPr lang="en-GB" dirty="0" smtClean="0"/>
              <a:t>Within the scene, there is a situation in which the soldier need to repress their inappropriate laughter, but can’t; this dynamic is neatly explained by the...?</a:t>
            </a:r>
          </a:p>
          <a:p>
            <a:r>
              <a:rPr lang="en-GB" dirty="0" smtClean="0"/>
              <a:t>The </a:t>
            </a:r>
            <a:r>
              <a:rPr lang="en-GB" b="1" dirty="0" smtClean="0"/>
              <a:t>repeated</a:t>
            </a:r>
            <a:r>
              <a:rPr lang="en-GB" dirty="0" smtClean="0"/>
              <a:t>, rough but (more or less?) inconsequential slapping of Brian, Brian’s corrections of Pontius Pilate’s speech, and Pontius Pilate’s characterization, the climax of the scene (also Pilate and Centurion’s miscommunications?)...</a:t>
            </a:r>
          </a:p>
          <a:p>
            <a:r>
              <a:rPr lang="en-GB" dirty="0" smtClean="0"/>
              <a:t>Do we laugh at Pilate’s speech? If so, an example of which theory, perhaps?</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b="1" dirty="0" smtClean="0"/>
              <a:t>History of Comedy</a:t>
            </a:r>
            <a:endParaRPr lang="en-GB" b="1" dirty="0"/>
          </a:p>
        </p:txBody>
      </p:sp>
      <p:sp>
        <p:nvSpPr>
          <p:cNvPr id="3" name="Content Placeholder 2"/>
          <p:cNvSpPr>
            <a:spLocks noGrp="1"/>
          </p:cNvSpPr>
          <p:nvPr>
            <p:ph idx="1"/>
          </p:nvPr>
        </p:nvSpPr>
        <p:spPr>
          <a:solidFill>
            <a:schemeClr val="bg1"/>
          </a:solidFill>
        </p:spPr>
        <p:txBody>
          <a:bodyPr/>
          <a:lstStyle/>
          <a:p>
            <a:r>
              <a:rPr lang="en-GB" b="1" dirty="0" smtClean="0"/>
              <a:t>Etymology</a:t>
            </a:r>
            <a:r>
              <a:rPr lang="en-GB" dirty="0" smtClean="0"/>
              <a:t> of word “comedy”: revel’s song.</a:t>
            </a:r>
          </a:p>
          <a:p>
            <a:endParaRPr lang="en-GB" dirty="0"/>
          </a:p>
          <a:p>
            <a:r>
              <a:rPr lang="en-GB" dirty="0" smtClean="0"/>
              <a:t>Where does it come from?</a:t>
            </a:r>
            <a:endParaRPr lang="en-GB" dirty="0"/>
          </a:p>
        </p:txBody>
      </p:sp>
    </p:spTree>
    <p:extLst>
      <p:ext uri="{BB962C8B-B14F-4D97-AF65-F5344CB8AC3E}">
        <p14:creationId xmlns:p14="http://schemas.microsoft.com/office/powerpoint/2010/main" val="765548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1"/>
          </a:solidFill>
        </p:spPr>
        <p:txBody>
          <a:bodyPr/>
          <a:lstStyle/>
          <a:p>
            <a:r>
              <a:rPr lang="en-GB" dirty="0" smtClean="0"/>
              <a:t>Aristotle, in his </a:t>
            </a:r>
            <a:r>
              <a:rPr lang="en-GB" i="1" dirty="0" smtClean="0"/>
              <a:t>Poetics</a:t>
            </a:r>
            <a:r>
              <a:rPr lang="en-GB" dirty="0" smtClean="0"/>
              <a:t>, says that comedy itself far predates its best-known exponents. </a:t>
            </a:r>
          </a:p>
          <a:p>
            <a:r>
              <a:rPr lang="en-GB" dirty="0" smtClean="0"/>
              <a:t>Comedy: as old as drama and the theatre themselves?</a:t>
            </a:r>
            <a:endParaRPr lang="en-GB" dirty="0"/>
          </a:p>
        </p:txBody>
      </p:sp>
    </p:spTree>
    <p:extLst>
      <p:ext uri="{BB962C8B-B14F-4D97-AF65-F5344CB8AC3E}">
        <p14:creationId xmlns:p14="http://schemas.microsoft.com/office/powerpoint/2010/main" val="82942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dirty="0" smtClean="0"/>
              <a:t>Comedy &amp; Tragedy</a:t>
            </a:r>
            <a:endParaRPr lang="en-GB" dirty="0"/>
          </a:p>
        </p:txBody>
      </p:sp>
      <p:sp>
        <p:nvSpPr>
          <p:cNvPr id="3" name="Content Placeholder 2"/>
          <p:cNvSpPr>
            <a:spLocks noGrp="1"/>
          </p:cNvSpPr>
          <p:nvPr>
            <p:ph idx="1"/>
          </p:nvPr>
        </p:nvSpPr>
        <p:spPr>
          <a:solidFill>
            <a:schemeClr val="bg1"/>
          </a:solidFill>
        </p:spPr>
        <p:txBody>
          <a:bodyPr>
            <a:normAutofit fontScale="77500" lnSpcReduction="20000"/>
          </a:bodyPr>
          <a:lstStyle/>
          <a:p>
            <a:r>
              <a:rPr lang="en-GB" dirty="0"/>
              <a:t>One of two of the oldest forms of drama, other being tragedy. The two forms are often compared/contrasted (remember K</a:t>
            </a:r>
            <a:r>
              <a:rPr lang="en-GB" dirty="0" smtClean="0"/>
              <a:t>_____), </a:t>
            </a:r>
            <a:r>
              <a:rPr lang="en-GB" dirty="0"/>
              <a:t>so it’s helpful to review one of the better-known formulations of tragedy</a:t>
            </a:r>
            <a:r>
              <a:rPr lang="en-GB" dirty="0" smtClean="0"/>
              <a:t>.</a:t>
            </a:r>
          </a:p>
          <a:p>
            <a:r>
              <a:rPr lang="en-GB" b="1" dirty="0" smtClean="0"/>
              <a:t>Aristotle</a:t>
            </a:r>
            <a:r>
              <a:rPr lang="en-GB" dirty="0" smtClean="0"/>
              <a:t>: “Tragedy</a:t>
            </a:r>
            <a:r>
              <a:rPr lang="en-GB" dirty="0"/>
              <a:t>, then, is an imitation of an action that is serious, complete, and of a certain magnitude; in language embellished with each kind of artistic ornament, the several kinds being found in separate parts of the play; in the form of action, not of narrative; through pity and fear effecting the proper catharsis [purification and expulsion] of these emotions</a:t>
            </a:r>
            <a:r>
              <a:rPr lang="en-GB" dirty="0" smtClean="0"/>
              <a:t>.” (</a:t>
            </a:r>
            <a:r>
              <a:rPr lang="en-GB" i="1" dirty="0" smtClean="0"/>
              <a:t>Poetics</a:t>
            </a:r>
            <a:r>
              <a:rPr lang="en-GB" dirty="0" smtClean="0"/>
              <a:t>)</a:t>
            </a:r>
            <a:endParaRPr lang="en-GB" dirty="0"/>
          </a:p>
          <a:p>
            <a:r>
              <a:rPr lang="en-GB" dirty="0"/>
              <a:t>He goes on to say that the </a:t>
            </a:r>
            <a:r>
              <a:rPr lang="en-GB" dirty="0" smtClean="0"/>
              <a:t>appropriate </a:t>
            </a:r>
            <a:r>
              <a:rPr lang="en-GB" dirty="0"/>
              <a:t>protagonist of tragedy is a man of noble birth, one who good and just, but capable of honest mistakes.</a:t>
            </a:r>
          </a:p>
          <a:p>
            <a:pPr marL="0" indent="0">
              <a:buNone/>
            </a:pPr>
            <a:endParaRPr lang="en-GB" dirty="0"/>
          </a:p>
        </p:txBody>
      </p:sp>
    </p:spTree>
    <p:extLst>
      <p:ext uri="{BB962C8B-B14F-4D97-AF65-F5344CB8AC3E}">
        <p14:creationId xmlns:p14="http://schemas.microsoft.com/office/powerpoint/2010/main" val="39275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92D050"/>
          </a:solidFill>
        </p:spPr>
        <p:txBody>
          <a:bodyPr/>
          <a:lstStyle/>
          <a:p>
            <a:r>
              <a:rPr lang="en-GB" dirty="0" smtClean="0"/>
              <a:t>What types of laughter are there?</a:t>
            </a:r>
          </a:p>
          <a:p>
            <a:r>
              <a:rPr lang="en-GB" dirty="0" smtClean="0"/>
              <a:t>Why do we laugh?</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710952"/>
          </a:xfrm>
          <a:solidFill>
            <a:srgbClr val="FFC000"/>
          </a:solidFill>
        </p:spPr>
        <p:txBody>
          <a:bodyPr>
            <a:normAutofit fontScale="90000"/>
          </a:bodyPr>
          <a:lstStyle/>
          <a:p>
            <a:r>
              <a:rPr lang="en-GB" dirty="0" smtClean="0"/>
              <a:t>Aristotle’s </a:t>
            </a:r>
            <a:r>
              <a:rPr lang="en-GB" i="1" dirty="0" smtClean="0"/>
              <a:t>Poetics</a:t>
            </a:r>
            <a:r>
              <a:rPr lang="en-GB" dirty="0" smtClean="0"/>
              <a:t> on comedy</a:t>
            </a:r>
            <a:endParaRPr lang="en-GB" dirty="0"/>
          </a:p>
        </p:txBody>
      </p:sp>
      <p:sp>
        <p:nvSpPr>
          <p:cNvPr id="3" name="Content Placeholder 2"/>
          <p:cNvSpPr>
            <a:spLocks noGrp="1"/>
          </p:cNvSpPr>
          <p:nvPr>
            <p:ph idx="1"/>
          </p:nvPr>
        </p:nvSpPr>
        <p:spPr>
          <a:xfrm>
            <a:off x="107504" y="836712"/>
            <a:ext cx="8964488" cy="5688632"/>
          </a:xfrm>
          <a:solidFill>
            <a:schemeClr val="bg1"/>
          </a:solidFill>
        </p:spPr>
        <p:txBody>
          <a:bodyPr>
            <a:normAutofit fontScale="85000" lnSpcReduction="20000"/>
          </a:bodyPr>
          <a:lstStyle/>
          <a:p>
            <a:pPr marL="0" indent="0">
              <a:buNone/>
            </a:pPr>
            <a:r>
              <a:rPr lang="en-GB" b="1" i="1" dirty="0" smtClean="0"/>
              <a:t>Comedy, </a:t>
            </a:r>
            <a:r>
              <a:rPr lang="en-GB" b="1" i="1" dirty="0"/>
              <a:t>as we have said, </a:t>
            </a:r>
            <a:r>
              <a:rPr lang="en-GB" b="1" i="1" dirty="0" smtClean="0"/>
              <a:t>is an </a:t>
            </a:r>
            <a:r>
              <a:rPr lang="en-GB" b="1" i="1" dirty="0"/>
              <a:t>imitation of </a:t>
            </a:r>
            <a:r>
              <a:rPr lang="en-GB" b="1" dirty="0" smtClean="0"/>
              <a:t>persons worse than the average. Their badness, however, does not extend to the point of utter depravity; rather, ridiculousness is a particular form of the shameful and may be described as the kind of error and unseemliness that is not painful or destructive. Thus, to take a ready example, the comic mask is unseemly and distorted but expresses no pain.</a:t>
            </a:r>
          </a:p>
          <a:p>
            <a:pPr marL="0" indent="0">
              <a:buNone/>
            </a:pPr>
            <a:endParaRPr lang="en-GB" b="1" dirty="0" smtClean="0"/>
          </a:p>
          <a:p>
            <a:pPr marL="0" indent="0">
              <a:buNone/>
            </a:pPr>
            <a:r>
              <a:rPr lang="en-GB" dirty="0" smtClean="0"/>
              <a:t>(While the changes marking the development of tragedy, and the persons responsible for them, did not pass unnoticed, no attention was paid to comedy in its early stages because comedy was not regarded as important [....] [W]hen there begins to be any record of comic poets [...], comedy already possessed its general outlines, and we do not who introduced masks or prologues or the accepted number of actors or anything of that sort. [...])</a:t>
            </a:r>
            <a:r>
              <a:rPr lang="en-GB" b="1" dirty="0" smtClean="0"/>
              <a:t>	</a:t>
            </a:r>
            <a:r>
              <a:rPr lang="en-GB" dirty="0" smtClean="0"/>
              <a:t>(Aristotle [1982], p.49)</a:t>
            </a:r>
            <a:endParaRPr lang="en-GB" dirty="0"/>
          </a:p>
        </p:txBody>
      </p:sp>
    </p:spTree>
    <p:extLst>
      <p:ext uri="{BB962C8B-B14F-4D97-AF65-F5344CB8AC3E}">
        <p14:creationId xmlns:p14="http://schemas.microsoft.com/office/powerpoint/2010/main" val="2070136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710952"/>
          </a:xfrm>
          <a:solidFill>
            <a:srgbClr val="FFC000"/>
          </a:solidFill>
        </p:spPr>
        <p:txBody>
          <a:bodyPr>
            <a:normAutofit fontScale="90000"/>
          </a:bodyPr>
          <a:lstStyle/>
          <a:p>
            <a:r>
              <a:rPr lang="en-GB" dirty="0" smtClean="0"/>
              <a:t>Aristotle’s </a:t>
            </a:r>
            <a:r>
              <a:rPr lang="en-GB" i="1" dirty="0" smtClean="0"/>
              <a:t>Poetics</a:t>
            </a:r>
            <a:r>
              <a:rPr lang="en-GB" dirty="0" smtClean="0"/>
              <a:t> on comedy</a:t>
            </a:r>
            <a:endParaRPr lang="en-GB" dirty="0"/>
          </a:p>
        </p:txBody>
      </p:sp>
      <p:sp>
        <p:nvSpPr>
          <p:cNvPr id="3" name="Content Placeholder 2"/>
          <p:cNvSpPr>
            <a:spLocks noGrp="1"/>
          </p:cNvSpPr>
          <p:nvPr>
            <p:ph idx="1"/>
          </p:nvPr>
        </p:nvSpPr>
        <p:spPr>
          <a:xfrm>
            <a:off x="107504" y="836712"/>
            <a:ext cx="8964488" cy="5688632"/>
          </a:xfrm>
          <a:solidFill>
            <a:schemeClr val="bg1"/>
          </a:solidFill>
        </p:spPr>
        <p:txBody>
          <a:bodyPr>
            <a:normAutofit fontScale="92500" lnSpcReduction="10000"/>
          </a:bodyPr>
          <a:lstStyle/>
          <a:p>
            <a:r>
              <a:rPr lang="en-GB" sz="2400" dirty="0"/>
              <a:t>Some people believe that Aristotle intended/wrote a separate treatise on comedy; some have even identified the anonymous </a:t>
            </a:r>
            <a:r>
              <a:rPr lang="en-GB" sz="2400" i="1" dirty="0" err="1"/>
              <a:t>Tractatus</a:t>
            </a:r>
            <a:r>
              <a:rPr lang="en-GB" sz="2400" i="1" dirty="0"/>
              <a:t> </a:t>
            </a:r>
            <a:r>
              <a:rPr lang="en-GB" sz="2400" i="1" dirty="0" err="1"/>
              <a:t>Coislinianus</a:t>
            </a:r>
            <a:r>
              <a:rPr lang="en-GB" sz="2400" i="1" dirty="0"/>
              <a:t> </a:t>
            </a:r>
            <a:r>
              <a:rPr lang="en-GB" sz="2400" dirty="0"/>
              <a:t>(“Treatise on Comedy”) as one of Aristotle’s works, but this is not a point of certainty or agreement. </a:t>
            </a:r>
            <a:endParaRPr lang="en-GB" sz="2400" dirty="0" smtClean="0"/>
          </a:p>
          <a:p>
            <a:endParaRPr lang="en-GB" sz="2400" dirty="0"/>
          </a:p>
          <a:p>
            <a:r>
              <a:rPr lang="en-GB" sz="2400" b="1" dirty="0"/>
              <a:t>Interesting terminological point:</a:t>
            </a:r>
            <a:r>
              <a:rPr lang="en-GB" sz="2400" dirty="0"/>
              <a:t> the Greek term for the error of protagonist of tragedy is </a:t>
            </a:r>
            <a:r>
              <a:rPr lang="en-GB" sz="2400" b="1" i="1" dirty="0"/>
              <a:t>hamartia</a:t>
            </a:r>
            <a:r>
              <a:rPr lang="en-GB" sz="2400" dirty="0"/>
              <a:t>; the term used for error of the protagonist of comedy is </a:t>
            </a:r>
            <a:r>
              <a:rPr lang="en-GB" sz="2400" b="1" i="1" dirty="0" err="1"/>
              <a:t>hamartȇma</a:t>
            </a:r>
            <a:r>
              <a:rPr lang="en-GB" sz="2400" dirty="0"/>
              <a:t>. The first term suggests error leading to pain, injury, harm destruction; the second suggests error without this sense of threat</a:t>
            </a:r>
            <a:r>
              <a:rPr lang="en-GB" sz="2400" dirty="0" smtClean="0"/>
              <a:t>.</a:t>
            </a:r>
          </a:p>
          <a:p>
            <a:pPr algn="r">
              <a:buNone/>
            </a:pPr>
            <a:r>
              <a:rPr lang="en-GB" sz="2400" dirty="0" smtClean="0"/>
              <a:t>(Taken from notes to Aristotle [1982], p.87)</a:t>
            </a:r>
          </a:p>
          <a:p>
            <a:endParaRPr lang="en-GB" sz="2400" dirty="0" smtClean="0"/>
          </a:p>
          <a:p>
            <a:r>
              <a:rPr lang="en-GB" sz="2400" b="1" dirty="0" smtClean="0"/>
              <a:t>Interpretation:</a:t>
            </a:r>
            <a:r>
              <a:rPr lang="en-GB" sz="2400" dirty="0" smtClean="0"/>
              <a:t> Aristotle’s point about the comic mask is interesting; we should take it literally as a comic about the masks worn by actors, but we can also read it as a metaphor that sums up what comedy should and should not do (in Aristotle’s opinion).</a:t>
            </a:r>
            <a:endParaRPr lang="en-GB" sz="2400" dirty="0"/>
          </a:p>
        </p:txBody>
      </p:sp>
    </p:spTree>
    <p:extLst>
      <p:ext uri="{BB962C8B-B14F-4D97-AF65-F5344CB8AC3E}">
        <p14:creationId xmlns:p14="http://schemas.microsoft.com/office/powerpoint/2010/main" val="953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l"/>
            <a:r>
              <a:rPr lang="en-GB" sz="3000" dirty="0" smtClean="0"/>
              <a:t>Ancient Greek Comedy: Old Comedy (from Brown [1992a] and </a:t>
            </a:r>
            <a:r>
              <a:rPr lang="en-GB" sz="3000" dirty="0" err="1" smtClean="0"/>
              <a:t>Weitz</a:t>
            </a:r>
            <a:r>
              <a:rPr lang="en-GB" sz="3000" dirty="0" smtClean="0"/>
              <a:t> [2009, pp. 39-62])</a:t>
            </a:r>
            <a:endParaRPr lang="en-GB" sz="3000" dirty="0"/>
          </a:p>
        </p:txBody>
      </p:sp>
      <p:sp>
        <p:nvSpPr>
          <p:cNvPr id="3" name="Content Placeholder 2"/>
          <p:cNvSpPr>
            <a:spLocks noGrp="1"/>
          </p:cNvSpPr>
          <p:nvPr>
            <p:ph idx="1"/>
          </p:nvPr>
        </p:nvSpPr>
        <p:spPr>
          <a:solidFill>
            <a:schemeClr val="bg1"/>
          </a:solidFill>
        </p:spPr>
        <p:txBody>
          <a:bodyPr>
            <a:normAutofit fontScale="62500" lnSpcReduction="20000"/>
          </a:bodyPr>
          <a:lstStyle/>
          <a:p>
            <a:r>
              <a:rPr lang="en-GB" dirty="0"/>
              <a:t>Three periods of ancient Greek comedy: Old Comedy, Middle Comedy, New Comedy; only a few examples of Old and New Comedy survive; nothing of Middle Comedy.</a:t>
            </a:r>
          </a:p>
          <a:p>
            <a:r>
              <a:rPr lang="en-GB" dirty="0"/>
              <a:t>Aristophanes (446-386 BC) is the only writer of Greek Old Comedy whose work is extant; Menander (341/2-290 BC) the only exponent of Greek New Comedy.</a:t>
            </a:r>
          </a:p>
          <a:p>
            <a:r>
              <a:rPr lang="en-GB" dirty="0"/>
              <a:t>The Old Comedy of Aristophanes (based on Cam. Com. &amp; VSI):</a:t>
            </a:r>
          </a:p>
          <a:p>
            <a:r>
              <a:rPr lang="en-GB" dirty="0"/>
              <a:t>Loosely structured; far less coherent/seamless than tragedy. Regular use of the </a:t>
            </a:r>
            <a:r>
              <a:rPr lang="en-GB" b="1" i="1" dirty="0" err="1"/>
              <a:t>parabasis</a:t>
            </a:r>
            <a:r>
              <a:rPr lang="en-GB" b="1" dirty="0"/>
              <a:t>: </a:t>
            </a:r>
            <a:r>
              <a:rPr lang="en-GB" dirty="0"/>
              <a:t>chorus turns to the audience and directly addresses them (e.g., on the role of/challenges facing the playwright); Aristophanes uses </a:t>
            </a:r>
            <a:r>
              <a:rPr lang="en-GB" i="1" dirty="0" err="1"/>
              <a:t>parabasis</a:t>
            </a:r>
            <a:r>
              <a:rPr lang="en-GB" dirty="0"/>
              <a:t> to express his opinions to his audiences.</a:t>
            </a:r>
          </a:p>
          <a:p>
            <a:r>
              <a:rPr lang="en-GB" dirty="0"/>
              <a:t>Old Comedy lewd, scurrilous, satirical; aggressively attacked public figures; “current affairs” focus particular to Athens and Athenian society; use of grotesque costumes – padding around lower body to give actors disproportionate shape; huge leather phalluses.</a:t>
            </a:r>
          </a:p>
          <a:p>
            <a:r>
              <a:rPr lang="en-GB" dirty="0"/>
              <a:t>Use of farce, slapstick, burlesque</a:t>
            </a:r>
            <a:r>
              <a:rPr lang="en-GB" dirty="0" smtClean="0"/>
              <a:t>.</a:t>
            </a:r>
            <a:endParaRPr lang="en-GB" dirty="0"/>
          </a:p>
        </p:txBody>
      </p:sp>
    </p:spTree>
    <p:extLst>
      <p:ext uri="{BB962C8B-B14F-4D97-AF65-F5344CB8AC3E}">
        <p14:creationId xmlns:p14="http://schemas.microsoft.com/office/powerpoint/2010/main" val="166591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l"/>
            <a:r>
              <a:rPr lang="en-GB" sz="3000" dirty="0"/>
              <a:t>New Comedy of Menander </a:t>
            </a:r>
            <a:r>
              <a:rPr lang="en-GB" sz="3000" dirty="0" smtClean="0"/>
              <a:t>(from Brown [1992a] and </a:t>
            </a:r>
            <a:r>
              <a:rPr lang="en-GB" sz="3000" dirty="0" err="1" smtClean="0"/>
              <a:t>Weitz</a:t>
            </a:r>
            <a:r>
              <a:rPr lang="en-GB" sz="3000" dirty="0" smtClean="0"/>
              <a:t> [2009, pp. 39-62])</a:t>
            </a:r>
            <a:endParaRPr lang="en-GB" sz="3000" dirty="0"/>
          </a:p>
        </p:txBody>
      </p:sp>
      <p:sp>
        <p:nvSpPr>
          <p:cNvPr id="3" name="Content Placeholder 2"/>
          <p:cNvSpPr>
            <a:spLocks noGrp="1"/>
          </p:cNvSpPr>
          <p:nvPr>
            <p:ph idx="1"/>
          </p:nvPr>
        </p:nvSpPr>
        <p:spPr>
          <a:solidFill>
            <a:schemeClr val="bg1"/>
          </a:solidFill>
        </p:spPr>
        <p:txBody>
          <a:bodyPr>
            <a:normAutofit fontScale="92500" lnSpcReduction="20000"/>
          </a:bodyPr>
          <a:lstStyle/>
          <a:p>
            <a:r>
              <a:rPr lang="en-GB" dirty="0"/>
              <a:t>Much gentler , with more general themes; far less satirical and openly critical of public figures; move towards themes of love and romance (almost unheard of in Old Comedy). </a:t>
            </a:r>
          </a:p>
          <a:p>
            <a:r>
              <a:rPr lang="en-GB" b="1" u="sng" dirty="0"/>
              <a:t>2 reasons for this:</a:t>
            </a:r>
            <a:r>
              <a:rPr lang="en-GB" dirty="0"/>
              <a:t> Sparta’s defeat of Athens led to less tolerant, less open society; theatre performances spreading beyond Athens, means more general appeal needed.</a:t>
            </a:r>
          </a:p>
          <a:p>
            <a:r>
              <a:rPr lang="en-GB" dirty="0"/>
              <a:t>With New Comedy we see the emergence of the stock comic device of “slave whacking” (</a:t>
            </a:r>
            <a:r>
              <a:rPr lang="en-GB" dirty="0" err="1"/>
              <a:t>Weitz</a:t>
            </a:r>
            <a:r>
              <a:rPr lang="en-GB" dirty="0"/>
              <a:t>, pp. 56-57). </a:t>
            </a:r>
          </a:p>
        </p:txBody>
      </p:sp>
    </p:spTree>
    <p:extLst>
      <p:ext uri="{BB962C8B-B14F-4D97-AF65-F5344CB8AC3E}">
        <p14:creationId xmlns:p14="http://schemas.microsoft.com/office/powerpoint/2010/main" val="14049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l"/>
            <a:r>
              <a:rPr lang="en-GB" sz="3000" dirty="0"/>
              <a:t>Roman Comedy </a:t>
            </a:r>
            <a:r>
              <a:rPr lang="en-GB" sz="3000" dirty="0" smtClean="0"/>
              <a:t>(from Brown [1992a] and </a:t>
            </a:r>
            <a:r>
              <a:rPr lang="en-GB" sz="3000" dirty="0" err="1" smtClean="0"/>
              <a:t>Weitz</a:t>
            </a:r>
            <a:r>
              <a:rPr lang="en-GB" sz="3000" dirty="0" smtClean="0"/>
              <a:t> [2009, pp. 39-62])</a:t>
            </a:r>
            <a:endParaRPr lang="en-GB" sz="3000" dirty="0"/>
          </a:p>
        </p:txBody>
      </p:sp>
      <p:sp>
        <p:nvSpPr>
          <p:cNvPr id="3" name="Content Placeholder 2"/>
          <p:cNvSpPr>
            <a:spLocks noGrp="1"/>
          </p:cNvSpPr>
          <p:nvPr>
            <p:ph idx="1"/>
          </p:nvPr>
        </p:nvSpPr>
        <p:spPr>
          <a:xfrm>
            <a:off x="457200" y="1484784"/>
            <a:ext cx="8229600" cy="5141168"/>
          </a:xfrm>
          <a:solidFill>
            <a:schemeClr val="bg1"/>
          </a:solidFill>
        </p:spPr>
        <p:txBody>
          <a:bodyPr>
            <a:normAutofit fontScale="62500" lnSpcReduction="20000"/>
          </a:bodyPr>
          <a:lstStyle/>
          <a:p>
            <a:r>
              <a:rPr lang="en-GB" dirty="0"/>
              <a:t>Main exponents to which we have access are Plautus and </a:t>
            </a:r>
            <a:r>
              <a:rPr lang="en-GB" dirty="0" smtClean="0"/>
              <a:t>Terence</a:t>
            </a:r>
            <a:r>
              <a:rPr lang="en-GB" dirty="0"/>
              <a:t>.</a:t>
            </a:r>
          </a:p>
          <a:p>
            <a:r>
              <a:rPr lang="en-GB" dirty="0"/>
              <a:t>From them, we have a sense of Menander’s work, as Roman comedies tended to rework many of the Greek comedies</a:t>
            </a:r>
          </a:p>
          <a:p>
            <a:r>
              <a:rPr lang="en-GB" dirty="0"/>
              <a:t>Plots of Roman comedies tended to </a:t>
            </a:r>
            <a:r>
              <a:rPr lang="en-GB" dirty="0" smtClean="0"/>
              <a:t>involve subplots. These were “borrowed” from various Greek plays, and would be added to a main plot (often also taken from a Greek source). This practice especially associated with Terence.</a:t>
            </a:r>
            <a:endParaRPr lang="en-GB" dirty="0"/>
          </a:p>
          <a:p>
            <a:r>
              <a:rPr lang="en-GB" dirty="0"/>
              <a:t>Stock character of “witty slave,” or what George Duckworth calls the </a:t>
            </a:r>
            <a:r>
              <a:rPr lang="en-GB" i="1" dirty="0" err="1"/>
              <a:t>serrus</a:t>
            </a:r>
            <a:r>
              <a:rPr lang="en-GB" dirty="0"/>
              <a:t> or “Clever Trickster and Faithful Servant” </a:t>
            </a:r>
            <a:r>
              <a:rPr lang="en-GB" dirty="0" smtClean="0"/>
              <a:t>(Duckworth 1994, 249-53).</a:t>
            </a:r>
            <a:endParaRPr lang="en-GB" dirty="0"/>
          </a:p>
          <a:p>
            <a:r>
              <a:rPr lang="en-GB" dirty="0"/>
              <a:t>Common “plot-motifs of love, intrigue, and misunderstanding” </a:t>
            </a:r>
            <a:r>
              <a:rPr lang="en-GB" dirty="0" smtClean="0"/>
              <a:t>(Brown 1992a, </a:t>
            </a:r>
            <a:r>
              <a:rPr lang="en-GB" dirty="0"/>
              <a:t>839</a:t>
            </a:r>
            <a:r>
              <a:rPr lang="en-GB" dirty="0" smtClean="0"/>
              <a:t>); chance meetings.</a:t>
            </a:r>
          </a:p>
          <a:p>
            <a:r>
              <a:rPr lang="en-GB" dirty="0" smtClean="0"/>
              <a:t>Deliberate misuse of words for comic effect (would come to be called </a:t>
            </a:r>
            <a:r>
              <a:rPr lang="en-GB" b="1" dirty="0" smtClean="0"/>
              <a:t>malapropism</a:t>
            </a:r>
            <a:r>
              <a:rPr lang="en-GB" dirty="0" smtClean="0"/>
              <a:t> in the C19).</a:t>
            </a:r>
          </a:p>
          <a:p>
            <a:r>
              <a:rPr lang="en-GB" dirty="0" smtClean="0"/>
              <a:t>Plautus: his work includes examples of “jokes, puns, topical allusions, audience address,  and vulgarities of various kinds” (Brown 1992a). However</a:t>
            </a:r>
            <a:r>
              <a:rPr lang="en-GB" smtClean="0"/>
              <a:t>, did </a:t>
            </a:r>
            <a:r>
              <a:rPr lang="en-GB" dirty="0" smtClean="0"/>
              <a:t>not practise political satire because of restrictive libel laws. </a:t>
            </a:r>
            <a:endParaRPr lang="en-GB" dirty="0"/>
          </a:p>
        </p:txBody>
      </p:sp>
    </p:spTree>
    <p:extLst>
      <p:ext uri="{BB962C8B-B14F-4D97-AF65-F5344CB8AC3E}">
        <p14:creationId xmlns:p14="http://schemas.microsoft.com/office/powerpoint/2010/main" val="22815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a:solidFill>
            <a:srgbClr val="FFC000"/>
          </a:solidFill>
        </p:spPr>
        <p:txBody>
          <a:bodyPr>
            <a:normAutofit fontScale="90000"/>
          </a:bodyPr>
          <a:lstStyle/>
          <a:p>
            <a:pPr algn="l"/>
            <a:r>
              <a:rPr lang="en-GB" b="1" dirty="0"/>
              <a:t>Medieval Comedy (</a:t>
            </a:r>
            <a:r>
              <a:rPr lang="en-GB" b="1" dirty="0" err="1" smtClean="0"/>
              <a:t>Cuddon</a:t>
            </a:r>
            <a:r>
              <a:rPr lang="en-GB" b="1" dirty="0" smtClean="0"/>
              <a:t> 1999, pp. </a:t>
            </a:r>
            <a:r>
              <a:rPr lang="en-GB" b="1" dirty="0"/>
              <a:t>422-23</a:t>
            </a:r>
            <a:r>
              <a:rPr lang="en-GB" b="1" dirty="0" smtClean="0"/>
              <a:t>)</a:t>
            </a:r>
            <a:endParaRPr lang="en-GB" dirty="0"/>
          </a:p>
        </p:txBody>
      </p:sp>
      <p:sp>
        <p:nvSpPr>
          <p:cNvPr id="3" name="Content Placeholder 2"/>
          <p:cNvSpPr>
            <a:spLocks noGrp="1"/>
          </p:cNvSpPr>
          <p:nvPr>
            <p:ph idx="1"/>
          </p:nvPr>
        </p:nvSpPr>
        <p:spPr>
          <a:solidFill>
            <a:schemeClr val="bg1"/>
          </a:solidFill>
        </p:spPr>
        <p:txBody>
          <a:bodyPr>
            <a:normAutofit fontScale="85000" lnSpcReduction="20000"/>
          </a:bodyPr>
          <a:lstStyle/>
          <a:p>
            <a:r>
              <a:rPr lang="en-GB" dirty="0"/>
              <a:t>In many ways less polished, rougher than comedies of classical antiquity. English Mystery Plays (which depicted religious concerns such as the Fall) involved comic, even </a:t>
            </a:r>
            <a:r>
              <a:rPr lang="en-GB" b="1" i="1" dirty="0"/>
              <a:t>farcical </a:t>
            </a:r>
            <a:r>
              <a:rPr lang="en-GB" dirty="0"/>
              <a:t>interludes, which were designed to entertain and break up the seriousness of the plays (in France, farce was used to break up the liturgy). </a:t>
            </a:r>
          </a:p>
          <a:p>
            <a:r>
              <a:rPr lang="en-GB" dirty="0"/>
              <a:t>The Mystery Plays themselves became rougher and “ruder” as they became gradually secularized, and increasingly written in the </a:t>
            </a:r>
            <a:r>
              <a:rPr lang="en-GB" b="1" i="1" dirty="0"/>
              <a:t>vernacular</a:t>
            </a:r>
            <a:r>
              <a:rPr lang="en-GB" dirty="0"/>
              <a:t>.</a:t>
            </a:r>
          </a:p>
          <a:p>
            <a:r>
              <a:rPr lang="en-GB" dirty="0"/>
              <a:t>Characters tended to embody qualities of ideas (e.g. Everyman), rather than “characters” as we would understand the term today</a:t>
            </a:r>
            <a:r>
              <a:rPr lang="en-GB" dirty="0" smtClean="0"/>
              <a:t>.</a:t>
            </a:r>
            <a:endParaRPr lang="en-GB" dirty="0"/>
          </a:p>
        </p:txBody>
      </p:sp>
    </p:spTree>
    <p:extLst>
      <p:ext uri="{BB962C8B-B14F-4D97-AF65-F5344CB8AC3E}">
        <p14:creationId xmlns:p14="http://schemas.microsoft.com/office/powerpoint/2010/main" val="7733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b="1" dirty="0" smtClean="0"/>
              <a:t>General Structure of Comedy</a:t>
            </a:r>
            <a:endParaRPr lang="en-GB" b="1" dirty="0"/>
          </a:p>
        </p:txBody>
      </p:sp>
      <p:sp>
        <p:nvSpPr>
          <p:cNvPr id="3" name="Content Placeholder 2"/>
          <p:cNvSpPr>
            <a:spLocks noGrp="1"/>
          </p:cNvSpPr>
          <p:nvPr>
            <p:ph sz="half" idx="1"/>
          </p:nvPr>
        </p:nvSpPr>
        <p:spPr/>
        <p:txBody>
          <a:bodyPr>
            <a:normAutofit fontScale="70000" lnSpcReduction="20000"/>
          </a:bodyPr>
          <a:lstStyle/>
          <a:p>
            <a:r>
              <a:rPr lang="en-GB" dirty="0" smtClean="0"/>
              <a:t>Some would say that comedy is a fairly conservative genre, which follows the same basic structure: </a:t>
            </a:r>
            <a:r>
              <a:rPr lang="en-GB" b="1" dirty="0" smtClean="0"/>
              <a:t>exposition, complication, resolution.</a:t>
            </a:r>
          </a:p>
          <a:p>
            <a:r>
              <a:rPr lang="en-GB" dirty="0" smtClean="0"/>
              <a:t>Northrop Frye: “The theme of the comic is the integration of society, which usually takes the form of incorporating a central character into it.” </a:t>
            </a:r>
          </a:p>
          <a:p>
            <a:r>
              <a:rPr lang="en-GB" dirty="0" smtClean="0"/>
              <a:t>Bergson suggests something rather similar when he says that comedy is a social phenomenon; shared laughter marks us out as part of a group (“Laughter appears to stand in need of an echo”).</a:t>
            </a:r>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Perhaps more generously and expansively, </a:t>
            </a:r>
            <a:r>
              <a:rPr lang="en-GB" b="1" dirty="0" smtClean="0"/>
              <a:t>Matthew Bevis</a:t>
            </a:r>
            <a:r>
              <a:rPr lang="en-GB" dirty="0" smtClean="0"/>
              <a:t> suggests that one way of viewing comedy is as </a:t>
            </a:r>
            <a:r>
              <a:rPr lang="en-GB" b="1" dirty="0" smtClean="0"/>
              <a:t>“a mode through which we organize our knowledge of ourselves as material beings who can revel in and cast aspersions on our own materiality” </a:t>
            </a:r>
            <a:r>
              <a:rPr lang="en-GB" dirty="0" smtClean="0"/>
              <a:t>(Bevis 2013, p. 20).</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dirty="0" smtClean="0"/>
              <a:t>Useful, broad distinctions:</a:t>
            </a:r>
            <a:endParaRPr lang="en-GB" dirty="0"/>
          </a:p>
        </p:txBody>
      </p:sp>
      <p:sp>
        <p:nvSpPr>
          <p:cNvPr id="3" name="Content Placeholder 2"/>
          <p:cNvSpPr>
            <a:spLocks noGrp="1"/>
          </p:cNvSpPr>
          <p:nvPr>
            <p:ph idx="1"/>
          </p:nvPr>
        </p:nvSpPr>
        <p:spPr>
          <a:solidFill>
            <a:schemeClr val="bg1"/>
          </a:solidFill>
        </p:spPr>
        <p:txBody>
          <a:bodyPr>
            <a:normAutofit fontScale="85000" lnSpcReduction="20000"/>
          </a:bodyPr>
          <a:lstStyle/>
          <a:p>
            <a:r>
              <a:rPr lang="en-GB" b="1" dirty="0"/>
              <a:t>Low Comedy (</a:t>
            </a:r>
            <a:r>
              <a:rPr lang="en-GB" b="1" dirty="0" err="1"/>
              <a:t>Cuddon</a:t>
            </a:r>
            <a:r>
              <a:rPr lang="en-GB" b="1" dirty="0"/>
              <a:t> </a:t>
            </a:r>
            <a:r>
              <a:rPr lang="en-GB" b="1" dirty="0" smtClean="0"/>
              <a:t>1999, p.479</a:t>
            </a:r>
            <a:r>
              <a:rPr lang="en-GB" b="1" dirty="0"/>
              <a:t>):</a:t>
            </a:r>
            <a:r>
              <a:rPr lang="en-GB" dirty="0"/>
              <a:t> “A coarse (often bawdy) type of comedy, sometimes used as comic relief. The mirth it provokes is likely to come from the belly rather than the brain. It commonly contains buffoonery, slapstick, violent action and ribald jokes. It is thus a crudely fundamental form which trades upon people’s relish at seeing others humiliated and ridiculed and involved in scabrous episodes.” </a:t>
            </a:r>
          </a:p>
          <a:p>
            <a:r>
              <a:rPr lang="en-GB" b="1" dirty="0"/>
              <a:t>High Comedy (</a:t>
            </a:r>
            <a:r>
              <a:rPr lang="en-GB" b="1" dirty="0" err="1" smtClean="0"/>
              <a:t>Cuddon</a:t>
            </a:r>
            <a:r>
              <a:rPr lang="en-GB" b="1" dirty="0" smtClean="0"/>
              <a:t> 1999, p.382</a:t>
            </a:r>
            <a:r>
              <a:rPr lang="en-GB" b="1" dirty="0"/>
              <a:t>): </a:t>
            </a:r>
            <a:r>
              <a:rPr lang="en-GB" dirty="0"/>
              <a:t>“A term introduced by George Meredith in </a:t>
            </a:r>
            <a:r>
              <a:rPr lang="en-GB" i="1" dirty="0"/>
              <a:t>The Idea of Comedy </a:t>
            </a:r>
            <a:r>
              <a:rPr lang="en-GB" dirty="0"/>
              <a:t>(1877). By it he meant a form of comedy of manners marked by grace, wit and elegance; an urbane form whose appeal was primarily to the intellect</a:t>
            </a:r>
            <a:r>
              <a:rPr lang="en-GB" dirty="0" smtClean="0"/>
              <a:t>.”</a:t>
            </a:r>
            <a:endParaRPr lang="en-GB" dirty="0"/>
          </a:p>
        </p:txBody>
      </p:sp>
    </p:spTree>
    <p:extLst>
      <p:ext uri="{BB962C8B-B14F-4D97-AF65-F5344CB8AC3E}">
        <p14:creationId xmlns:p14="http://schemas.microsoft.com/office/powerpoint/2010/main" val="37341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following notes are taken </a:t>
            </a:r>
            <a:r>
              <a:rPr lang="en-GB" b="1" dirty="0" smtClean="0"/>
              <a:t>from</a:t>
            </a:r>
            <a:endParaRPr lang="en-GB" b="1" dirty="0"/>
          </a:p>
        </p:txBody>
      </p:sp>
      <p:sp>
        <p:nvSpPr>
          <p:cNvPr id="3" name="Content Placeholder 2"/>
          <p:cNvSpPr>
            <a:spLocks noGrp="1"/>
          </p:cNvSpPr>
          <p:nvPr>
            <p:ph idx="1"/>
          </p:nvPr>
        </p:nvSpPr>
        <p:spPr>
          <a:solidFill>
            <a:srgbClr val="FFFF00"/>
          </a:solidFill>
        </p:spPr>
        <p:txBody>
          <a:bodyPr/>
          <a:lstStyle/>
          <a:p>
            <a:r>
              <a:rPr lang="en-GB" dirty="0" err="1" smtClean="0"/>
              <a:t>Cuddon</a:t>
            </a:r>
            <a:r>
              <a:rPr lang="en-GB" dirty="0" smtClean="0"/>
              <a:t>, J.A.  </a:t>
            </a:r>
            <a:r>
              <a:rPr lang="en-GB" i="1" dirty="0" smtClean="0"/>
              <a:t>The Penguin Dictionary of Literary Terms and Literary Theory</a:t>
            </a:r>
            <a:r>
              <a:rPr lang="en-GB" dirty="0" smtClean="0"/>
              <a:t>. London: Penguin, 1999.</a:t>
            </a:r>
            <a:endParaRPr lang="en-GB" dirty="0"/>
          </a:p>
        </p:txBody>
      </p:sp>
    </p:spTree>
    <p:extLst>
      <p:ext uri="{BB962C8B-B14F-4D97-AF65-F5344CB8AC3E}">
        <p14:creationId xmlns:p14="http://schemas.microsoft.com/office/powerpoint/2010/main" val="316048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Commedia </a:t>
            </a:r>
            <a:r>
              <a:rPr lang="en-GB" b="1" dirty="0" err="1" smtClean="0"/>
              <a:t>dell’arte</a:t>
            </a:r>
            <a:r>
              <a:rPr lang="en-GB" b="1" dirty="0" smtClean="0"/>
              <a:t> </a:t>
            </a:r>
            <a:endParaRPr lang="en-GB" b="1" dirty="0"/>
          </a:p>
        </p:txBody>
      </p:sp>
      <p:sp>
        <p:nvSpPr>
          <p:cNvPr id="3" name="Content Placeholder 2"/>
          <p:cNvSpPr>
            <a:spLocks noGrp="1"/>
          </p:cNvSpPr>
          <p:nvPr>
            <p:ph idx="1"/>
          </p:nvPr>
        </p:nvSpPr>
        <p:spPr/>
        <p:txBody>
          <a:bodyPr>
            <a:normAutofit fontScale="85000" lnSpcReduction="10000"/>
          </a:bodyPr>
          <a:lstStyle/>
          <a:p>
            <a:r>
              <a:rPr lang="en-GB" dirty="0" smtClean="0"/>
              <a:t>Sixteenth-century Italian tradition of dramatic comedy</a:t>
            </a:r>
          </a:p>
          <a:p>
            <a:r>
              <a:rPr lang="en-GB" dirty="0" smtClean="0"/>
              <a:t>Relies on:</a:t>
            </a:r>
          </a:p>
          <a:p>
            <a:pPr lvl="1"/>
            <a:r>
              <a:rPr lang="en-GB" dirty="0" smtClean="0"/>
              <a:t>Improvisation</a:t>
            </a:r>
          </a:p>
          <a:p>
            <a:pPr lvl="1"/>
            <a:r>
              <a:rPr lang="en-GB" dirty="0" smtClean="0"/>
              <a:t>Stock characters</a:t>
            </a:r>
          </a:p>
          <a:p>
            <a:pPr lvl="1"/>
            <a:r>
              <a:rPr lang="en-GB" dirty="0" smtClean="0"/>
              <a:t>Master/Servant, Mistress/Soubrette relationships</a:t>
            </a:r>
          </a:p>
          <a:p>
            <a:pPr lvl="1"/>
            <a:r>
              <a:rPr lang="en-GB" dirty="0" smtClean="0"/>
              <a:t>Physical comedy, clowning, buffoonery, farce</a:t>
            </a:r>
          </a:p>
          <a:p>
            <a:pPr lvl="1"/>
            <a:r>
              <a:rPr lang="en-GB" dirty="0" smtClean="0"/>
              <a:t>Often based around love intrigues</a:t>
            </a:r>
          </a:p>
          <a:p>
            <a:r>
              <a:rPr lang="en-GB" dirty="0" smtClean="0"/>
              <a:t>Heavily improvised; followed generic/formulaic plots</a:t>
            </a:r>
          </a:p>
          <a:p>
            <a:r>
              <a:rPr lang="en-GB" dirty="0" smtClean="0"/>
              <a:t>Influenced European (including English) drama, thanks to travelling groups</a:t>
            </a:r>
          </a:p>
          <a:p>
            <a:pPr lvl="1"/>
            <a:endParaRPr lang="en-GB" dirty="0"/>
          </a:p>
        </p:txBody>
      </p:sp>
    </p:spTree>
    <p:extLst>
      <p:ext uri="{BB962C8B-B14F-4D97-AF65-F5344CB8AC3E}">
        <p14:creationId xmlns:p14="http://schemas.microsoft.com/office/powerpoint/2010/main" val="13149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5"/>
            <a:ext cx="7772400" cy="1755626"/>
          </a:xfrm>
          <a:solidFill>
            <a:srgbClr val="FFC000"/>
          </a:solidFill>
        </p:spPr>
        <p:txBody>
          <a:bodyPr>
            <a:normAutofit fontScale="90000"/>
          </a:bodyPr>
          <a:lstStyle/>
          <a:p>
            <a:pPr algn="l"/>
            <a:r>
              <a:rPr lang="en-GB" b="1" dirty="0" smtClean="0"/>
              <a:t>Try to take some notes on the following (warning: we will be moving quite quickly)</a:t>
            </a:r>
            <a:endParaRPr lang="en-GB" b="1"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8005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Farce</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Farce = “stuffing” (French word; “farces” used to be “stuffed” between acts of Mediaeval religious plays in France)</a:t>
            </a:r>
          </a:p>
          <a:p>
            <a:r>
              <a:rPr lang="en-GB" dirty="0" smtClean="0"/>
              <a:t>Plot driven (rather than character/dialogue driven)</a:t>
            </a:r>
          </a:p>
          <a:p>
            <a:r>
              <a:rPr lang="en-GB" dirty="0" smtClean="0"/>
              <a:t>Associated with burlesque, though not identical with it (perhaps lacks the mocking/parody element?)</a:t>
            </a:r>
          </a:p>
          <a:p>
            <a:r>
              <a:rPr lang="en-GB" dirty="0" smtClean="0"/>
              <a:t>Form of low comedy:</a:t>
            </a:r>
          </a:p>
          <a:p>
            <a:pPr lvl="1"/>
            <a:r>
              <a:rPr lang="en-GB" dirty="0" smtClean="0"/>
              <a:t>Slapstick/physical</a:t>
            </a:r>
          </a:p>
          <a:p>
            <a:pPr lvl="1"/>
            <a:r>
              <a:rPr lang="en-GB" dirty="0" smtClean="0"/>
              <a:t>Improbable/impossible situations</a:t>
            </a:r>
          </a:p>
          <a:p>
            <a:pPr lvl="1"/>
            <a:r>
              <a:rPr lang="en-GB" dirty="0" smtClean="0"/>
              <a:t>Complicated, rapidly developing plots</a:t>
            </a:r>
          </a:p>
          <a:p>
            <a:r>
              <a:rPr lang="en-GB" dirty="0" smtClean="0"/>
              <a:t>Shakespeare’s </a:t>
            </a:r>
            <a:r>
              <a:rPr lang="en-GB" i="1" dirty="0" smtClean="0"/>
              <a:t>The Taming of the Shrew </a:t>
            </a:r>
            <a:r>
              <a:rPr lang="en-GB" dirty="0" smtClean="0"/>
              <a:t>and </a:t>
            </a:r>
            <a:r>
              <a:rPr lang="en-GB" i="1" dirty="0" smtClean="0"/>
              <a:t>The Comedy of Errors</a:t>
            </a:r>
            <a:r>
              <a:rPr lang="en-GB" dirty="0" smtClean="0"/>
              <a:t> are among a very few known farces of their era</a:t>
            </a:r>
            <a:endParaRPr lang="en-GB" dirty="0"/>
          </a:p>
        </p:txBody>
      </p:sp>
    </p:spTree>
    <p:extLst>
      <p:ext uri="{BB962C8B-B14F-4D97-AF65-F5344CB8AC3E}">
        <p14:creationId xmlns:p14="http://schemas.microsoft.com/office/powerpoint/2010/main" val="9905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Satire</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Sometimes distinguished from “satirical comedy”</a:t>
            </a:r>
          </a:p>
          <a:p>
            <a:r>
              <a:rPr lang="en-GB" dirty="0" smtClean="0"/>
              <a:t>A literary and dramatic tradition in which human and/or social folly is mocked</a:t>
            </a:r>
          </a:p>
          <a:p>
            <a:r>
              <a:rPr lang="en-GB" dirty="0" smtClean="0"/>
              <a:t>A form of (comic) protest</a:t>
            </a:r>
          </a:p>
          <a:p>
            <a:r>
              <a:rPr lang="en-GB" dirty="0" smtClean="0"/>
              <a:t>Satirists often position themselves as moral/social reformers, or guardians of moral standards/virtues</a:t>
            </a:r>
          </a:p>
          <a:p>
            <a:r>
              <a:rPr lang="en-GB" dirty="0" smtClean="0"/>
              <a:t>Different traditions of satire, drawn from classical antiquity (ancient Greece and Rome):</a:t>
            </a:r>
          </a:p>
          <a:p>
            <a:pPr lvl="1"/>
            <a:r>
              <a:rPr lang="en-GB" dirty="0" err="1" smtClean="0"/>
              <a:t>Horatian</a:t>
            </a:r>
            <a:r>
              <a:rPr lang="en-GB" dirty="0" smtClean="0"/>
              <a:t> Satire (Roman): Gentle form of satire; mocks people and/or ideas</a:t>
            </a:r>
          </a:p>
          <a:p>
            <a:pPr lvl="1"/>
            <a:r>
              <a:rPr lang="en-GB" dirty="0" err="1" smtClean="0"/>
              <a:t>Menippean</a:t>
            </a:r>
            <a:r>
              <a:rPr lang="en-GB" dirty="0" smtClean="0"/>
              <a:t> Satire (Greek): Mocked the follies of humankind; used elements of low comedy (e.g., parody and burlesque)</a:t>
            </a:r>
          </a:p>
          <a:p>
            <a:pPr lvl="1"/>
            <a:r>
              <a:rPr lang="en-GB" dirty="0" err="1" smtClean="0"/>
              <a:t>Juvenalian</a:t>
            </a:r>
            <a:r>
              <a:rPr lang="en-GB" dirty="0" smtClean="0"/>
              <a:t> Satire (Roman): “Angrier,” less reliant on wit than, e.g., </a:t>
            </a:r>
            <a:r>
              <a:rPr lang="en-GB" dirty="0" err="1" smtClean="0"/>
              <a:t>Horatian</a:t>
            </a:r>
            <a:r>
              <a:rPr lang="en-GB" dirty="0" smtClean="0"/>
              <a:t> Satire; more biting and scabrous (rough, “indecent”); more “serious” in its moral outrage</a:t>
            </a:r>
          </a:p>
          <a:p>
            <a:pPr lvl="1"/>
            <a:endParaRPr lang="en-GB" dirty="0"/>
          </a:p>
        </p:txBody>
      </p:sp>
    </p:spTree>
    <p:extLst>
      <p:ext uri="{BB962C8B-B14F-4D97-AF65-F5344CB8AC3E}">
        <p14:creationId xmlns:p14="http://schemas.microsoft.com/office/powerpoint/2010/main" val="23840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Black Comedy</a:t>
            </a:r>
            <a:endParaRPr lang="en-GB" b="1" dirty="0"/>
          </a:p>
        </p:txBody>
      </p:sp>
      <p:sp>
        <p:nvSpPr>
          <p:cNvPr id="3" name="Content Placeholder 2"/>
          <p:cNvSpPr>
            <a:spLocks noGrp="1"/>
          </p:cNvSpPr>
          <p:nvPr>
            <p:ph idx="1"/>
          </p:nvPr>
        </p:nvSpPr>
        <p:spPr/>
        <p:txBody>
          <a:bodyPr/>
          <a:lstStyle/>
          <a:p>
            <a:r>
              <a:rPr lang="en-GB" dirty="0" smtClean="0"/>
              <a:t>From French </a:t>
            </a:r>
            <a:r>
              <a:rPr lang="en-GB" i="1" dirty="0" err="1" smtClean="0"/>
              <a:t>comédie</a:t>
            </a:r>
            <a:r>
              <a:rPr lang="en-GB" i="1" dirty="0" smtClean="0"/>
              <a:t> noire </a:t>
            </a:r>
            <a:r>
              <a:rPr lang="en-GB" dirty="0" smtClean="0"/>
              <a:t>(early C20)</a:t>
            </a:r>
          </a:p>
          <a:p>
            <a:r>
              <a:rPr lang="en-GB" dirty="0" smtClean="0"/>
              <a:t>A form or tradition of comedy that takes a very dim, even despairing view of humanity (e.g., the comedy in </a:t>
            </a:r>
            <a:r>
              <a:rPr lang="en-GB" i="1" dirty="0" smtClean="0"/>
              <a:t>Pulp Fiction</a:t>
            </a:r>
            <a:r>
              <a:rPr lang="en-GB" dirty="0" smtClean="0"/>
              <a:t> and </a:t>
            </a:r>
            <a:r>
              <a:rPr lang="en-GB" i="1" dirty="0" smtClean="0"/>
              <a:t>In Bruges</a:t>
            </a:r>
            <a:r>
              <a:rPr lang="en-GB" dirty="0" smtClean="0"/>
              <a:t>?)</a:t>
            </a:r>
          </a:p>
          <a:p>
            <a:r>
              <a:rPr lang="en-GB" dirty="0" smtClean="0"/>
              <a:t>A grim, often very biting form of comedy</a:t>
            </a:r>
          </a:p>
        </p:txBody>
      </p:sp>
    </p:spTree>
    <p:extLst>
      <p:ext uri="{BB962C8B-B14F-4D97-AF65-F5344CB8AC3E}">
        <p14:creationId xmlns:p14="http://schemas.microsoft.com/office/powerpoint/2010/main" val="2405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www.youtube.com/watch?v=ITU4fjSwTc0&amp;list=PLzhdGOuKLrBFFR_5-020xW9FubZSUdPGR</a:t>
            </a:r>
            <a:endParaRPr lang="en-GB" dirty="0" smtClean="0"/>
          </a:p>
          <a:p>
            <a:endParaRPr lang="en-GB" dirty="0"/>
          </a:p>
        </p:txBody>
      </p:sp>
    </p:spTree>
    <p:extLst>
      <p:ext uri="{BB962C8B-B14F-4D97-AF65-F5344CB8AC3E}">
        <p14:creationId xmlns:p14="http://schemas.microsoft.com/office/powerpoint/2010/main" val="1188454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Presentations – Next Thursday</a:t>
            </a:r>
            <a:endParaRPr lang="en-GB" b="1" dirty="0"/>
          </a:p>
        </p:txBody>
      </p:sp>
      <p:sp>
        <p:nvSpPr>
          <p:cNvPr id="4" name="Content Placeholder 3"/>
          <p:cNvSpPr>
            <a:spLocks noGrp="1"/>
          </p:cNvSpPr>
          <p:nvPr>
            <p:ph sz="half" idx="1"/>
          </p:nvPr>
        </p:nvSpPr>
        <p:spPr>
          <a:ln>
            <a:solidFill>
              <a:schemeClr val="accent1"/>
            </a:solidFill>
          </a:ln>
        </p:spPr>
        <p:txBody>
          <a:bodyPr>
            <a:normAutofit fontScale="92500" lnSpcReduction="10000"/>
          </a:bodyPr>
          <a:lstStyle/>
          <a:p>
            <a:pPr marL="514350" indent="-514350">
              <a:buFont typeface="+mj-lt"/>
              <a:buAutoNum type="arabicPeriod"/>
            </a:pPr>
            <a:r>
              <a:rPr lang="en-GB" i="1" dirty="0" err="1"/>
              <a:t>Comédie</a:t>
            </a:r>
            <a:endParaRPr lang="en-GB" i="1" dirty="0"/>
          </a:p>
          <a:p>
            <a:pPr marL="514350" indent="-514350">
              <a:buFont typeface="+mj-lt"/>
              <a:buAutoNum type="arabicPeriod"/>
            </a:pPr>
            <a:r>
              <a:rPr lang="en-GB" i="1" dirty="0" err="1"/>
              <a:t>Comedia</a:t>
            </a:r>
            <a:r>
              <a:rPr lang="en-GB" i="1" dirty="0"/>
              <a:t> </a:t>
            </a:r>
            <a:r>
              <a:rPr lang="en-GB" i="1" dirty="0" err="1" smtClean="0"/>
              <a:t>dell’arte</a:t>
            </a:r>
            <a:r>
              <a:rPr lang="en-GB" i="1" dirty="0"/>
              <a:t> </a:t>
            </a:r>
            <a:r>
              <a:rPr lang="en-GB" i="1" dirty="0" smtClean="0"/>
              <a:t>(</a:t>
            </a:r>
            <a:r>
              <a:rPr lang="en-GB" dirty="0" smtClean="0"/>
              <a:t>+</a:t>
            </a:r>
            <a:r>
              <a:rPr lang="en-GB" i="1" dirty="0" smtClean="0"/>
              <a:t> </a:t>
            </a:r>
            <a:r>
              <a:rPr lang="en-GB" i="1" dirty="0" err="1" smtClean="0"/>
              <a:t>comedia</a:t>
            </a:r>
            <a:r>
              <a:rPr lang="en-GB" i="1" dirty="0" smtClean="0"/>
              <a:t> </a:t>
            </a:r>
            <a:r>
              <a:rPr lang="en-GB" i="1" dirty="0" err="1" smtClean="0"/>
              <a:t>erudita</a:t>
            </a:r>
            <a:r>
              <a:rPr lang="en-GB" i="1" dirty="0" smtClean="0"/>
              <a:t>)</a:t>
            </a:r>
            <a:endParaRPr lang="en-GB" i="1" dirty="0"/>
          </a:p>
          <a:p>
            <a:pPr marL="514350" indent="-514350">
              <a:buFont typeface="+mj-lt"/>
              <a:buAutoNum type="arabicPeriod"/>
            </a:pPr>
            <a:endParaRPr lang="en-GB" dirty="0" smtClean="0"/>
          </a:p>
          <a:p>
            <a:pPr marL="514350" indent="-514350">
              <a:buFont typeface="+mj-lt"/>
              <a:buAutoNum type="arabicPeriod"/>
            </a:pPr>
            <a:r>
              <a:rPr lang="en-GB" dirty="0" smtClean="0"/>
              <a:t>Burlesque</a:t>
            </a:r>
          </a:p>
          <a:p>
            <a:pPr marL="514350" indent="-514350">
              <a:buFont typeface="+mj-lt"/>
              <a:buAutoNum type="arabicPeriod"/>
            </a:pPr>
            <a:r>
              <a:rPr lang="en-GB" dirty="0" smtClean="0"/>
              <a:t>Farce</a:t>
            </a:r>
          </a:p>
          <a:p>
            <a:pPr marL="514350" indent="-514350">
              <a:buFont typeface="+mj-lt"/>
              <a:buAutoNum type="arabicPeriod"/>
            </a:pPr>
            <a:r>
              <a:rPr lang="en-GB" dirty="0" smtClean="0"/>
              <a:t>Slapstick</a:t>
            </a:r>
          </a:p>
          <a:p>
            <a:pPr marL="514350" indent="-514350">
              <a:buFont typeface="+mj-lt"/>
              <a:buAutoNum type="arabicPeriod"/>
            </a:pPr>
            <a:endParaRPr lang="en-GB" dirty="0" smtClean="0"/>
          </a:p>
          <a:p>
            <a:pPr marL="514350" indent="-514350">
              <a:buFont typeface="+mj-lt"/>
              <a:buAutoNum type="arabicPeriod"/>
            </a:pPr>
            <a:r>
              <a:rPr lang="en-GB" dirty="0" smtClean="0"/>
              <a:t>Satire</a:t>
            </a:r>
          </a:p>
          <a:p>
            <a:pPr marL="514350" indent="-514350">
              <a:buFont typeface="+mj-lt"/>
              <a:buAutoNum type="arabicPeriod"/>
            </a:pPr>
            <a:r>
              <a:rPr lang="en-GB" dirty="0" smtClean="0"/>
              <a:t>Black comedy</a:t>
            </a:r>
          </a:p>
        </p:txBody>
      </p:sp>
      <p:sp>
        <p:nvSpPr>
          <p:cNvPr id="5" name="Content Placeholder 4"/>
          <p:cNvSpPr>
            <a:spLocks noGrp="1"/>
          </p:cNvSpPr>
          <p:nvPr>
            <p:ph sz="half" idx="2"/>
          </p:nvPr>
        </p:nvSpPr>
        <p:spPr>
          <a:ln>
            <a:solidFill>
              <a:schemeClr val="accent1"/>
            </a:solidFill>
          </a:ln>
        </p:spPr>
        <p:txBody>
          <a:bodyPr>
            <a:normAutofit fontScale="92500" lnSpcReduction="10000"/>
          </a:bodyPr>
          <a:lstStyle/>
          <a:p>
            <a:r>
              <a:rPr lang="en-GB" dirty="0" smtClean="0"/>
              <a:t>Origins (including etymology/translation)</a:t>
            </a:r>
          </a:p>
          <a:p>
            <a:r>
              <a:rPr lang="en-GB" dirty="0" smtClean="0"/>
              <a:t>History</a:t>
            </a:r>
          </a:p>
          <a:p>
            <a:r>
              <a:rPr lang="en-GB" dirty="0" smtClean="0"/>
              <a:t>Characteristics</a:t>
            </a:r>
          </a:p>
          <a:p>
            <a:r>
              <a:rPr lang="en-GB" dirty="0" smtClean="0"/>
              <a:t>Famous “literary” or “artistic” examples</a:t>
            </a:r>
          </a:p>
          <a:p>
            <a:r>
              <a:rPr lang="en-GB" dirty="0" smtClean="0"/>
              <a:t>Examples from recent/popular culture</a:t>
            </a:r>
          </a:p>
          <a:p>
            <a:endParaRPr lang="en-GB" dirty="0"/>
          </a:p>
          <a:p>
            <a:r>
              <a:rPr lang="en-GB" dirty="0" err="1" smtClean="0"/>
              <a:t>PPts</a:t>
            </a:r>
            <a:r>
              <a:rPr lang="en-GB" dirty="0" smtClean="0"/>
              <a:t>; </a:t>
            </a:r>
            <a:r>
              <a:rPr lang="en-GB" dirty="0" err="1" smtClean="0"/>
              <a:t>handouts</a:t>
            </a:r>
            <a:r>
              <a:rPr lang="en-GB" dirty="0" smtClean="0"/>
              <a:t>; posters</a:t>
            </a:r>
            <a:endParaRPr lang="en-GB" dirty="0"/>
          </a:p>
        </p:txBody>
      </p:sp>
    </p:spTree>
    <p:extLst>
      <p:ext uri="{BB962C8B-B14F-4D97-AF65-F5344CB8AC3E}">
        <p14:creationId xmlns:p14="http://schemas.microsoft.com/office/powerpoint/2010/main" val="2349236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GB" b="1" i="1" smtClean="0">
                <a:hlinkClick r:id="rId3"/>
              </a:rPr>
              <a:t>The IT Crowd</a:t>
            </a:r>
            <a:endParaRPr lang="en-GB" b="1" i="1" smtClean="0"/>
          </a:p>
        </p:txBody>
      </p:sp>
      <p:pic>
        <p:nvPicPr>
          <p:cNvPr id="10243" name="Picture 3" descr="IT-crow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5" y="1341438"/>
            <a:ext cx="62642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1760" y="5805264"/>
            <a:ext cx="4572000" cy="646331"/>
          </a:xfrm>
          <a:prstGeom prst="rect">
            <a:avLst/>
          </a:prstGeom>
        </p:spPr>
        <p:txBody>
          <a:bodyPr>
            <a:spAutoFit/>
          </a:bodyPr>
          <a:lstStyle/>
          <a:p>
            <a:r>
              <a:rPr lang="en-GB" dirty="0" smtClean="0">
                <a:hlinkClick r:id="rId5"/>
              </a:rPr>
              <a:t>https://www.youtube.com/watch?v=Rq6HGt9Prek</a:t>
            </a:r>
            <a:r>
              <a:rPr lang="en-GB" dirty="0" smtClean="0"/>
              <a:t> </a:t>
            </a:r>
            <a:endParaRPr lang="en-GB" dirty="0"/>
          </a:p>
        </p:txBody>
      </p:sp>
    </p:spTree>
    <p:extLst>
      <p:ext uri="{BB962C8B-B14F-4D97-AF65-F5344CB8AC3E}">
        <p14:creationId xmlns:p14="http://schemas.microsoft.com/office/powerpoint/2010/main" val="1197131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627313" y="44450"/>
            <a:ext cx="5915025" cy="563563"/>
          </a:xfrm>
        </p:spPr>
        <p:txBody>
          <a:bodyPr/>
          <a:lstStyle/>
          <a:p>
            <a:pPr eaLnBrk="1" hangingPunct="1">
              <a:defRPr/>
            </a:pPr>
            <a:r>
              <a:rPr lang="en-GB" sz="3000" b="1" i="1" smtClean="0"/>
              <a:t>The IT Crowd</a:t>
            </a:r>
          </a:p>
        </p:txBody>
      </p:sp>
      <p:pic>
        <p:nvPicPr>
          <p:cNvPr id="11267" name="Picture 3" descr="IT-crowd"/>
          <p:cNvPicPr>
            <a:picLocks noChangeAspect="1" noChangeArrowheads="1"/>
          </p:cNvPicPr>
          <p:nvPr/>
        </p:nvPicPr>
        <p:blipFill>
          <a:blip r:embed="rId3" cstate="print">
            <a:extLst>
              <a:ext uri="{28A0092B-C50C-407E-A947-70E740481C1C}">
                <a14:useLocalDpi xmlns:a14="http://schemas.microsoft.com/office/drawing/2010/main" val="0"/>
              </a:ext>
            </a:extLst>
          </a:blip>
          <a:srcRect b="9853"/>
          <a:stretch>
            <a:fillRect/>
          </a:stretch>
        </p:blipFill>
        <p:spPr bwMode="auto">
          <a:xfrm>
            <a:off x="2625725" y="561975"/>
            <a:ext cx="6049963"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107950" y="115888"/>
            <a:ext cx="1908175" cy="1152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n-GB" sz="2000">
                <a:effectLst>
                  <a:outerShdw blurRad="38100" dist="38100" dir="2700000" algn="tl">
                    <a:srgbClr val="000000"/>
                  </a:outerShdw>
                </a:effectLst>
              </a:rPr>
              <a:t>Includes a protagonist, antagonist and tritagonist.</a:t>
            </a:r>
            <a:endParaRPr lang="en-US" sz="2000">
              <a:effectLst>
                <a:outerShdw blurRad="38100" dist="38100" dir="2700000" algn="tl">
                  <a:srgbClr val="000000"/>
                </a:outerShdw>
              </a:effectLst>
            </a:endParaRPr>
          </a:p>
        </p:txBody>
      </p:sp>
      <p:sp>
        <p:nvSpPr>
          <p:cNvPr id="51205" name="Rectangle 5"/>
          <p:cNvSpPr>
            <a:spLocks noChangeArrowheads="1"/>
          </p:cNvSpPr>
          <p:nvPr/>
        </p:nvSpPr>
        <p:spPr bwMode="auto">
          <a:xfrm>
            <a:off x="107950" y="1484313"/>
            <a:ext cx="1908175" cy="649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n-GB" sz="2000">
                <a:effectLst>
                  <a:outerShdw blurRad="38100" dist="38100" dir="2700000" algn="tl">
                    <a:srgbClr val="000000"/>
                  </a:outerShdw>
                </a:effectLst>
              </a:rPr>
              <a:t>Stereotypes are used.</a:t>
            </a:r>
            <a:endParaRPr lang="en-US" sz="2000">
              <a:effectLst>
                <a:outerShdw blurRad="38100" dist="38100" dir="2700000" algn="tl">
                  <a:srgbClr val="000000"/>
                </a:outerShdw>
              </a:effectLst>
            </a:endParaRPr>
          </a:p>
        </p:txBody>
      </p:sp>
      <p:sp>
        <p:nvSpPr>
          <p:cNvPr id="51206" name="Rectangle 6"/>
          <p:cNvSpPr>
            <a:spLocks noChangeArrowheads="1"/>
          </p:cNvSpPr>
          <p:nvPr/>
        </p:nvSpPr>
        <p:spPr bwMode="auto">
          <a:xfrm>
            <a:off x="107950" y="2347913"/>
            <a:ext cx="1908175" cy="649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n-GB" sz="2000">
                <a:effectLst>
                  <a:outerShdw blurRad="38100" dist="38100" dir="2700000" algn="tl">
                    <a:srgbClr val="000000"/>
                  </a:outerShdw>
                </a:effectLst>
              </a:rPr>
              <a:t>Stereotypes are used.</a:t>
            </a:r>
            <a:endParaRPr lang="en-US" sz="2000">
              <a:effectLst>
                <a:outerShdw blurRad="38100" dist="38100" dir="2700000" algn="tl">
                  <a:srgbClr val="000000"/>
                </a:outerShdw>
              </a:effectLst>
            </a:endParaRPr>
          </a:p>
        </p:txBody>
      </p:sp>
      <p:sp>
        <p:nvSpPr>
          <p:cNvPr id="51207" name="Rectangle 7"/>
          <p:cNvSpPr>
            <a:spLocks noChangeArrowheads="1"/>
          </p:cNvSpPr>
          <p:nvPr/>
        </p:nvSpPr>
        <p:spPr bwMode="auto">
          <a:xfrm>
            <a:off x="107950" y="3213100"/>
            <a:ext cx="1908175"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n-GB" sz="2000">
                <a:effectLst>
                  <a:outerShdw blurRad="38100" dist="38100" dir="2700000" algn="tl">
                    <a:srgbClr val="000000"/>
                  </a:outerShdw>
                </a:effectLst>
              </a:rPr>
              <a:t>Love is a motivating force.</a:t>
            </a:r>
            <a:endParaRPr lang="en-US" sz="2000">
              <a:effectLst>
                <a:outerShdw blurRad="38100" dist="38100" dir="2700000" algn="tl">
                  <a:srgbClr val="000000"/>
                </a:outerShdw>
              </a:effectLst>
            </a:endParaRPr>
          </a:p>
        </p:txBody>
      </p:sp>
      <p:sp>
        <p:nvSpPr>
          <p:cNvPr id="51208" name="Rectangle 8"/>
          <p:cNvSpPr>
            <a:spLocks noChangeArrowheads="1"/>
          </p:cNvSpPr>
          <p:nvPr/>
        </p:nvSpPr>
        <p:spPr bwMode="auto">
          <a:xfrm>
            <a:off x="107950" y="4294188"/>
            <a:ext cx="1908175"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defRPr/>
            </a:pPr>
            <a:r>
              <a:rPr lang="en-GB" sz="2000">
                <a:effectLst>
                  <a:outerShdw blurRad="38100" dist="38100" dir="2700000" algn="tl">
                    <a:srgbClr val="000000"/>
                  </a:outerShdw>
                </a:effectLst>
              </a:rPr>
              <a:t>Social convention is proven to be ridiculous.</a:t>
            </a:r>
            <a:endParaRPr lang="en-US" sz="2000">
              <a:effectLst>
                <a:outerShdw blurRad="38100" dist="38100" dir="2700000" algn="tl">
                  <a:srgbClr val="000000"/>
                </a:outerShdw>
              </a:effectLst>
            </a:endParaRPr>
          </a:p>
        </p:txBody>
      </p:sp>
      <p:sp>
        <p:nvSpPr>
          <p:cNvPr id="11273" name="Rectangle 9"/>
          <p:cNvSpPr>
            <a:spLocks noChangeArrowheads="1"/>
          </p:cNvSpPr>
          <p:nvPr/>
        </p:nvSpPr>
        <p:spPr bwMode="auto">
          <a:xfrm>
            <a:off x="107950" y="5516563"/>
            <a:ext cx="1908175" cy="1152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pPr>
            <a:r>
              <a:rPr lang="en-GB" sz="2000" dirty="0"/>
              <a:t>An </a:t>
            </a:r>
            <a:r>
              <a:rPr lang="en-GB" sz="2000" dirty="0" smtClean="0"/>
              <a:t>exposition </a:t>
            </a:r>
            <a:r>
              <a:rPr lang="en-GB" sz="2000" dirty="0"/>
              <a:t>is followed by a complication and resolution.</a:t>
            </a:r>
            <a:endParaRPr lang="en-US" sz="2000" dirty="0"/>
          </a:p>
        </p:txBody>
      </p:sp>
      <p:sp>
        <p:nvSpPr>
          <p:cNvPr id="11274" name="Rectangle 10"/>
          <p:cNvSpPr>
            <a:spLocks noChangeArrowheads="1"/>
          </p:cNvSpPr>
          <p:nvPr/>
        </p:nvSpPr>
        <p:spPr bwMode="auto">
          <a:xfrm>
            <a:off x="2124075" y="4868863"/>
            <a:ext cx="1908175"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pPr>
            <a:r>
              <a:rPr lang="en-GB" sz="2000"/>
              <a:t>It does not involve “pain or destruction” and the situations are “laughable” – Aristotle.</a:t>
            </a:r>
            <a:endParaRPr lang="en-US" sz="2000"/>
          </a:p>
        </p:txBody>
      </p:sp>
      <p:sp>
        <p:nvSpPr>
          <p:cNvPr id="11276" name="Rectangle 12"/>
          <p:cNvSpPr>
            <a:spLocks noChangeArrowheads="1"/>
          </p:cNvSpPr>
          <p:nvPr/>
        </p:nvSpPr>
        <p:spPr bwMode="auto">
          <a:xfrm>
            <a:off x="7127875" y="4868863"/>
            <a:ext cx="1908175"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Clr>
                <a:schemeClr val="hlink"/>
              </a:buClr>
              <a:buSzPct val="80000"/>
              <a:buFont typeface="Wingdings" pitchFamily="2" charset="2"/>
              <a:buNone/>
            </a:pPr>
            <a:r>
              <a:rPr lang="en-GB" sz="2000"/>
              <a:t>Includes down-to-earth humour and physical comedic aspects.</a:t>
            </a:r>
            <a:endParaRPr lang="en-US" sz="2000"/>
          </a:p>
        </p:txBody>
      </p:sp>
    </p:spTree>
    <p:extLst>
      <p:ext uri="{BB962C8B-B14F-4D97-AF65-F5344CB8AC3E}">
        <p14:creationId xmlns:p14="http://schemas.microsoft.com/office/powerpoint/2010/main" val="1947079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GB" dirty="0" smtClean="0"/>
              <a:t>References for Lesson 2: History of Comedy</a:t>
            </a:r>
            <a:endParaRPr lang="en-GB" dirty="0"/>
          </a:p>
        </p:txBody>
      </p:sp>
      <p:sp>
        <p:nvSpPr>
          <p:cNvPr id="4" name="Content Placeholder 3"/>
          <p:cNvSpPr>
            <a:spLocks noGrp="1"/>
          </p:cNvSpPr>
          <p:nvPr>
            <p:ph idx="1"/>
          </p:nvPr>
        </p:nvSpPr>
        <p:spPr>
          <a:xfrm>
            <a:off x="457200" y="1600200"/>
            <a:ext cx="8229600" cy="4781128"/>
          </a:xfrm>
        </p:spPr>
        <p:txBody>
          <a:bodyPr>
            <a:normAutofit fontScale="47500" lnSpcReduction="20000"/>
          </a:bodyPr>
          <a:lstStyle/>
          <a:p>
            <a:pPr>
              <a:buNone/>
            </a:pPr>
            <a:r>
              <a:rPr lang="en-GB" dirty="0" smtClean="0"/>
              <a:t>Aristotle [1982].  </a:t>
            </a:r>
            <a:r>
              <a:rPr lang="en-GB" i="1" dirty="0" smtClean="0"/>
              <a:t>Poetics</a:t>
            </a:r>
            <a:r>
              <a:rPr lang="en-GB" dirty="0" smtClean="0"/>
              <a:t>. Trans. James Hutton. New York: Norton, 1982.</a:t>
            </a:r>
          </a:p>
          <a:p>
            <a:pPr>
              <a:buNone/>
            </a:pPr>
            <a:endParaRPr lang="en-GB" dirty="0" smtClean="0"/>
          </a:p>
          <a:p>
            <a:pPr>
              <a:buNone/>
            </a:pPr>
            <a:r>
              <a:rPr lang="en-GB" dirty="0" smtClean="0"/>
              <a:t>Bevis, Matthew (2013). </a:t>
            </a:r>
            <a:r>
              <a:rPr lang="en-GB" i="1" dirty="0" smtClean="0"/>
              <a:t>Comedy : A Very Short Introduction</a:t>
            </a:r>
            <a:r>
              <a:rPr lang="en-GB" dirty="0" smtClean="0"/>
              <a:t>. Oxford: Oxford University Press.</a:t>
            </a:r>
            <a:endParaRPr lang="en-GB" i="1" dirty="0" smtClean="0"/>
          </a:p>
          <a:p>
            <a:pPr>
              <a:buNone/>
            </a:pPr>
            <a:endParaRPr lang="en-GB" i="1" dirty="0" smtClean="0"/>
          </a:p>
          <a:p>
            <a:pPr>
              <a:buNone/>
            </a:pPr>
            <a:r>
              <a:rPr lang="en-GB" dirty="0" smtClean="0"/>
              <a:t>Brown, Andrew (1992). “Greece, ancient.” Ed. Martin </a:t>
            </a:r>
            <a:r>
              <a:rPr lang="en-GB" dirty="0" err="1" smtClean="0"/>
              <a:t>Banham</a:t>
            </a:r>
            <a:r>
              <a:rPr lang="en-GB" dirty="0" smtClean="0"/>
              <a:t>, Martin . </a:t>
            </a:r>
            <a:r>
              <a:rPr lang="en-GB" i="1" dirty="0" smtClean="0"/>
              <a:t>The Cambridge Guide to Theatre.</a:t>
            </a:r>
            <a:r>
              <a:rPr lang="en-GB" dirty="0" smtClean="0"/>
              <a:t> Rev. Ed. Cambridge: Cambridge University Press. 407-412.</a:t>
            </a:r>
          </a:p>
          <a:p>
            <a:pPr>
              <a:buNone/>
            </a:pPr>
            <a:endParaRPr lang="en-GB" dirty="0" smtClean="0"/>
          </a:p>
          <a:p>
            <a:pPr>
              <a:buNone/>
            </a:pPr>
            <a:r>
              <a:rPr lang="en-GB" dirty="0" smtClean="0"/>
              <a:t>Brown, Andrew (1992). “Rome.” Ed. Martin </a:t>
            </a:r>
            <a:r>
              <a:rPr lang="en-GB" dirty="0" err="1" smtClean="0"/>
              <a:t>Banham</a:t>
            </a:r>
            <a:r>
              <a:rPr lang="en-GB" dirty="0" smtClean="0"/>
              <a:t>, Martin . </a:t>
            </a:r>
            <a:r>
              <a:rPr lang="en-GB" i="1" dirty="0" smtClean="0"/>
              <a:t>The Cambridge Guide to Theatre.</a:t>
            </a:r>
            <a:r>
              <a:rPr lang="en-GB" dirty="0" smtClean="0"/>
              <a:t> Rev. Ed. Cambridge: Cambridge University Press. 837-840.</a:t>
            </a:r>
          </a:p>
          <a:p>
            <a:pPr>
              <a:buNone/>
            </a:pPr>
            <a:endParaRPr lang="en-GB" dirty="0" smtClean="0"/>
          </a:p>
          <a:p>
            <a:pPr>
              <a:buNone/>
            </a:pPr>
            <a:r>
              <a:rPr lang="en-GB" dirty="0" err="1" smtClean="0"/>
              <a:t>Cuddon</a:t>
            </a:r>
            <a:r>
              <a:rPr lang="en-GB" dirty="0" smtClean="0"/>
              <a:t>, J.A. (1999). </a:t>
            </a:r>
            <a:r>
              <a:rPr lang="en-GB" i="1" dirty="0" smtClean="0"/>
              <a:t>The Penguin Dictionary of Literary Terms and Literary Theory</a:t>
            </a:r>
            <a:r>
              <a:rPr lang="en-GB" dirty="0" smtClean="0"/>
              <a:t>. 4</a:t>
            </a:r>
            <a:r>
              <a:rPr lang="en-GB" baseline="30000" dirty="0" smtClean="0"/>
              <a:t>th</a:t>
            </a:r>
            <a:r>
              <a:rPr lang="en-GB" dirty="0" smtClean="0"/>
              <a:t> Ed. London.</a:t>
            </a:r>
          </a:p>
          <a:p>
            <a:pPr>
              <a:buNone/>
            </a:pPr>
            <a:endParaRPr lang="en-GB" dirty="0" smtClean="0"/>
          </a:p>
          <a:p>
            <a:pPr>
              <a:buNone/>
            </a:pPr>
            <a:r>
              <a:rPr lang="en-GB" dirty="0" smtClean="0"/>
              <a:t>Duckworth, George (1994).</a:t>
            </a:r>
            <a:r>
              <a:rPr lang="en-GB" i="1" dirty="0" smtClean="0"/>
              <a:t> The Nature of Roman Comedy</a:t>
            </a:r>
            <a:r>
              <a:rPr lang="en-GB" dirty="0" smtClean="0"/>
              <a:t>. London: Bristol Classical.</a:t>
            </a:r>
          </a:p>
          <a:p>
            <a:pPr>
              <a:buNone/>
            </a:pPr>
            <a:endParaRPr lang="en-GB" dirty="0" smtClean="0"/>
          </a:p>
          <a:p>
            <a:pPr>
              <a:buNone/>
            </a:pPr>
            <a:r>
              <a:rPr lang="en-GB" dirty="0" smtClean="0"/>
              <a:t>Frye, Northrop (1957). </a:t>
            </a:r>
            <a:r>
              <a:rPr lang="en-GB" i="1" dirty="0" smtClean="0"/>
              <a:t>Anatomy of Criticism: Four Essays</a:t>
            </a:r>
            <a:r>
              <a:rPr lang="en-GB" dirty="0" smtClean="0"/>
              <a:t>. London: Penguin, 1990.</a:t>
            </a:r>
          </a:p>
          <a:p>
            <a:pPr>
              <a:buNone/>
            </a:pPr>
            <a:endParaRPr lang="en-GB" dirty="0" smtClean="0"/>
          </a:p>
          <a:p>
            <a:pPr>
              <a:buNone/>
            </a:pPr>
            <a:r>
              <a:rPr lang="en-GB" dirty="0" err="1" smtClean="0"/>
              <a:t>Weitz</a:t>
            </a:r>
            <a:r>
              <a:rPr lang="en-GB" dirty="0" smtClean="0"/>
              <a:t>, Eric (2009). </a:t>
            </a:r>
            <a:r>
              <a:rPr lang="en-GB" i="1" dirty="0" smtClean="0"/>
              <a:t>The Cambridge Introduction to Comedy</a:t>
            </a:r>
            <a:r>
              <a:rPr lang="en-GB" dirty="0" smtClean="0"/>
              <a:t>. Cambridge: Cambridge University Press.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37876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is Shakespeare’s </a:t>
            </a:r>
            <a:r>
              <a:rPr lang="en-GB" i="1" dirty="0" smtClean="0"/>
              <a:t>The Taming of the Shrew </a:t>
            </a:r>
            <a:r>
              <a:rPr lang="en-GB" dirty="0" smtClean="0"/>
              <a:t>about?</a:t>
            </a:r>
          </a:p>
          <a:p>
            <a:r>
              <a:rPr lang="en-GB" dirty="0" smtClean="0"/>
              <a:t>What are its main themes (do you think)?</a:t>
            </a:r>
          </a:p>
          <a:p>
            <a:r>
              <a:rPr lang="en-GB" dirty="0" smtClean="0"/>
              <a:t>Where is it set?</a:t>
            </a:r>
            <a:endParaRPr lang="en-GB" dirty="0"/>
          </a:p>
        </p:txBody>
      </p:sp>
    </p:spTree>
    <p:extLst>
      <p:ext uri="{BB962C8B-B14F-4D97-AF65-F5344CB8AC3E}">
        <p14:creationId xmlns:p14="http://schemas.microsoft.com/office/powerpoint/2010/main" val="19144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tx2">
              <a:lumMod val="40000"/>
              <a:lumOff val="60000"/>
            </a:schemeClr>
          </a:solidFill>
        </p:spPr>
        <p:txBody>
          <a:bodyPr>
            <a:normAutofit fontScale="70000" lnSpcReduction="20000"/>
          </a:bodyPr>
          <a:lstStyle/>
          <a:p>
            <a:r>
              <a:rPr lang="en-GB" dirty="0"/>
              <a:t>Laughter can be an indication of scorn, cruelty, harshness, mockery, irreverence towards our “superiors” (rulers; the gods; God). </a:t>
            </a:r>
            <a:endParaRPr lang="en-GB" dirty="0" smtClean="0"/>
          </a:p>
          <a:p>
            <a:r>
              <a:rPr lang="en-GB" dirty="0" smtClean="0"/>
              <a:t>Therefore </a:t>
            </a:r>
            <a:r>
              <a:rPr lang="en-GB" dirty="0"/>
              <a:t>treated by suspicion by many ancient philosophers </a:t>
            </a:r>
            <a:r>
              <a:rPr lang="en-GB" dirty="0" smtClean="0"/>
              <a:t>: Plato</a:t>
            </a:r>
            <a:r>
              <a:rPr lang="en-GB" dirty="0"/>
              <a:t>; Aristotle; the Stoics </a:t>
            </a:r>
            <a:r>
              <a:rPr lang="en-GB" dirty="0" smtClean="0"/>
              <a:t>(emphasized </a:t>
            </a:r>
            <a:r>
              <a:rPr lang="en-GB" dirty="0"/>
              <a:t>self-control or </a:t>
            </a:r>
            <a:r>
              <a:rPr lang="en-GB" dirty="0" smtClean="0"/>
              <a:t>self-discipline).</a:t>
            </a:r>
            <a:endParaRPr lang="en-GB" dirty="0"/>
          </a:p>
          <a:p>
            <a:r>
              <a:rPr lang="en-GB" dirty="0"/>
              <a:t>In Christian tradition, at least until the C17, excessive laughter often treated with </a:t>
            </a:r>
            <a:r>
              <a:rPr lang="en-GB" dirty="0" smtClean="0"/>
              <a:t>suspicion.</a:t>
            </a:r>
          </a:p>
          <a:p>
            <a:r>
              <a:rPr lang="en-GB" dirty="0" smtClean="0"/>
              <a:t>Long tradition of laughter seen as a vice; mockery a form of evil. (Plato would not permit mocking poets into his ideal republic)</a:t>
            </a:r>
            <a:endParaRPr lang="en-GB" dirty="0"/>
          </a:p>
          <a:p>
            <a:r>
              <a:rPr lang="en-GB" dirty="0"/>
              <a:t>But laughter also associated with pleasure.</a:t>
            </a:r>
          </a:p>
          <a:p>
            <a:r>
              <a:rPr lang="en-GB" dirty="0"/>
              <a:t>Pleasure and the negative associations of laughter not necessarily at odds: </a:t>
            </a:r>
            <a:r>
              <a:rPr lang="en-GB" b="1" i="1" dirty="0" err="1"/>
              <a:t>schadenfreude</a:t>
            </a:r>
            <a:r>
              <a:rPr lang="en-GB" i="1" dirty="0"/>
              <a:t> </a:t>
            </a:r>
            <a:r>
              <a:rPr lang="en-GB" dirty="0"/>
              <a:t>– German word, first recorded 1922, meaning (literally) “damage-laughter”; pleasure at others’ misfortunes.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l"/>
            <a:r>
              <a:rPr lang="en-GB" sz="2400" dirty="0" smtClean="0"/>
              <a:t>What is the </a:t>
            </a:r>
            <a:r>
              <a:rPr lang="en-GB" sz="2400" b="1" dirty="0" smtClean="0"/>
              <a:t>function </a:t>
            </a:r>
            <a:r>
              <a:rPr lang="en-GB" sz="2400" dirty="0" smtClean="0"/>
              <a:t>of the Inductions, and how do they relate to the rest of the play? How do they affect the type of comedy we understand </a:t>
            </a:r>
            <a:r>
              <a:rPr lang="en-GB" sz="2400" i="1" dirty="0" smtClean="0"/>
              <a:t>The Taming of the Shrew</a:t>
            </a:r>
            <a:r>
              <a:rPr lang="en-GB" sz="2400" dirty="0" smtClean="0"/>
              <a:t> to be?</a:t>
            </a:r>
            <a:endParaRPr lang="en-GB" sz="2400" dirty="0"/>
          </a:p>
        </p:txBody>
      </p:sp>
      <p:sp>
        <p:nvSpPr>
          <p:cNvPr id="3" name="Content Placeholder 2"/>
          <p:cNvSpPr>
            <a:spLocks noGrp="1"/>
          </p:cNvSpPr>
          <p:nvPr>
            <p:ph idx="1"/>
          </p:nvPr>
        </p:nvSpPr>
        <p:spPr/>
        <p:txBody>
          <a:bodyPr/>
          <a:lstStyle/>
          <a:p>
            <a:r>
              <a:rPr lang="en-GB" dirty="0" smtClean="0"/>
              <a:t>H/W: Answer this question, in full sentences, with specific references (quotation and analysis) from the Inductions.</a:t>
            </a:r>
            <a:endParaRPr lang="en-GB" dirty="0"/>
          </a:p>
        </p:txBody>
      </p:sp>
    </p:spTree>
    <p:extLst>
      <p:ext uri="{BB962C8B-B14F-4D97-AF65-F5344CB8AC3E}">
        <p14:creationId xmlns:p14="http://schemas.microsoft.com/office/powerpoint/2010/main" val="3029789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5373216"/>
          </a:xfrm>
          <a:solidFill>
            <a:srgbClr val="92D050"/>
          </a:solidFill>
        </p:spPr>
        <p:txBody>
          <a:bodyPr>
            <a:normAutofit fontScale="55000" lnSpcReduction="20000"/>
          </a:bodyPr>
          <a:lstStyle/>
          <a:p>
            <a:r>
              <a:rPr lang="en-GB" dirty="0" smtClean="0"/>
              <a:t>Land ownership and the condition of the land markets were the chief sources of wealth and social status in the sixteenth and seventeenth centuries in England. (From Stephen </a:t>
            </a:r>
            <a:r>
              <a:rPr lang="en-GB" dirty="0" err="1" smtClean="0"/>
              <a:t>Greenblatt</a:t>
            </a:r>
            <a:r>
              <a:rPr lang="en-GB" dirty="0" smtClean="0"/>
              <a:t>, “General Introduction,” </a:t>
            </a:r>
            <a:r>
              <a:rPr lang="en-GB" i="1" dirty="0" smtClean="0"/>
              <a:t>The Norton Shakespeare</a:t>
            </a:r>
            <a:r>
              <a:rPr lang="en-GB" dirty="0" smtClean="0"/>
              <a:t>, ed. </a:t>
            </a:r>
            <a:r>
              <a:rPr lang="en-GB" dirty="0" err="1" smtClean="0"/>
              <a:t>Greenblatt</a:t>
            </a:r>
            <a:r>
              <a:rPr lang="en-GB" dirty="0" smtClean="0"/>
              <a:t> (New York: Norton, 1997), p. 7.)</a:t>
            </a:r>
          </a:p>
          <a:p>
            <a:r>
              <a:rPr lang="en-GB" dirty="0" smtClean="0"/>
              <a:t>Unease at social mobility led to sumptuary laws being passed: </a:t>
            </a:r>
            <a:r>
              <a:rPr lang="en-GB" b="1" dirty="0" smtClean="0"/>
              <a:t>“Sumptuary laws were in part a conservative attempt to protect the existing social order from upstarts. Social mobility was not widely viewed as a positive virtue, and moralists repeatedly urged people to stay in their place. Conspicuous consumption that was tolerated, even admired, in the aristocratic elite was denounced as sinful and monstrous in less exalted social circles.”</a:t>
            </a:r>
            <a:r>
              <a:rPr lang="en-GB" dirty="0" smtClean="0"/>
              <a:t> (</a:t>
            </a:r>
            <a:r>
              <a:rPr lang="en-GB" dirty="0" err="1" smtClean="0"/>
              <a:t>Greenblatt</a:t>
            </a:r>
            <a:r>
              <a:rPr lang="en-GB" dirty="0" smtClean="0"/>
              <a:t>, p. 5.)</a:t>
            </a:r>
          </a:p>
          <a:p>
            <a:r>
              <a:rPr lang="en-GB" dirty="0" smtClean="0"/>
              <a:t>Thomas Smith, in the 1560s, described English social structure as consisting of four tiers: </a:t>
            </a:r>
            <a:r>
              <a:rPr lang="en-GB" b="1" dirty="0" smtClean="0"/>
              <a:t>“gentlemen, citizens, yeomen artificers, and labourer.”</a:t>
            </a:r>
            <a:r>
              <a:rPr lang="en-GB" dirty="0" smtClean="0"/>
              <a:t> (</a:t>
            </a:r>
            <a:r>
              <a:rPr lang="en-GB" dirty="0" err="1" smtClean="0"/>
              <a:t>Greeblatt</a:t>
            </a:r>
            <a:r>
              <a:rPr lang="en-GB" dirty="0" smtClean="0"/>
              <a:t>, p. 7)</a:t>
            </a:r>
          </a:p>
          <a:p>
            <a:pPr lvl="1"/>
            <a:r>
              <a:rPr lang="en-GB" dirty="0" smtClean="0"/>
              <a:t>Gentlemen: royalty, nobility, knights, wealthy individuals who had attended university</a:t>
            </a:r>
          </a:p>
          <a:p>
            <a:pPr lvl="1"/>
            <a:r>
              <a:rPr lang="en-GB" dirty="0" smtClean="0"/>
              <a:t>Citizens: town officials, with civic responsibilities</a:t>
            </a:r>
          </a:p>
          <a:p>
            <a:pPr lvl="1"/>
            <a:r>
              <a:rPr lang="en-GB" dirty="0" smtClean="0"/>
              <a:t>Yeomen artificers: a measure of independence because they owned/controlled some land</a:t>
            </a:r>
          </a:p>
          <a:p>
            <a:pPr lvl="1"/>
            <a:r>
              <a:rPr lang="en-GB" dirty="0" smtClean="0"/>
              <a:t>Labourers: these people (men?) did serve on juries, hold church positions etc., but, according to Smith, they were </a:t>
            </a:r>
            <a:r>
              <a:rPr lang="en-GB" b="1" dirty="0" smtClean="0"/>
              <a:t>“the fourth sort of men which do not rule”; they have “no voice nor authority in our commonwealth, and no account is made of them but only to be ruled.” </a:t>
            </a:r>
          </a:p>
          <a:p>
            <a:r>
              <a:rPr lang="en-GB" dirty="0" smtClean="0"/>
              <a:t>There were a number of </a:t>
            </a:r>
            <a:r>
              <a:rPr lang="en-GB" b="1" dirty="0" smtClean="0"/>
              <a:t>riots</a:t>
            </a:r>
            <a:r>
              <a:rPr lang="en-GB" dirty="0" smtClean="0"/>
              <a:t> in the London and Stratford regions, and around England, during Shakespeare’s lifetime: against local leaders; for the release of prisoners; anti-alien riots;</a:t>
            </a:r>
            <a:r>
              <a:rPr lang="en-GB" b="1" dirty="0" smtClean="0"/>
              <a:t> and land enclosure riots. </a:t>
            </a:r>
            <a:r>
              <a:rPr lang="en-GB" dirty="0" smtClean="0"/>
              <a:t>(From </a:t>
            </a:r>
            <a:r>
              <a:rPr lang="en-GB" dirty="0" err="1" smtClean="0"/>
              <a:t>Greenblatt</a:t>
            </a:r>
            <a:r>
              <a:rPr lang="en-GB" dirty="0" smtClean="0"/>
              <a:t>, p. 8.)</a:t>
            </a:r>
            <a:endParaRPr lang="en-GB" b="1" dirty="0" smtClean="0"/>
          </a:p>
          <a:p>
            <a:r>
              <a:rPr lang="en-GB" b="1" dirty="0" smtClean="0"/>
              <a:t>Women often involved in the enclosure riots, sometimes without their husbands</a:t>
            </a:r>
            <a:r>
              <a:rPr lang="en-GB" dirty="0" smtClean="0"/>
              <a:t> (from </a:t>
            </a:r>
            <a:r>
              <a:rPr lang="en-GB" dirty="0" err="1" smtClean="0"/>
              <a:t>Greenblatt</a:t>
            </a:r>
            <a:r>
              <a:rPr lang="en-GB" dirty="0" smtClean="0"/>
              <a:t>, p. 8).</a:t>
            </a:r>
            <a:endParaRPr lang="en-GB" b="1" dirty="0" smtClean="0"/>
          </a:p>
        </p:txBody>
      </p:sp>
      <p:sp>
        <p:nvSpPr>
          <p:cNvPr id="4" name="Title 1"/>
          <p:cNvSpPr>
            <a:spLocks noGrp="1"/>
          </p:cNvSpPr>
          <p:nvPr>
            <p:ph type="title"/>
          </p:nvPr>
        </p:nvSpPr>
        <p:spPr>
          <a:xfrm>
            <a:off x="457200" y="-315416"/>
            <a:ext cx="8229600" cy="1143000"/>
          </a:xfrm>
        </p:spPr>
        <p:txBody>
          <a:bodyPr>
            <a:normAutofit/>
          </a:bodyPr>
          <a:lstStyle/>
          <a:p>
            <a:r>
              <a:rPr lang="en-GB" sz="2400" b="1" dirty="0" smtClean="0"/>
              <a:t>Class &amp; Land enclosures in the Tudor/Elizabethan Period</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Class &amp; Land enclosures in the Tudor/Elizabethan Period</a:t>
            </a:r>
            <a:endParaRPr lang="en-GB" b="1" dirty="0"/>
          </a:p>
        </p:txBody>
      </p:sp>
      <p:sp>
        <p:nvSpPr>
          <p:cNvPr id="3" name="Content Placeholder 2"/>
          <p:cNvSpPr>
            <a:spLocks noGrp="1"/>
          </p:cNvSpPr>
          <p:nvPr>
            <p:ph idx="1"/>
          </p:nvPr>
        </p:nvSpPr>
        <p:spPr>
          <a:solidFill>
            <a:srgbClr val="92D050"/>
          </a:solidFill>
        </p:spPr>
        <p:txBody>
          <a:bodyPr>
            <a:normAutofit fontScale="55000" lnSpcReduction="20000"/>
          </a:bodyPr>
          <a:lstStyle/>
          <a:p>
            <a:pPr>
              <a:buNone/>
            </a:pPr>
            <a:r>
              <a:rPr lang="en-GB" dirty="0" smtClean="0"/>
              <a:t>In the Sly episode (Inductions 1 &amp; 2):</a:t>
            </a:r>
          </a:p>
          <a:p>
            <a:r>
              <a:rPr lang="en-GB" b="1" dirty="0" smtClean="0"/>
              <a:t>“Sly mentions Greet, an actual village near Stratford, and Burton Heath (possibly Barton-on-the-Heath, another village close to Stratford), and the men enumerated as his tavern companions – Stephen Sly, John Naps, Peter Turf, and Henry Pimpernel – bear names marking them as English labouring types. Moreover, the contrast between Sly and the Lord who carries him to his house mirrors the gap in sixteenth-century rural England between poor labourers, barely making a living at a succession of marginal jobs, and wealthy landowners. As arable and common land was fenced in or enclosed to increase the opportunities for grazing sheep, many landowners made huge profits, wool being one of England’s most important exports. But enclosures, a number of which occurred in the Stratford region, also caused hardship for small tenant farmers forced off the enclosed land and in some cases driven into vagrancy.”</a:t>
            </a:r>
            <a:r>
              <a:rPr lang="en-GB" dirty="0" smtClean="0"/>
              <a:t>  (Jean E. Howard, “The Taming of the Shrew,” </a:t>
            </a:r>
            <a:r>
              <a:rPr lang="en-GB" i="1" dirty="0" smtClean="0"/>
              <a:t>The Norton Shakespeare</a:t>
            </a:r>
            <a:r>
              <a:rPr lang="en-GB" dirty="0" smtClean="0"/>
              <a:t>, ed. Stephen </a:t>
            </a:r>
            <a:r>
              <a:rPr lang="en-GB" dirty="0" err="1" smtClean="0"/>
              <a:t>Greenblatt</a:t>
            </a:r>
            <a:r>
              <a:rPr lang="en-GB" dirty="0" smtClean="0"/>
              <a:t> (New York: Norton, 1997), pp. 134-35.)</a:t>
            </a:r>
          </a:p>
          <a:p>
            <a:r>
              <a:rPr lang="en-GB" dirty="0" smtClean="0"/>
              <a:t>Sly is known simply as “Beggar” in the earlier (First Folio) edition of the play.</a:t>
            </a:r>
          </a:p>
          <a:p>
            <a:r>
              <a:rPr lang="en-GB" dirty="0" smtClean="0"/>
              <a:t>What is </a:t>
            </a:r>
            <a:r>
              <a:rPr lang="en-GB" dirty="0" err="1" smtClean="0"/>
              <a:t>Sly’s</a:t>
            </a:r>
            <a:r>
              <a:rPr lang="en-GB" dirty="0" smtClean="0"/>
              <a:t> profession?</a:t>
            </a:r>
            <a:endParaRPr lang="en-GB" dirty="0"/>
          </a:p>
        </p:txBody>
      </p:sp>
    </p:spTree>
    <p:extLst>
      <p:ext uri="{BB962C8B-B14F-4D97-AF65-F5344CB8AC3E}">
        <p14:creationId xmlns:p14="http://schemas.microsoft.com/office/powerpoint/2010/main" val="333458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pPr algn="l"/>
            <a:r>
              <a:rPr lang="en-GB" sz="2000" b="1" dirty="0" smtClean="0"/>
              <a:t>Women in Shakespeare’s England (from Stephen </a:t>
            </a:r>
            <a:r>
              <a:rPr lang="en-GB" sz="2000" b="1" dirty="0" err="1" smtClean="0"/>
              <a:t>Greenblatt</a:t>
            </a:r>
            <a:r>
              <a:rPr lang="en-GB" sz="2000" b="1" dirty="0" smtClean="0"/>
              <a:t>, “General Introduction,” </a:t>
            </a:r>
            <a:r>
              <a:rPr lang="en-GB" sz="2000" b="1" i="1" dirty="0" smtClean="0"/>
              <a:t>The Norton Shakespeare</a:t>
            </a:r>
            <a:r>
              <a:rPr lang="en-GB" sz="2000" b="1" dirty="0" smtClean="0"/>
              <a:t>, ed. </a:t>
            </a:r>
            <a:r>
              <a:rPr lang="en-GB" sz="2000" b="1" dirty="0" err="1" smtClean="0"/>
              <a:t>Greenblatt</a:t>
            </a:r>
            <a:r>
              <a:rPr lang="en-GB" sz="2000" b="1" dirty="0" smtClean="0"/>
              <a:t> (New York: Norton, 1997).</a:t>
            </a:r>
            <a:endParaRPr lang="en-GB" sz="2000" b="1" dirty="0"/>
          </a:p>
        </p:txBody>
      </p:sp>
      <p:sp>
        <p:nvSpPr>
          <p:cNvPr id="3" name="Content Placeholder 2"/>
          <p:cNvSpPr>
            <a:spLocks noGrp="1"/>
          </p:cNvSpPr>
          <p:nvPr>
            <p:ph idx="1"/>
          </p:nvPr>
        </p:nvSpPr>
        <p:spPr>
          <a:xfrm>
            <a:off x="0" y="1096144"/>
            <a:ext cx="9144000" cy="5789240"/>
          </a:xfrm>
          <a:solidFill>
            <a:srgbClr val="92D050"/>
          </a:solidFill>
        </p:spPr>
        <p:txBody>
          <a:bodyPr>
            <a:normAutofit/>
          </a:bodyPr>
          <a:lstStyle/>
          <a:p>
            <a:r>
              <a:rPr lang="en-GB" sz="1600" b="1" dirty="0" smtClean="0"/>
              <a:t>Despite being ruled by a female monarch, English women had relatively restricted lives; they were, in general, “denied any rightful claim to institutional authority or personal autonomy” (</a:t>
            </a:r>
            <a:r>
              <a:rPr lang="en-GB" sz="1600" b="1" dirty="0" err="1" smtClean="0"/>
              <a:t>Greenblatt</a:t>
            </a:r>
            <a:r>
              <a:rPr lang="en-GB" sz="1600" b="1" dirty="0" smtClean="0"/>
              <a:t>, p.9).</a:t>
            </a:r>
          </a:p>
          <a:p>
            <a:r>
              <a:rPr lang="en-GB" sz="1600" b="1" dirty="0" smtClean="0"/>
              <a:t>Sir Thomas Smith: “we do reject women, as those whom nature hath made to keep home land to nourish their family and children, and not to meddle with matters abroad, nor to bear office in a city or commonwealth” (quoted in </a:t>
            </a:r>
            <a:r>
              <a:rPr lang="en-GB" sz="1600" b="1" dirty="0" err="1" smtClean="0"/>
              <a:t>Greenblatt</a:t>
            </a:r>
            <a:r>
              <a:rPr lang="en-GB" sz="1600" b="1" dirty="0" smtClean="0"/>
              <a:t>, p. 9). However, due perhaps to Elizabeth being the monarch, he does allow that there are a few instances when “the blood is respected, not the age nor the sex.” </a:t>
            </a:r>
          </a:p>
          <a:p>
            <a:r>
              <a:rPr lang="en-GB" sz="1600" b="1" dirty="0" smtClean="0"/>
              <a:t>Socially and economically, however, women in England enjoyed </a:t>
            </a:r>
            <a:r>
              <a:rPr lang="en-GB" sz="1600" b="1" i="1" u="sng" dirty="0" smtClean="0"/>
              <a:t>more</a:t>
            </a:r>
            <a:r>
              <a:rPr lang="en-GB" sz="1600" b="1" u="sng" dirty="0" smtClean="0"/>
              <a:t> freedom</a:t>
            </a:r>
            <a:r>
              <a:rPr lang="en-GB" sz="1600" b="1" dirty="0" smtClean="0"/>
              <a:t> than those in Europe, &amp; were freer in the Elizabethan/Jacobean eras than they would be later on: “respectable women could venture </a:t>
            </a:r>
            <a:r>
              <a:rPr lang="en-GB" sz="1600" b="1" dirty="0" err="1" smtClean="0"/>
              <a:t>unchaperoned</a:t>
            </a:r>
            <a:r>
              <a:rPr lang="en-GB" sz="1600" b="1" dirty="0" smtClean="0"/>
              <a:t> into the streets and attend the theatre. Single women, whether widowed or unmarried, could, if they were of full age, inherit and administer land, make a will, sign a contract, possess property, sue and be sued, without a male guardian or proxy. But married women had no such rights under the common law.” (</a:t>
            </a:r>
            <a:r>
              <a:rPr lang="en-GB" sz="1600" b="1" dirty="0" err="1" smtClean="0"/>
              <a:t>Greenblatt</a:t>
            </a:r>
            <a:r>
              <a:rPr lang="en-GB" sz="1600" b="1" dirty="0" smtClean="0"/>
              <a:t>, p. 10.)</a:t>
            </a:r>
          </a:p>
          <a:p>
            <a:r>
              <a:rPr lang="en-GB" sz="1600" b="1" dirty="0" smtClean="0"/>
              <a:t>Writings about women at this time often used the analogy of a monarch ruling over a state to justify the ideology of male domination/female submission. This conveniently ignored the sex of the monarch, as well as the facts that 1) more women were unmarried than married at this time (because single or widowed); 2) many women oversaw/took charge of domestic-commercial matters (e.g., the making and market-selling of cheese, beer, etc.). (Taken from </a:t>
            </a:r>
            <a:r>
              <a:rPr lang="en-GB" sz="1600" b="1" dirty="0" err="1" smtClean="0"/>
              <a:t>Greenblatt</a:t>
            </a:r>
            <a:r>
              <a:rPr lang="en-GB" sz="1600" b="1" dirty="0" smtClean="0"/>
              <a:t>, p. 10)</a:t>
            </a:r>
          </a:p>
          <a:p>
            <a:r>
              <a:rPr lang="en-GB" sz="1600" b="1" dirty="0" smtClean="0"/>
              <a:t>Women who did not “fit” the expected mould were known as “scolds” and “shrews.”</a:t>
            </a:r>
          </a:p>
          <a:p>
            <a:r>
              <a:rPr lang="en-GB" sz="1600" b="1" dirty="0" smtClean="0"/>
              <a:t>Sexist moralisers would rail against women in print (in a type of writing known as polemic); a few educated women answered with polemics of their own (e.g., “Jane Anger” and </a:t>
            </a:r>
            <a:r>
              <a:rPr lang="en-GB" sz="1600" b="1" i="1" dirty="0" smtClean="0"/>
              <a:t>Jane Anger Her Protection of Women</a:t>
            </a:r>
            <a:r>
              <a:rPr lang="en-GB" sz="1600" b="1" dirty="0" smtClean="0"/>
              <a:t> [1589]).</a:t>
            </a:r>
          </a:p>
          <a:p>
            <a:endParaRPr lang="en-GB" sz="1600" b="1" dirty="0"/>
          </a:p>
        </p:txBody>
      </p:sp>
    </p:spTree>
    <p:extLst>
      <p:ext uri="{BB962C8B-B14F-4D97-AF65-F5344CB8AC3E}">
        <p14:creationId xmlns:p14="http://schemas.microsoft.com/office/powerpoint/2010/main" val="41983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How does this knowledge of Elizabethan social context inform our understanding of the beginning  of the play?</a:t>
            </a:r>
          </a:p>
          <a:p>
            <a:endParaRPr lang="en-GB" dirty="0"/>
          </a:p>
          <a:p>
            <a:r>
              <a:rPr lang="en-GB" dirty="0" smtClean="0"/>
              <a:t>If you were putting on a production of the play, what difference do you think keeping/discarding the frame narrative might make?</a:t>
            </a:r>
            <a:endParaRPr lang="en-GB" dirty="0"/>
          </a:p>
        </p:txBody>
      </p:sp>
    </p:spTree>
    <p:extLst>
      <p:ext uri="{BB962C8B-B14F-4D97-AF65-F5344CB8AC3E}">
        <p14:creationId xmlns:p14="http://schemas.microsoft.com/office/powerpoint/2010/main" val="2561289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6632"/>
            <a:ext cx="8928992" cy="5832648"/>
          </a:xfrm>
          <a:solidFill>
            <a:srgbClr val="92D050"/>
          </a:solidFill>
        </p:spPr>
        <p:txBody>
          <a:bodyPr>
            <a:normAutofit fontScale="70000" lnSpcReduction="20000"/>
          </a:bodyPr>
          <a:lstStyle/>
          <a:p>
            <a:pPr>
              <a:buNone/>
            </a:pPr>
            <a:r>
              <a:rPr lang="en-GB" b="1" dirty="0" smtClean="0"/>
              <a:t>3 possibilities for overall interpretation, then:</a:t>
            </a:r>
          </a:p>
          <a:p>
            <a:pPr marL="514350" indent="-514350">
              <a:buFont typeface="+mj-lt"/>
              <a:buAutoNum type="arabicPeriod"/>
            </a:pPr>
            <a:r>
              <a:rPr lang="en-GB" dirty="0" smtClean="0"/>
              <a:t>Katherine might be read not as “realistic” representation of a free, independent woman, but as a symbol for land; the way she and Bianca are treated might be seen as symbolic of the struggles over land and land control that were brought about the land enclosures around the Stratford area in Shakespeare’s day. Significantly, many women were independently active in these riots.</a:t>
            </a:r>
          </a:p>
          <a:p>
            <a:pPr marL="514350" indent="-514350">
              <a:buFont typeface="+mj-lt"/>
              <a:buAutoNum type="arabicPeriod"/>
            </a:pPr>
            <a:r>
              <a:rPr lang="en-GB" dirty="0" smtClean="0"/>
              <a:t>Or, we might reverse this: we might see the “backdrop” of land disputes and riots as a metaphor for the immoral way in which women were treated. Maybe Shakespeare’s “farce” is actually a disguised social satire; the play within a play structure helps mask/hide Shakespeare’s social commentary.</a:t>
            </a:r>
          </a:p>
          <a:p>
            <a:pPr marL="514350" indent="-514350">
              <a:buFont typeface="+mj-lt"/>
              <a:buAutoNum type="arabicPeriod"/>
            </a:pPr>
            <a:r>
              <a:rPr lang="en-GB" dirty="0" smtClean="0"/>
              <a:t>The play is really about social mobility and class struggle; the land enclosure problems are just one part of this (as land ownership was a key source of wealth in Shakespeare’s day). The Inductions show class difference and class conflict. Katherine, in the play within the play, might be viewed as a symbol of the lower classes (or the “labourers”); this is fitting, because women were very much second-class citizens, regardless of whether they belonged to the Gentlemen, Citizen, Yeomen Artificer, or Labourer class.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pPr algn="l"/>
            <a:r>
              <a:rPr lang="en-GB" sz="2400" b="1" dirty="0" smtClean="0"/>
              <a:t>If any of these readings is convincing, we need to find textual evidence to support them. So, let’s look for the language of class, labour, wealth/profit/money.</a:t>
            </a:r>
            <a:endParaRPr lang="en-GB" sz="2400" b="1" dirty="0"/>
          </a:p>
        </p:txBody>
      </p:sp>
      <p:sp>
        <p:nvSpPr>
          <p:cNvPr id="3" name="Content Placeholder 2"/>
          <p:cNvSpPr>
            <a:spLocks noGrp="1"/>
          </p:cNvSpPr>
          <p:nvPr>
            <p:ph idx="1"/>
          </p:nvPr>
        </p:nvSpPr>
        <p:spPr/>
        <p:txBody>
          <a:bodyPr/>
          <a:lstStyle/>
          <a:p>
            <a:r>
              <a:rPr lang="en-GB" dirty="0" smtClean="0"/>
              <a:t>Induction 2; look especially at </a:t>
            </a:r>
            <a:r>
              <a:rPr lang="en-GB" dirty="0" err="1" smtClean="0"/>
              <a:t>Sly’s</a:t>
            </a:r>
            <a:r>
              <a:rPr lang="en-GB" dirty="0" smtClean="0"/>
              <a:t> lines, from lines 5-73 (“I am </a:t>
            </a:r>
            <a:r>
              <a:rPr lang="en-GB" dirty="0" err="1" smtClean="0"/>
              <a:t>Chistophero</a:t>
            </a:r>
            <a:r>
              <a:rPr lang="en-GB" dirty="0" smtClean="0"/>
              <a:t> Sly” to “a pot </a:t>
            </a:r>
            <a:r>
              <a:rPr lang="en-GB" dirty="0" err="1" smtClean="0"/>
              <a:t>o’th</a:t>
            </a:r>
            <a:r>
              <a:rPr lang="en-GB" dirty="0" smtClean="0"/>
              <a:t>’ smallest ale”).</a:t>
            </a:r>
          </a:p>
          <a:p>
            <a:r>
              <a:rPr lang="en-GB" dirty="0" err="1" smtClean="0"/>
              <a:t>I.i</a:t>
            </a:r>
            <a:r>
              <a:rPr lang="en-GB" dirty="0" smtClean="0"/>
              <a:t>: </a:t>
            </a:r>
            <a:r>
              <a:rPr lang="en-GB" dirty="0" err="1" smtClean="0"/>
              <a:t>Lucentio</a:t>
            </a:r>
            <a:r>
              <a:rPr lang="en-GB" dirty="0" smtClean="0"/>
              <a:t> and </a:t>
            </a:r>
            <a:r>
              <a:rPr lang="en-GB" dirty="0" err="1" smtClean="0"/>
              <a:t>Tranio</a:t>
            </a:r>
            <a:r>
              <a:rPr lang="en-GB" dirty="0" smtClean="0"/>
              <a:t>, lines 1-46 (and 188-214).</a:t>
            </a:r>
          </a:p>
          <a:p>
            <a:r>
              <a:rPr lang="en-GB" dirty="0" err="1" smtClean="0"/>
              <a:t>I.ii</a:t>
            </a:r>
            <a:r>
              <a:rPr lang="en-GB" dirty="0" smtClean="0"/>
              <a:t>: </a:t>
            </a:r>
            <a:r>
              <a:rPr lang="en-GB" dirty="0" err="1" smtClean="0"/>
              <a:t>Petruccio</a:t>
            </a:r>
            <a:r>
              <a:rPr lang="en-GB" dirty="0" smtClean="0"/>
              <a:t>, lines 62-92; 191-205.</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FFFF00"/>
          </a:solidFill>
        </p:spPr>
        <p:txBody>
          <a:bodyPr/>
          <a:lstStyle/>
          <a:p>
            <a:pPr>
              <a:buNone/>
            </a:pPr>
            <a:r>
              <a:rPr lang="en-GB" b="1" dirty="0" smtClean="0"/>
              <a:t>H/W: Re-read/re-watch the sections of Act I from today; read Act II (only one scene); go to the archive of </a:t>
            </a:r>
            <a:r>
              <a:rPr lang="en-GB" b="1" i="1" dirty="0" smtClean="0"/>
              <a:t>In Our Time</a:t>
            </a:r>
            <a:r>
              <a:rPr lang="en-GB" b="1" dirty="0" smtClean="0"/>
              <a:t> (BBC Radio 4), &amp; listen to the programme on Humanism: </a:t>
            </a:r>
            <a:r>
              <a:rPr lang="en-GB" b="1" dirty="0" smtClean="0">
                <a:hlinkClick r:id="rId2"/>
              </a:rPr>
              <a:t>http://www.bbc.co.uk/programmes/p00547bk</a:t>
            </a:r>
            <a:endParaRPr lang="en-GB" b="1" dirty="0" smtClean="0"/>
          </a:p>
          <a:p>
            <a:pPr>
              <a:buNone/>
            </a:pPr>
            <a:endParaRPr lang="en-GB"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494928"/>
          </a:xfrm>
          <a:solidFill>
            <a:srgbClr val="FFFF00"/>
          </a:solidFill>
        </p:spPr>
        <p:txBody>
          <a:bodyPr>
            <a:normAutofit/>
          </a:bodyPr>
          <a:lstStyle/>
          <a:p>
            <a:pPr algn="l"/>
            <a:r>
              <a:rPr lang="en-GB" sz="1600" b="1" dirty="0" smtClean="0"/>
              <a:t>H/W (04/10/13): After watching parts of film productions and reading Inductions and Act I, scene </a:t>
            </a:r>
            <a:r>
              <a:rPr lang="en-GB" sz="1600" b="1" dirty="0" err="1" smtClean="0"/>
              <a:t>i</a:t>
            </a:r>
            <a:r>
              <a:rPr lang="en-GB" sz="1600" b="1" dirty="0" smtClean="0"/>
              <a:t>. </a:t>
            </a:r>
            <a:endParaRPr lang="en-GB" sz="1600" dirty="0"/>
          </a:p>
        </p:txBody>
      </p:sp>
      <p:sp>
        <p:nvSpPr>
          <p:cNvPr id="5" name="Content Placeholder 4"/>
          <p:cNvSpPr>
            <a:spLocks noGrp="1"/>
          </p:cNvSpPr>
          <p:nvPr>
            <p:ph sz="half" idx="1"/>
          </p:nvPr>
        </p:nvSpPr>
        <p:spPr>
          <a:xfrm>
            <a:off x="29344" y="559221"/>
            <a:ext cx="4038600" cy="6298779"/>
          </a:xfrm>
          <a:ln>
            <a:solidFill>
              <a:schemeClr val="accent1"/>
            </a:solidFill>
          </a:ln>
        </p:spPr>
        <p:txBody>
          <a:bodyPr>
            <a:normAutofit fontScale="62500" lnSpcReduction="20000"/>
          </a:bodyPr>
          <a:lstStyle/>
          <a:p>
            <a:pPr marL="0" indent="0">
              <a:buNone/>
            </a:pPr>
            <a:r>
              <a:rPr lang="en-GB" b="1" u="sng" dirty="0" smtClean="0"/>
              <a:t>Task</a:t>
            </a:r>
          </a:p>
          <a:p>
            <a:pPr marL="0" indent="0">
              <a:buNone/>
            </a:pPr>
            <a:r>
              <a:rPr lang="en-GB" dirty="0" smtClean="0"/>
              <a:t>Write a short essay (approx. 600 words/two sides), answering questions 1-3 in the box opposite; use a computer if possible. Question 1 needs a short answer; so answers to questions 2 &amp; 3 should be approx. 250-300 words each.</a:t>
            </a:r>
          </a:p>
          <a:p>
            <a:pPr marL="0" indent="0">
              <a:buFontTx/>
              <a:buChar char="-"/>
            </a:pPr>
            <a:r>
              <a:rPr lang="en-GB" dirty="0" smtClean="0"/>
              <a:t>You may refer to  the film/theatre productions where relevant. The filmed theatre version is the American Conservatory Theatre’s 1976 production, directed by Kirk Browning; the film version was made in 1967, was directed by Franco </a:t>
            </a:r>
            <a:r>
              <a:rPr lang="en-GB" dirty="0" err="1" smtClean="0"/>
              <a:t>Zeffirelli</a:t>
            </a:r>
            <a:r>
              <a:rPr lang="en-GB" dirty="0" smtClean="0"/>
              <a:t>, and starred celebrity couple Elizabeth Taylor and Richard Burton.</a:t>
            </a:r>
          </a:p>
          <a:p>
            <a:pPr marL="0" indent="0">
              <a:buFontTx/>
              <a:buChar char="-"/>
            </a:pPr>
            <a:r>
              <a:rPr lang="en-GB" dirty="0" smtClean="0"/>
              <a:t> Use the PowerPoint slides from pervious lessons to help set you responses in context (so, refer to different traditions/theories of comedy where possible, and also the social context of Shakespeare’s day).</a:t>
            </a:r>
            <a:endParaRPr lang="en-GB" dirty="0"/>
          </a:p>
        </p:txBody>
      </p:sp>
      <p:sp>
        <p:nvSpPr>
          <p:cNvPr id="6" name="Content Placeholder 5"/>
          <p:cNvSpPr>
            <a:spLocks noGrp="1"/>
          </p:cNvSpPr>
          <p:nvPr>
            <p:ph sz="half" idx="2"/>
          </p:nvPr>
        </p:nvSpPr>
        <p:spPr>
          <a:xfrm>
            <a:off x="4139952" y="548680"/>
            <a:ext cx="5004048" cy="6309320"/>
          </a:xfrm>
          <a:ln>
            <a:solidFill>
              <a:schemeClr val="accent1"/>
            </a:solidFill>
          </a:ln>
        </p:spPr>
        <p:txBody>
          <a:bodyPr>
            <a:normAutofit fontScale="62500" lnSpcReduction="20000"/>
          </a:bodyPr>
          <a:lstStyle/>
          <a:p>
            <a:pPr marL="514350" indent="-514350">
              <a:buAutoNum type="arabicParenR"/>
            </a:pPr>
            <a:r>
              <a:rPr lang="en-GB" dirty="0" smtClean="0"/>
              <a:t>Begin by making a statement about what you think </a:t>
            </a:r>
            <a:r>
              <a:rPr lang="en-GB" i="1" dirty="0" smtClean="0"/>
              <a:t>The Taming of the Shrew</a:t>
            </a:r>
            <a:r>
              <a:rPr lang="en-GB" dirty="0" smtClean="0"/>
              <a:t> is “about.” Do not worry about feeling unsure at this early stage, or about changing your mind as we go on: </a:t>
            </a:r>
            <a:r>
              <a:rPr lang="en-GB" b="1" i="1" dirty="0" smtClean="0"/>
              <a:t>The Taming of the Shrew</a:t>
            </a:r>
            <a:r>
              <a:rPr lang="en-GB" b="1" dirty="0" smtClean="0"/>
              <a:t> is a comedy about: a) class conflict; b) men’s ownership of women; c) land reform, and the disempowerment of the labouring classes in Elizabethan England; d) the disempowerment of women; e) marriage, portrayed as a symbolic death/loss of freedom; g) the importance of conforming to social norms </a:t>
            </a:r>
            <a:r>
              <a:rPr lang="en-GB" dirty="0" smtClean="0"/>
              <a:t>(hint: the Northrop Frye quote, if you can find it on an earlier slide, might be useful here).</a:t>
            </a:r>
          </a:p>
          <a:p>
            <a:pPr marL="514350" indent="-514350">
              <a:buAutoNum type="arabicParenR"/>
            </a:pPr>
            <a:r>
              <a:rPr lang="en-GB" dirty="0" smtClean="0"/>
              <a:t>Find three brief quotations from Inductions 1 &amp; 2 and/or Act I, scene </a:t>
            </a:r>
            <a:r>
              <a:rPr lang="en-GB" dirty="0" err="1" smtClean="0"/>
              <a:t>i</a:t>
            </a:r>
            <a:r>
              <a:rPr lang="en-GB" dirty="0" smtClean="0"/>
              <a:t>, and analyse them in detail, discussing how they might be interpreted to support your response to (1).</a:t>
            </a:r>
          </a:p>
          <a:p>
            <a:pPr marL="514350" indent="-514350">
              <a:buAutoNum type="arabicParenR"/>
            </a:pPr>
            <a:r>
              <a:rPr lang="en-GB" dirty="0" smtClean="0"/>
              <a:t>Discuss the benefits/drawbacks, and reasons, for including/excluding the Sly frame narrative. Overall, do you think the play is likely to work better with or without it? Why? Try to use some of the notes on Elizabethan social history (e.g., class, land ownership, women’s status) to help you here.</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a:solidFill>
            <a:srgbClr val="FFFF00"/>
          </a:solidFill>
        </p:spPr>
        <p:txBody>
          <a:bodyPr/>
          <a:lstStyle/>
          <a:p>
            <a:pPr marL="0" indent="0">
              <a:buNone/>
            </a:pPr>
            <a:r>
              <a:rPr lang="en-GB" b="1" dirty="0" smtClean="0"/>
              <a:t>What is the importance of language in </a:t>
            </a:r>
            <a:r>
              <a:rPr lang="en-GB" b="1" i="1" dirty="0" smtClean="0"/>
              <a:t>The Taming of the Shrew</a:t>
            </a:r>
            <a:r>
              <a:rPr lang="en-GB" b="1" dirty="0" smtClean="0"/>
              <a:t> (with a focus on </a:t>
            </a:r>
            <a:r>
              <a:rPr lang="en-GB" b="1" dirty="0" err="1" smtClean="0"/>
              <a:t>Petruchio</a:t>
            </a:r>
            <a:r>
              <a:rPr lang="en-GB" b="1" dirty="0" smtClean="0"/>
              <a:t> and Katherine’s first meeting, </a:t>
            </a:r>
            <a:r>
              <a:rPr lang="en-GB" b="1" dirty="0" err="1" smtClean="0"/>
              <a:t>II.i</a:t>
            </a:r>
            <a:r>
              <a:rPr lang="en-GB" b="1" dirty="0" smtClean="0"/>
              <a:t>)?</a:t>
            </a:r>
            <a:endParaRPr lang="en-GB" b="1" dirty="0"/>
          </a:p>
        </p:txBody>
      </p:sp>
    </p:spTree>
    <p:extLst>
      <p:ext uri="{BB962C8B-B14F-4D97-AF65-F5344CB8AC3E}">
        <p14:creationId xmlns:p14="http://schemas.microsoft.com/office/powerpoint/2010/main" val="415572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normAutofit/>
          </a:bodyPr>
          <a:lstStyle/>
          <a:p>
            <a:r>
              <a:rPr lang="en-GB" sz="2600" b="1" dirty="0" smtClean="0"/>
              <a:t>Superiority Theory of Laughter</a:t>
            </a:r>
            <a:endParaRPr lang="en-GB" sz="2600" b="1" dirty="0"/>
          </a:p>
        </p:txBody>
      </p:sp>
      <p:sp>
        <p:nvSpPr>
          <p:cNvPr id="3" name="Content Placeholder 2"/>
          <p:cNvSpPr>
            <a:spLocks noGrp="1"/>
          </p:cNvSpPr>
          <p:nvPr>
            <p:ph idx="1"/>
          </p:nvPr>
        </p:nvSpPr>
        <p:spPr>
          <a:xfrm>
            <a:off x="179512" y="692696"/>
            <a:ext cx="8784976" cy="5976664"/>
          </a:xfrm>
          <a:solidFill>
            <a:schemeClr val="tx2">
              <a:lumMod val="40000"/>
              <a:lumOff val="60000"/>
            </a:schemeClr>
          </a:solidFill>
        </p:spPr>
        <p:txBody>
          <a:bodyPr>
            <a:normAutofit fontScale="62500" lnSpcReduction="20000"/>
          </a:bodyPr>
          <a:lstStyle/>
          <a:p>
            <a:r>
              <a:rPr lang="en-GB" dirty="0"/>
              <a:t>The influential C17 philosopher Hobbes looked upon laughter negatively.</a:t>
            </a:r>
          </a:p>
          <a:p>
            <a:r>
              <a:rPr lang="en-GB" dirty="0"/>
              <a:t>Hobbes saw human existence as fundamentally individualistic and competitive; laughter part and parcel of this. In his </a:t>
            </a:r>
            <a:r>
              <a:rPr lang="en-GB" i="1" dirty="0"/>
              <a:t>Leviathan</a:t>
            </a:r>
            <a:r>
              <a:rPr lang="en-GB" dirty="0"/>
              <a:t>, an influential work or moral and political philosophy, he describes “the life of man” as “solitary, poor, nasty, brutish, and short.” </a:t>
            </a:r>
          </a:p>
          <a:p>
            <a:r>
              <a:rPr lang="en-GB" dirty="0"/>
              <a:t>He later discusses laughter in the following term:</a:t>
            </a:r>
          </a:p>
          <a:p>
            <a:pPr>
              <a:buNone/>
            </a:pPr>
            <a:r>
              <a:rPr lang="en-GB" dirty="0" smtClean="0"/>
              <a:t>		</a:t>
            </a:r>
            <a:r>
              <a:rPr lang="en-GB" sz="2600" dirty="0" smtClean="0"/>
              <a:t>Sudden </a:t>
            </a:r>
            <a:r>
              <a:rPr lang="en-GB" sz="2600" dirty="0"/>
              <a:t>glory, is the passion which makes those grimaces called laughter; and is </a:t>
            </a:r>
            <a:r>
              <a:rPr lang="en-GB" sz="2600" dirty="0" smtClean="0"/>
              <a:t>	caused </a:t>
            </a:r>
            <a:r>
              <a:rPr lang="en-GB" sz="2600" dirty="0"/>
              <a:t>either by some sudden act of their own, that pleases them; or by the </a:t>
            </a:r>
            <a:r>
              <a:rPr lang="en-GB" sz="2600" dirty="0" smtClean="0"/>
              <a:t>apprehension 	of </a:t>
            </a:r>
            <a:r>
              <a:rPr lang="en-GB" sz="2600" dirty="0"/>
              <a:t>some deformed thing in another, by comparison whereof </a:t>
            </a:r>
            <a:r>
              <a:rPr lang="en-GB" sz="2600" dirty="0" smtClean="0"/>
              <a:t>they suddenly </a:t>
            </a:r>
            <a:r>
              <a:rPr lang="en-GB" sz="2600" dirty="0"/>
              <a:t>applaud </a:t>
            </a:r>
            <a:r>
              <a:rPr lang="en-GB" sz="2600" dirty="0" smtClean="0"/>
              <a:t>	themselves</a:t>
            </a:r>
            <a:r>
              <a:rPr lang="en-GB" sz="2600" dirty="0"/>
              <a:t>. </a:t>
            </a:r>
            <a:r>
              <a:rPr lang="en-GB" sz="2600" dirty="0" smtClean="0"/>
              <a:t>[...] And </a:t>
            </a:r>
            <a:r>
              <a:rPr lang="en-GB" sz="2600" dirty="0"/>
              <a:t>therefore much laughter at the defects </a:t>
            </a:r>
            <a:r>
              <a:rPr lang="en-GB" sz="2600" dirty="0" smtClean="0"/>
              <a:t>of others</a:t>
            </a:r>
            <a:r>
              <a:rPr lang="en-GB" sz="2600" dirty="0"/>
              <a:t>, is a sign of </a:t>
            </a:r>
            <a:r>
              <a:rPr lang="en-GB" sz="2600" dirty="0" smtClean="0"/>
              <a:t>	pusillanimity </a:t>
            </a:r>
            <a:r>
              <a:rPr lang="en-GB" sz="2600" dirty="0"/>
              <a:t>[extreme cowardice]. For of great minds, one of </a:t>
            </a:r>
            <a:r>
              <a:rPr lang="en-GB" sz="2600" dirty="0" smtClean="0"/>
              <a:t>the </a:t>
            </a:r>
            <a:r>
              <a:rPr lang="en-GB" sz="2600" dirty="0"/>
              <a:t>proper works is, to help </a:t>
            </a:r>
            <a:r>
              <a:rPr lang="en-GB" sz="2600" dirty="0" smtClean="0"/>
              <a:t>	and </a:t>
            </a:r>
            <a:r>
              <a:rPr lang="en-GB" sz="2600" dirty="0"/>
              <a:t>free others from scorn; and to compare </a:t>
            </a:r>
            <a:r>
              <a:rPr lang="en-GB" sz="2600" dirty="0" smtClean="0"/>
              <a:t>themselves </a:t>
            </a:r>
            <a:r>
              <a:rPr lang="en-GB" sz="2600" dirty="0"/>
              <a:t>only with the most able</a:t>
            </a:r>
            <a:r>
              <a:rPr lang="en-GB" sz="2600" dirty="0" smtClean="0"/>
              <a:t>.</a:t>
            </a:r>
            <a:r>
              <a:rPr lang="en-GB" sz="2600" dirty="0"/>
              <a:t> </a:t>
            </a:r>
          </a:p>
          <a:p>
            <a:r>
              <a:rPr lang="en-GB" dirty="0"/>
              <a:t>Hobbes’s view of laughter is central to what has become known as the “Superiority Theory” of laughter.</a:t>
            </a:r>
          </a:p>
          <a:p>
            <a:r>
              <a:rPr lang="en-GB" dirty="0"/>
              <a:t>Popular theory, continued in C20 by people like Roger </a:t>
            </a:r>
            <a:r>
              <a:rPr lang="en-GB" dirty="0" err="1"/>
              <a:t>Scruton</a:t>
            </a:r>
            <a:r>
              <a:rPr lang="en-GB" dirty="0" smtClean="0"/>
              <a:t>: “</a:t>
            </a:r>
            <a:r>
              <a:rPr lang="en-GB" dirty="0"/>
              <a:t>If people dislike being laughed at it is surely because laughter devalues its object in the subject's eyes</a:t>
            </a:r>
            <a:r>
              <a:rPr lang="en-GB" dirty="0" smtClean="0"/>
              <a:t>”. </a:t>
            </a:r>
            <a:r>
              <a:rPr lang="en-GB" dirty="0"/>
              <a:t> </a:t>
            </a:r>
          </a:p>
          <a:p>
            <a:r>
              <a:rPr lang="en-GB" b="1" dirty="0" smtClean="0"/>
              <a:t>Arguments against</a:t>
            </a:r>
            <a:r>
              <a:rPr lang="en-GB" b="1" dirty="0"/>
              <a:t>:</a:t>
            </a:r>
            <a:r>
              <a:rPr lang="en-GB" dirty="0"/>
              <a:t> Our sense of sudden/superiority might be expressed otherwise than through laughter – e.g., pity, sadness, tears at witnessing people less fortunate than ourselves. This argued by Francis Hutcheson in the C18</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5760"/>
            <a:ext cx="8229600" cy="1143000"/>
          </a:xfrm>
          <a:solidFill>
            <a:srgbClr val="92D050"/>
          </a:solidFill>
        </p:spPr>
        <p:txBody>
          <a:bodyPr/>
          <a:lstStyle/>
          <a:p>
            <a:pPr algn="l"/>
            <a:r>
              <a:rPr lang="en-GB" b="1" dirty="0" smtClean="0"/>
              <a:t>“Renaissance” Humanism</a:t>
            </a:r>
            <a:endParaRPr lang="en-GB" b="1" dirty="0"/>
          </a:p>
        </p:txBody>
      </p:sp>
      <p:sp>
        <p:nvSpPr>
          <p:cNvPr id="6" name="Content Placeholder 5"/>
          <p:cNvSpPr>
            <a:spLocks noGrp="1"/>
          </p:cNvSpPr>
          <p:nvPr>
            <p:ph idx="1"/>
          </p:nvPr>
        </p:nvSpPr>
        <p:spPr>
          <a:xfrm>
            <a:off x="323528" y="1340768"/>
            <a:ext cx="8229600" cy="4525963"/>
          </a:xfrm>
        </p:spPr>
        <p:txBody>
          <a:bodyPr>
            <a:normAutofit fontScale="77500" lnSpcReduction="20000"/>
          </a:bodyPr>
          <a:lstStyle/>
          <a:p>
            <a:r>
              <a:rPr lang="en-GB" dirty="0" smtClean="0"/>
              <a:t>A nineteenth-century invention; identifies and celebrates the Italian Renaissance (C15) as the place of the birth of the individual. (Most influential historian here is Jacob Burckhardt.)</a:t>
            </a:r>
          </a:p>
          <a:p>
            <a:r>
              <a:rPr lang="en-GB" dirty="0" smtClean="0"/>
              <a:t>Historians of culture, like Burckhardt, see the Renaissance as the cradle of modernity, particularly because they see it as a time in which a return to the teachings of Ancient Greece and Rome (especially of Cicero) gives rise to a new conception of the individual as something that has the power of choice and free will; the idea of the individual that emerges during the Renaissance is one that has the capacity to shape and determine itself.</a:t>
            </a:r>
          </a:p>
          <a:p>
            <a:r>
              <a:rPr lang="en-GB" dirty="0" smtClean="0"/>
              <a:t>(Of course, this capacity to shape oneself is usually understood as God-given.)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a:r>
              <a:rPr lang="en-GB" b="1" dirty="0" smtClean="0"/>
              <a:t>Humanism and the Humanities</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The “Renaissance humanism” identified by C19</a:t>
            </a:r>
            <a:r>
              <a:rPr lang="en-GB" baseline="30000" dirty="0" smtClean="0"/>
              <a:t>th</a:t>
            </a:r>
            <a:r>
              <a:rPr lang="en-GB" dirty="0" smtClean="0"/>
              <a:t> historians is probably not one that the leading lights of the Renaissance would themselves have recognised.</a:t>
            </a:r>
          </a:p>
          <a:p>
            <a:r>
              <a:rPr lang="en-GB" dirty="0" smtClean="0"/>
              <a:t>To be a humanist in the C15-C17 meant to be one trained in the so-called humanities.</a:t>
            </a:r>
          </a:p>
          <a:p>
            <a:r>
              <a:rPr lang="en-GB" dirty="0" smtClean="0"/>
              <a:t>This meant schooling in the Classics of Greece and Rome; it also meant training in </a:t>
            </a:r>
            <a:r>
              <a:rPr lang="en-GB" i="1" dirty="0" smtClean="0"/>
              <a:t>rhetoric</a:t>
            </a:r>
            <a:r>
              <a:rPr lang="en-GB" dirty="0" smtClean="0"/>
              <a:t> (the art of speaking well). Eloquence was highly prized, and, for many, to speak well was to understand well.</a:t>
            </a:r>
          </a:p>
          <a:p>
            <a:r>
              <a:rPr lang="en-GB" dirty="0" smtClean="0"/>
              <a:t>Perhaps unsurprisingly, it was overwhelmingly men who had access to such “humanist” education.</a:t>
            </a:r>
          </a:p>
          <a:p>
            <a:r>
              <a:rPr lang="en-GB" dirty="0" smtClean="0"/>
              <a:t>A little confusingly, though, there is also a pronounced tendency to view talk as feminine, action as masculine.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24942"/>
          </a:xfrm>
          <a:solidFill>
            <a:srgbClr val="92D050"/>
          </a:solidFill>
        </p:spPr>
        <p:txBody>
          <a:bodyPr>
            <a:normAutofit/>
          </a:bodyPr>
          <a:lstStyle/>
          <a:p>
            <a:pPr algn="l"/>
            <a:r>
              <a:rPr lang="en-GB" sz="2400" b="1" dirty="0" smtClean="0"/>
              <a:t>Sources of the humanist sense of self:</a:t>
            </a:r>
            <a:endParaRPr lang="en-GB" sz="2400" b="1" dirty="0"/>
          </a:p>
        </p:txBody>
      </p:sp>
      <p:sp>
        <p:nvSpPr>
          <p:cNvPr id="7" name="Content Placeholder 2"/>
          <p:cNvSpPr txBox="1">
            <a:spLocks/>
          </p:cNvSpPr>
          <p:nvPr/>
        </p:nvSpPr>
        <p:spPr>
          <a:xfrm>
            <a:off x="323528" y="980728"/>
            <a:ext cx="4038600" cy="4525963"/>
          </a:xfrm>
          <a:prstGeom prst="rect">
            <a:avLst/>
          </a:prstGeom>
          <a:ln>
            <a:solidFill>
              <a:schemeClr val="accent1"/>
            </a:solidFill>
          </a:ln>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“Our bodies are our gardens, to the which</a:t>
            </a:r>
            <a:br>
              <a:rPr kumimoji="0" lang="en-GB" sz="2800" b="1" i="0" u="none" strike="noStrike" kern="1200" cap="none" spc="0" normalizeH="0" baseline="0" noProof="0" dirty="0" smtClean="0">
                <a:ln>
                  <a:noFill/>
                </a:ln>
                <a:solidFill>
                  <a:schemeClr val="tx1"/>
                </a:solidFill>
                <a:effectLst/>
                <a:uLnTx/>
                <a:uFillTx/>
                <a:latin typeface="+mn-lt"/>
                <a:ea typeface="+mn-ea"/>
                <a:cs typeface="+mn-cs"/>
              </a:rPr>
            </a:br>
            <a:r>
              <a:rPr kumimoji="0" lang="en-GB" sz="2800" b="1" i="0" u="none" strike="noStrike" kern="1200" cap="none" spc="0" normalizeH="0" baseline="0" noProof="0" dirty="0" smtClean="0">
                <a:ln>
                  <a:noFill/>
                </a:ln>
                <a:solidFill>
                  <a:schemeClr val="tx1"/>
                </a:solidFill>
                <a:effectLst/>
                <a:uLnTx/>
                <a:uFillTx/>
                <a:latin typeface="+mn-lt"/>
                <a:ea typeface="+mn-ea"/>
                <a:cs typeface="+mn-cs"/>
              </a:rPr>
              <a:t>our wills are gardeners” </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Iago</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Othello</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“[You] may, by your own free will, to whose custody We have assigned you, trace for yourself the lineaments of your own nature.”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(God speaking to Adam, as imagined by Pico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della</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Mirandola</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in his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Oration on the Dignity o Man</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(an essential statement of Renaissance humanism.)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“there is nothing either good or bad, but thinking makes it so” </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(Hamlet, in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Hamlet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“Language most shows a man: Speak, that I may see thee.” </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(Ben Johnson, from </a:t>
            </a:r>
            <a:r>
              <a:rPr kumimoji="0" lang="en-GB" sz="2800" b="0" i="1" u="none" strike="noStrike" kern="1200" cap="none" spc="0" normalizeH="0" baseline="0" noProof="0" dirty="0" smtClean="0">
                <a:ln>
                  <a:noFill/>
                </a:ln>
                <a:solidFill>
                  <a:schemeClr val="tx1"/>
                </a:solidFill>
                <a:effectLst/>
                <a:uLnTx/>
                <a:uFillTx/>
                <a:latin typeface="+mn-lt"/>
                <a:ea typeface="+mn-ea"/>
                <a:cs typeface="+mn-cs"/>
              </a:rPr>
              <a:t>Complete Poems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5" name="Content Placeholder 4"/>
          <p:cNvSpPr>
            <a:spLocks noGrp="1"/>
          </p:cNvSpPr>
          <p:nvPr>
            <p:ph sz="half" idx="2"/>
          </p:nvPr>
        </p:nvSpPr>
        <p:spPr>
          <a:xfrm>
            <a:off x="4499992" y="620688"/>
            <a:ext cx="4644008" cy="6120680"/>
          </a:xfrm>
          <a:solidFill>
            <a:schemeClr val="bg1"/>
          </a:solidFill>
          <a:ln>
            <a:solidFill>
              <a:schemeClr val="accent1"/>
            </a:solidFill>
          </a:ln>
        </p:spPr>
        <p:txBody>
          <a:bodyPr>
            <a:normAutofit fontScale="47500" lnSpcReduction="20000"/>
          </a:bodyPr>
          <a:lstStyle/>
          <a:p>
            <a:r>
              <a:rPr lang="en-GB" sz="3100" b="1" dirty="0" smtClean="0"/>
              <a:t>“mere prattle, without practise, / Is all his </a:t>
            </a:r>
            <a:r>
              <a:rPr lang="en-GB" sz="3100" b="1" dirty="0" err="1" smtClean="0"/>
              <a:t>soldiership</a:t>
            </a:r>
            <a:r>
              <a:rPr lang="en-GB" sz="3100" b="1" dirty="0" smtClean="0"/>
              <a:t>”</a:t>
            </a:r>
            <a:r>
              <a:rPr lang="en-GB" sz="3100" dirty="0" smtClean="0"/>
              <a:t> (</a:t>
            </a:r>
            <a:r>
              <a:rPr lang="en-GB" sz="3100" dirty="0" err="1" smtClean="0"/>
              <a:t>Iago</a:t>
            </a:r>
            <a:r>
              <a:rPr lang="en-GB" sz="3100" dirty="0" smtClean="0"/>
              <a:t>, speaking of his rival </a:t>
            </a:r>
            <a:r>
              <a:rPr lang="en-GB" sz="3100" dirty="0" err="1" smtClean="0"/>
              <a:t>Cassio</a:t>
            </a:r>
            <a:r>
              <a:rPr lang="en-GB" sz="3100" dirty="0" smtClean="0"/>
              <a:t> in Shakespeare’s </a:t>
            </a:r>
            <a:r>
              <a:rPr lang="en-GB" sz="3100" i="1" dirty="0" smtClean="0"/>
              <a:t>Othello</a:t>
            </a:r>
            <a:r>
              <a:rPr lang="en-GB" sz="3100" dirty="0" smtClean="0"/>
              <a:t>)</a:t>
            </a:r>
          </a:p>
          <a:p>
            <a:r>
              <a:rPr lang="en-GB" sz="3100" b="1" dirty="0" smtClean="0"/>
              <a:t>“Rude am I in my speech, / And little </a:t>
            </a:r>
            <a:r>
              <a:rPr lang="en-GB" sz="3100" b="1" dirty="0" err="1" smtClean="0"/>
              <a:t>bless'd</a:t>
            </a:r>
            <a:r>
              <a:rPr lang="en-GB" sz="3100" b="1" dirty="0" smtClean="0"/>
              <a:t> with the soft phrase of peace” </a:t>
            </a:r>
            <a:r>
              <a:rPr lang="en-GB" sz="3100" dirty="0" smtClean="0"/>
              <a:t>(Othello, in </a:t>
            </a:r>
            <a:r>
              <a:rPr lang="en-GB" sz="3100" i="1" dirty="0" smtClean="0"/>
              <a:t>Othello</a:t>
            </a:r>
            <a:r>
              <a:rPr lang="en-GB" sz="3100" dirty="0" smtClean="0"/>
              <a:t>)</a:t>
            </a:r>
          </a:p>
          <a:p>
            <a:r>
              <a:rPr lang="en-GB" sz="3100" b="1" dirty="0" smtClean="0"/>
              <a:t>“This is a way to kill a wife with kindness; / And thus I'll curb her mad and headstrong humour.”</a:t>
            </a:r>
            <a:r>
              <a:rPr lang="en-GB" sz="3100" dirty="0" smtClean="0"/>
              <a:t> (</a:t>
            </a:r>
            <a:r>
              <a:rPr lang="en-GB" sz="3100" dirty="0" err="1" smtClean="0"/>
              <a:t>Petruchio</a:t>
            </a:r>
            <a:r>
              <a:rPr lang="en-GB" sz="3100" dirty="0" smtClean="0"/>
              <a:t>, </a:t>
            </a:r>
            <a:r>
              <a:rPr lang="en-GB" sz="3100" i="1" dirty="0" smtClean="0"/>
              <a:t>Shrew</a:t>
            </a:r>
            <a:r>
              <a:rPr lang="en-GB" sz="3100" dirty="0" smtClean="0"/>
              <a:t>)</a:t>
            </a:r>
          </a:p>
          <a:p>
            <a:r>
              <a:rPr lang="en-GB" sz="3200" b="1" dirty="0" smtClean="0"/>
              <a:t>“</a:t>
            </a:r>
            <a:r>
              <a:rPr lang="en-GB" sz="3200" b="1" dirty="0"/>
              <a:t>we do reject women, as those whom nature hath made to keep home land to nourish their family and children, and not to meddle with matters abroad, nor to bear office in a city or commonwealth” </a:t>
            </a:r>
            <a:r>
              <a:rPr lang="en-GB" sz="3200" dirty="0" smtClean="0"/>
              <a:t>(Sir Thomas Smith, quoted </a:t>
            </a:r>
            <a:r>
              <a:rPr lang="en-GB" sz="3200" dirty="0"/>
              <a:t>in Greenblatt, p. 9). However, due perhaps to Elizabeth being the monarch, he does allow that there are a few instances when </a:t>
            </a:r>
            <a:r>
              <a:rPr lang="en-GB" sz="3200" b="1" dirty="0"/>
              <a:t>“the blood is respected, not the age nor the sex.” </a:t>
            </a:r>
            <a:endParaRPr lang="en-GB" sz="3100" dirty="0" smtClean="0"/>
          </a:p>
          <a:p>
            <a:pPr>
              <a:buNone/>
            </a:pPr>
            <a:endParaRPr lang="en-GB" sz="3100" dirty="0" smtClean="0"/>
          </a:p>
          <a:p>
            <a:r>
              <a:rPr lang="en-GB" sz="3100" b="1" dirty="0" smtClean="0"/>
              <a:t>GRUMIO</a:t>
            </a:r>
            <a:r>
              <a:rPr lang="en-GB" sz="3100" dirty="0" smtClean="0"/>
              <a:t> Will he woo her? ay, or I'll hang her.</a:t>
            </a:r>
            <a:br>
              <a:rPr lang="en-GB" sz="3100" dirty="0" smtClean="0"/>
            </a:br>
            <a:r>
              <a:rPr lang="en-GB" sz="3100" b="1" dirty="0" smtClean="0"/>
              <a:t>PETRUCHIO</a:t>
            </a:r>
            <a:r>
              <a:rPr lang="en-GB" sz="3100" dirty="0" smtClean="0"/>
              <a:t> Why came I hither but to that intent?</a:t>
            </a:r>
            <a:br>
              <a:rPr lang="en-GB" sz="3100" dirty="0" smtClean="0"/>
            </a:br>
            <a:r>
              <a:rPr lang="en-GB" sz="3100" dirty="0" smtClean="0"/>
              <a:t>Think you a little din can daunt mine ears?</a:t>
            </a:r>
            <a:br>
              <a:rPr lang="en-GB" sz="3100" dirty="0" smtClean="0"/>
            </a:br>
            <a:r>
              <a:rPr lang="en-GB" sz="3100" dirty="0" smtClean="0"/>
              <a:t>Have I not in my time heard lions roar?</a:t>
            </a:r>
            <a:br>
              <a:rPr lang="en-GB" sz="3100" dirty="0" smtClean="0"/>
            </a:br>
            <a:r>
              <a:rPr lang="en-GB" sz="3100" dirty="0" smtClean="0"/>
              <a:t>Have I not heard the sea </a:t>
            </a:r>
            <a:r>
              <a:rPr lang="en-GB" sz="3100" dirty="0" err="1" smtClean="0"/>
              <a:t>puff'd</a:t>
            </a:r>
            <a:r>
              <a:rPr lang="en-GB" sz="3100" dirty="0" smtClean="0"/>
              <a:t> up with winds</a:t>
            </a:r>
            <a:br>
              <a:rPr lang="en-GB" sz="3100" dirty="0" smtClean="0"/>
            </a:br>
            <a:r>
              <a:rPr lang="en-GB" sz="3100" dirty="0" smtClean="0"/>
              <a:t>Rage like an angry boar chafed with sweat?</a:t>
            </a:r>
            <a:br>
              <a:rPr lang="en-GB" sz="3100" dirty="0" smtClean="0"/>
            </a:br>
            <a:r>
              <a:rPr lang="en-GB" sz="3100" dirty="0" smtClean="0"/>
              <a:t>Have I not heard great ordnance in the field,</a:t>
            </a:r>
            <a:br>
              <a:rPr lang="en-GB" sz="3100" dirty="0" smtClean="0"/>
            </a:br>
            <a:r>
              <a:rPr lang="en-GB" sz="3100" dirty="0" smtClean="0"/>
              <a:t>And heaven's artillery thunder in the skies?</a:t>
            </a:r>
            <a:br>
              <a:rPr lang="en-GB" sz="3100" dirty="0" smtClean="0"/>
            </a:br>
            <a:r>
              <a:rPr lang="en-GB" sz="3100" dirty="0" smtClean="0"/>
              <a:t>Have I not in a pitched battle heard</a:t>
            </a:r>
            <a:br>
              <a:rPr lang="en-GB" sz="3100" dirty="0" smtClean="0"/>
            </a:br>
            <a:r>
              <a:rPr lang="en-GB" sz="3100" dirty="0" smtClean="0"/>
              <a:t>Loud '</a:t>
            </a:r>
            <a:r>
              <a:rPr lang="en-GB" sz="3100" dirty="0" err="1" smtClean="0"/>
              <a:t>larums</a:t>
            </a:r>
            <a:r>
              <a:rPr lang="en-GB" sz="3100" dirty="0" smtClean="0"/>
              <a:t>, neighing steeds, and trumpets' clang?</a:t>
            </a:r>
            <a:br>
              <a:rPr lang="en-GB" sz="3100" dirty="0" smtClean="0"/>
            </a:br>
            <a:r>
              <a:rPr lang="en-GB" sz="3100" dirty="0" smtClean="0"/>
              <a:t>And do you tell me of a woman's tongue,</a:t>
            </a:r>
            <a:br>
              <a:rPr lang="en-GB" sz="3100" dirty="0" smtClean="0"/>
            </a:br>
            <a:r>
              <a:rPr lang="en-GB" sz="3100" dirty="0" smtClean="0"/>
              <a:t>That gives not half so great a blow to hear</a:t>
            </a:r>
            <a:br>
              <a:rPr lang="en-GB" sz="3100" dirty="0" smtClean="0"/>
            </a:br>
            <a:r>
              <a:rPr lang="en-GB" sz="3100" dirty="0" smtClean="0"/>
              <a:t>As will a chestnut in a farmer's fire?</a:t>
            </a:r>
            <a:br>
              <a:rPr lang="en-GB" sz="3100" dirty="0" smtClean="0"/>
            </a:br>
            <a:r>
              <a:rPr lang="en-GB" sz="3100" dirty="0" err="1" smtClean="0"/>
              <a:t>Tush</a:t>
            </a:r>
            <a:r>
              <a:rPr lang="en-GB" sz="3100" dirty="0" smtClean="0"/>
              <a:t>, </a:t>
            </a:r>
            <a:r>
              <a:rPr lang="en-GB" sz="3100" dirty="0" err="1" smtClean="0"/>
              <a:t>tush</a:t>
            </a:r>
            <a:r>
              <a:rPr lang="en-GB" sz="3100" dirty="0" smtClean="0"/>
              <a:t>! fear boys with bugs.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p:cTn id="4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 calcmode="lin" valueType="num">
                                      <p:cBhvr>
                                        <p:cTn id="5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 calcmode="lin" valueType="num">
                                      <p:cBhvr>
                                        <p:cTn id="6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6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r>
              <a:rPr lang="en-GB" dirty="0" smtClean="0"/>
              <a:t>So, what do we make of </a:t>
            </a:r>
            <a:r>
              <a:rPr lang="en-GB" dirty="0" err="1" smtClean="0"/>
              <a:t>Baptista’s</a:t>
            </a:r>
            <a:r>
              <a:rPr lang="en-GB" dirty="0" smtClean="0"/>
              <a:t> decision to school his daughter in music, mathematics, science, and the Classics?</a:t>
            </a:r>
          </a:p>
          <a:p>
            <a:r>
              <a:rPr lang="en-GB" dirty="0" smtClean="0"/>
              <a:t>(The significance of the books </a:t>
            </a:r>
            <a:r>
              <a:rPr lang="en-GB" dirty="0" err="1" smtClean="0"/>
              <a:t>Tranio</a:t>
            </a:r>
            <a:r>
              <a:rPr lang="en-GB" dirty="0" smtClean="0"/>
              <a:t> presents to </a:t>
            </a:r>
            <a:r>
              <a:rPr lang="en-GB" dirty="0" err="1" smtClean="0"/>
              <a:t>Baptista</a:t>
            </a:r>
            <a:r>
              <a:rPr lang="en-GB" dirty="0" smtClean="0"/>
              <a:t>…)</a:t>
            </a:r>
          </a:p>
          <a:p>
            <a:r>
              <a:rPr lang="en-GB" dirty="0" smtClean="0"/>
              <a:t>(Significance of </a:t>
            </a:r>
            <a:r>
              <a:rPr lang="en-GB" dirty="0" err="1" smtClean="0"/>
              <a:t>Cambio’s</a:t>
            </a:r>
            <a:r>
              <a:rPr lang="en-GB" dirty="0" smtClean="0"/>
              <a:t> name…)</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43408"/>
            <a:ext cx="8229600" cy="1143000"/>
          </a:xfrm>
          <a:solidFill>
            <a:srgbClr val="92D050"/>
          </a:solidFill>
        </p:spPr>
        <p:txBody>
          <a:bodyPr/>
          <a:lstStyle/>
          <a:p>
            <a:r>
              <a:rPr lang="en-GB" b="1" dirty="0" smtClean="0"/>
              <a:t>Virtue</a:t>
            </a:r>
            <a:endParaRPr lang="en-GB" b="1" dirty="0"/>
          </a:p>
        </p:txBody>
      </p:sp>
      <p:sp>
        <p:nvSpPr>
          <p:cNvPr id="9" name="Content Placeholder 8"/>
          <p:cNvSpPr>
            <a:spLocks noGrp="1"/>
          </p:cNvSpPr>
          <p:nvPr>
            <p:ph sz="half" idx="1"/>
          </p:nvPr>
        </p:nvSpPr>
        <p:spPr>
          <a:xfrm>
            <a:off x="0" y="1052736"/>
            <a:ext cx="4283968" cy="5184576"/>
          </a:xfrm>
          <a:ln>
            <a:solidFill>
              <a:schemeClr val="accent1"/>
            </a:solidFill>
          </a:ln>
        </p:spPr>
        <p:txBody>
          <a:bodyPr>
            <a:normAutofit fontScale="62500" lnSpcReduction="20000"/>
          </a:bodyPr>
          <a:lstStyle/>
          <a:p>
            <a:pPr marL="0" indent="0">
              <a:buNone/>
            </a:pPr>
            <a:r>
              <a:rPr lang="en-GB" b="1" dirty="0" smtClean="0"/>
              <a:t>PETRUCHIO</a:t>
            </a:r>
            <a:r>
              <a:rPr lang="en-GB" dirty="0" smtClean="0"/>
              <a:t> And you, good sir! Pray, have you not a daughter</a:t>
            </a:r>
            <a:br>
              <a:rPr lang="en-GB" dirty="0" smtClean="0"/>
            </a:br>
            <a:r>
              <a:rPr lang="en-GB" dirty="0" err="1" smtClean="0"/>
              <a:t>Call'd</a:t>
            </a:r>
            <a:r>
              <a:rPr lang="en-GB" dirty="0" smtClean="0"/>
              <a:t> Katharina, fair and virtuous?</a:t>
            </a:r>
            <a:br>
              <a:rPr lang="en-GB" dirty="0" smtClean="0"/>
            </a:br>
            <a:r>
              <a:rPr lang="en-GB" b="1" dirty="0" smtClean="0"/>
              <a:t>BAPTISTA</a:t>
            </a:r>
            <a:r>
              <a:rPr lang="en-GB" dirty="0" smtClean="0"/>
              <a:t> I have a daughter, sir, called Katharina.</a:t>
            </a:r>
          </a:p>
          <a:p>
            <a:pPr marL="0" indent="0">
              <a:buNone/>
            </a:pPr>
            <a:endParaRPr lang="en-GB" dirty="0" smtClean="0"/>
          </a:p>
          <a:p>
            <a:pPr marL="0" indent="0">
              <a:buNone/>
            </a:pPr>
            <a:r>
              <a:rPr lang="en-GB" b="1" dirty="0" smtClean="0"/>
              <a:t>PETRUCHIO</a:t>
            </a:r>
            <a:r>
              <a:rPr lang="en-GB" dirty="0" smtClean="0"/>
              <a:t> You lie, in faith; for you are </a:t>
            </a:r>
            <a:r>
              <a:rPr lang="en-GB" dirty="0" err="1" smtClean="0"/>
              <a:t>call'd</a:t>
            </a:r>
            <a:r>
              <a:rPr lang="en-GB" dirty="0" smtClean="0"/>
              <a:t> plain Kate,</a:t>
            </a:r>
            <a:br>
              <a:rPr lang="en-GB" dirty="0" smtClean="0"/>
            </a:br>
            <a:r>
              <a:rPr lang="en-GB" dirty="0" smtClean="0"/>
              <a:t>And bonny Kate and sometimes Kate the curst;</a:t>
            </a:r>
            <a:br>
              <a:rPr lang="en-GB" dirty="0" smtClean="0"/>
            </a:br>
            <a:r>
              <a:rPr lang="en-GB" dirty="0" smtClean="0"/>
              <a:t>But Kate, the prettiest Kate in Christendom</a:t>
            </a:r>
            <a:br>
              <a:rPr lang="en-GB" dirty="0" smtClean="0"/>
            </a:br>
            <a:r>
              <a:rPr lang="en-GB" dirty="0" smtClean="0"/>
              <a:t>Kate of Kate Hall, my super-dainty Kate,</a:t>
            </a:r>
            <a:br>
              <a:rPr lang="en-GB" dirty="0" smtClean="0"/>
            </a:br>
            <a:r>
              <a:rPr lang="en-GB" dirty="0" smtClean="0"/>
              <a:t>For dainties are all </a:t>
            </a:r>
            <a:r>
              <a:rPr lang="en-GB" dirty="0" err="1" smtClean="0"/>
              <a:t>Kates</a:t>
            </a:r>
            <a:r>
              <a:rPr lang="en-GB" dirty="0" smtClean="0"/>
              <a:t>, and therefore, Kate,</a:t>
            </a:r>
            <a:br>
              <a:rPr lang="en-GB" dirty="0" smtClean="0"/>
            </a:br>
            <a:r>
              <a:rPr lang="en-GB" dirty="0" smtClean="0"/>
              <a:t>Take this of me, Kate of my consolation;</a:t>
            </a:r>
            <a:br>
              <a:rPr lang="en-GB" dirty="0" smtClean="0"/>
            </a:br>
            <a:r>
              <a:rPr lang="en-GB" dirty="0" smtClean="0"/>
              <a:t>Hearing thy mildness praised in every town,</a:t>
            </a:r>
            <a:br>
              <a:rPr lang="en-GB" dirty="0" smtClean="0"/>
            </a:br>
            <a:r>
              <a:rPr lang="en-GB" dirty="0" smtClean="0"/>
              <a:t>Thy virtues spoke of, and thy beauty sounded,</a:t>
            </a:r>
            <a:br>
              <a:rPr lang="en-GB" dirty="0" smtClean="0"/>
            </a:br>
            <a:r>
              <a:rPr lang="en-GB" dirty="0" smtClean="0"/>
              <a:t>Yet not so deeply as to thee belongs,</a:t>
            </a:r>
            <a:br>
              <a:rPr lang="en-GB" dirty="0" smtClean="0"/>
            </a:br>
            <a:r>
              <a:rPr lang="en-GB" dirty="0" smtClean="0"/>
              <a:t>Myself am moved to woo thee for my wife.</a:t>
            </a:r>
            <a:endParaRPr lang="en-GB" dirty="0"/>
          </a:p>
        </p:txBody>
      </p:sp>
      <p:sp>
        <p:nvSpPr>
          <p:cNvPr id="12" name="Content Placeholder 3"/>
          <p:cNvSpPr>
            <a:spLocks noGrp="1"/>
          </p:cNvSpPr>
          <p:nvPr>
            <p:ph sz="half" idx="2"/>
          </p:nvPr>
        </p:nvSpPr>
        <p:spPr>
          <a:xfrm>
            <a:off x="4648200" y="1600200"/>
            <a:ext cx="4038600" cy="4525963"/>
          </a:xfrm>
          <a:ln>
            <a:solidFill>
              <a:schemeClr val="accent1"/>
            </a:solidFill>
          </a:ln>
        </p:spPr>
        <p:txBody>
          <a:bodyPr>
            <a:normAutofit/>
          </a:bodyPr>
          <a:lstStyle/>
          <a:p>
            <a:pPr marL="0" indent="0">
              <a:buNone/>
            </a:pPr>
            <a:r>
              <a:rPr lang="en-GB" sz="2200" b="1" dirty="0" smtClean="0">
                <a:hlinkClick r:id="rId2"/>
              </a:rPr>
              <a:t>virtue (n.)</a:t>
            </a:r>
            <a:r>
              <a:rPr lang="en-GB" sz="2200" b="1" dirty="0" smtClean="0"/>
              <a:t> early 13c., "moral life and conduct, moral excellence," </a:t>
            </a:r>
            <a:r>
              <a:rPr lang="en-GB" sz="2200" b="1" dirty="0" err="1" smtClean="0"/>
              <a:t>vertu</a:t>
            </a:r>
            <a:r>
              <a:rPr lang="en-GB" sz="2200" b="1" dirty="0" smtClean="0"/>
              <a:t>, from Anglo-French and Old French </a:t>
            </a:r>
            <a:r>
              <a:rPr lang="en-GB" sz="2200" b="1" dirty="0" err="1" smtClean="0"/>
              <a:t>vertu</a:t>
            </a:r>
            <a:r>
              <a:rPr lang="en-GB" sz="2200" b="1" dirty="0" smtClean="0"/>
              <a:t>, from Latin </a:t>
            </a:r>
            <a:r>
              <a:rPr lang="en-GB" sz="2200" b="1" dirty="0" err="1" smtClean="0"/>
              <a:t>virtutem</a:t>
            </a:r>
            <a:r>
              <a:rPr lang="en-GB" sz="2200" b="1" dirty="0" smtClean="0"/>
              <a:t> (nominative </a:t>
            </a:r>
            <a:r>
              <a:rPr lang="en-GB" sz="2200" b="1" dirty="0" err="1" smtClean="0"/>
              <a:t>virtus</a:t>
            </a:r>
            <a:r>
              <a:rPr lang="en-GB" sz="2200" b="1" dirty="0" smtClean="0"/>
              <a:t>) "moral strength, manliness, </a:t>
            </a:r>
            <a:r>
              <a:rPr lang="en-GB" sz="2200" b="1" dirty="0" err="1" smtClean="0"/>
              <a:t>valor</a:t>
            </a:r>
            <a:r>
              <a:rPr lang="en-GB" sz="2200" b="1" dirty="0" smtClean="0"/>
              <a:t>, excellence, worth," from </a:t>
            </a:r>
            <a:r>
              <a:rPr lang="en-GB" sz="2200" b="1" dirty="0" err="1" smtClean="0"/>
              <a:t>vir</a:t>
            </a:r>
            <a:r>
              <a:rPr lang="en-GB" sz="2200" b="1" dirty="0" smtClean="0"/>
              <a:t> "man" (see </a:t>
            </a:r>
            <a:r>
              <a:rPr lang="en-GB" sz="2200" b="1" dirty="0" smtClean="0">
                <a:hlinkClick r:id="rId3"/>
              </a:rPr>
              <a:t>virile</a:t>
            </a:r>
            <a:r>
              <a:rPr lang="en-GB" sz="2200" b="1" dirty="0" smtClean="0"/>
              <a:t>). </a:t>
            </a:r>
            <a:r>
              <a:rPr lang="en-GB" sz="2200" dirty="0" smtClean="0"/>
              <a:t>(From the Online Etymological Dictionary)</a:t>
            </a:r>
          </a:p>
          <a:p>
            <a:pPr marL="0" indent="0">
              <a:buNone/>
            </a:pPr>
            <a:endParaRPr lang="en-GB"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Returning first </a:t>
            </a:r>
            <a:r>
              <a:rPr lang="en-GB" b="1" i="1" dirty="0" smtClean="0"/>
              <a:t>Shrew</a:t>
            </a:r>
            <a:r>
              <a:rPr lang="en-GB" b="1" dirty="0" smtClean="0"/>
              <a:t> essays</a:t>
            </a:r>
            <a:endParaRPr lang="en-GB" b="1" dirty="0"/>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3735774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229600" cy="580926"/>
          </a:xfrm>
          <a:solidFill>
            <a:srgbClr val="FFFF00"/>
          </a:solidFill>
        </p:spPr>
        <p:txBody>
          <a:bodyPr>
            <a:normAutofit/>
          </a:bodyPr>
          <a:lstStyle/>
          <a:p>
            <a:pPr algn="l"/>
            <a:r>
              <a:rPr lang="en-GB" sz="2400" b="1" dirty="0" smtClean="0"/>
              <a:t>General feedback (notes if relevant to </a:t>
            </a:r>
            <a:r>
              <a:rPr lang="en-GB" sz="2400" b="1" u="sng" dirty="0" smtClean="0"/>
              <a:t>you</a:t>
            </a:r>
            <a:r>
              <a:rPr lang="en-GB" sz="2400" b="1" dirty="0" smtClean="0"/>
              <a:t>)</a:t>
            </a:r>
            <a:endParaRPr lang="en-GB" sz="2400" b="1" dirty="0"/>
          </a:p>
        </p:txBody>
      </p:sp>
      <p:sp>
        <p:nvSpPr>
          <p:cNvPr id="3" name="Content Placeholder 2"/>
          <p:cNvSpPr>
            <a:spLocks noGrp="1"/>
          </p:cNvSpPr>
          <p:nvPr>
            <p:ph idx="1"/>
          </p:nvPr>
        </p:nvSpPr>
        <p:spPr>
          <a:xfrm>
            <a:off x="107504" y="692696"/>
            <a:ext cx="8856984" cy="5904656"/>
          </a:xfrm>
          <a:ln>
            <a:solidFill>
              <a:schemeClr val="accent1"/>
            </a:solidFill>
          </a:ln>
        </p:spPr>
        <p:txBody>
          <a:bodyPr>
            <a:noAutofit/>
          </a:bodyPr>
          <a:lstStyle/>
          <a:p>
            <a:r>
              <a:rPr lang="en-GB" sz="2000" dirty="0" smtClean="0"/>
              <a:t>Everyone between 1 and 2 grades off end of year target. This is actually </a:t>
            </a:r>
            <a:r>
              <a:rPr lang="en-GB" sz="2000" b="1" dirty="0" smtClean="0"/>
              <a:t>NOT BAD</a:t>
            </a:r>
            <a:r>
              <a:rPr lang="en-GB" sz="2000" dirty="0" smtClean="0"/>
              <a:t> at this stage, believe it or not!</a:t>
            </a:r>
          </a:p>
          <a:p>
            <a:r>
              <a:rPr lang="en-GB" sz="2000" dirty="0" smtClean="0"/>
              <a:t>Often, the difference between of D/C, C/B, B/A, is the difference of only a sentence or two, but a sentence or two </a:t>
            </a:r>
            <a:r>
              <a:rPr lang="en-GB" sz="2000" b="1" dirty="0" smtClean="0"/>
              <a:t>per paragraph.</a:t>
            </a:r>
          </a:p>
          <a:p>
            <a:r>
              <a:rPr lang="en-GB" sz="2000" b="1" dirty="0" smtClean="0"/>
              <a:t>Word-/phrase-level analysis:</a:t>
            </a:r>
            <a:r>
              <a:rPr lang="en-GB" sz="2000" dirty="0" smtClean="0"/>
              <a:t> more needed from </a:t>
            </a:r>
            <a:r>
              <a:rPr lang="en-GB" sz="2000" b="1" dirty="0" smtClean="0"/>
              <a:t>everyone</a:t>
            </a:r>
            <a:r>
              <a:rPr lang="en-GB" sz="2000" dirty="0" smtClean="0"/>
              <a:t>, regardless of final grade. The more in-depth the analysis of language, the better the essay will be overall. </a:t>
            </a:r>
          </a:p>
          <a:p>
            <a:r>
              <a:rPr lang="en-GB" sz="2000" b="1" dirty="0" smtClean="0"/>
              <a:t>Integration of history/theory:</a:t>
            </a:r>
            <a:r>
              <a:rPr lang="en-GB" sz="2000" dirty="0" smtClean="0"/>
              <a:t> More of this from </a:t>
            </a:r>
            <a:r>
              <a:rPr lang="en-GB" sz="2000" b="1" dirty="0" smtClean="0"/>
              <a:t>everyone</a:t>
            </a:r>
            <a:r>
              <a:rPr lang="en-GB" sz="2000" dirty="0" smtClean="0"/>
              <a:t>. You should not write “bolt-on” history/theory essays; but you should demonstrate is </a:t>
            </a:r>
            <a:r>
              <a:rPr lang="en-GB" sz="2000" b="1" dirty="0" smtClean="0"/>
              <a:t>some</a:t>
            </a:r>
            <a:r>
              <a:rPr lang="en-GB" sz="2000" dirty="0" smtClean="0"/>
              <a:t> detail your understanding of the history/theory of comedy.</a:t>
            </a:r>
          </a:p>
          <a:p>
            <a:r>
              <a:rPr lang="en-GB" sz="2000" b="1" dirty="0" smtClean="0"/>
              <a:t>Alternative interpretations:</a:t>
            </a:r>
            <a:r>
              <a:rPr lang="en-GB" sz="2000" dirty="0" smtClean="0"/>
              <a:t> explore these where possible; gains marks for AO3 (interpretations – yours and others’), and a good way to expand analyses.</a:t>
            </a:r>
          </a:p>
          <a:p>
            <a:r>
              <a:rPr lang="en-GB" sz="2000" b="1" dirty="0" smtClean="0"/>
              <a:t>If you’re one grade away from where you want to be, it’s mostly a case of expansion – more detail in analyses/interpretation.</a:t>
            </a:r>
          </a:p>
          <a:p>
            <a:r>
              <a:rPr lang="en-GB" sz="2000" b="1" dirty="0" smtClean="0"/>
              <a:t>If you’re two grades away, you’re probably hinting at but not clearly showing your knowledge/understanding. This is to do with structure of the essay, and clarity of writing.</a:t>
            </a:r>
            <a:endParaRPr lang="en-GB" sz="2000" b="1" dirty="0"/>
          </a:p>
        </p:txBody>
      </p:sp>
    </p:spTree>
    <p:extLst>
      <p:ext uri="{BB962C8B-B14F-4D97-AF65-F5344CB8AC3E}">
        <p14:creationId xmlns:p14="http://schemas.microsoft.com/office/powerpoint/2010/main" val="20191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 Explanation, Analysis</a:t>
            </a:r>
            <a:endParaRPr lang="en-GB" b="1" dirty="0"/>
          </a:p>
        </p:txBody>
      </p:sp>
      <p:sp>
        <p:nvSpPr>
          <p:cNvPr id="3" name="Content Placeholder 2"/>
          <p:cNvSpPr>
            <a:spLocks noGrp="1"/>
          </p:cNvSpPr>
          <p:nvPr>
            <p:ph idx="1"/>
          </p:nvPr>
        </p:nvSpPr>
        <p:spPr/>
        <p:txBody>
          <a:bodyPr>
            <a:normAutofit fontScale="85000" lnSpcReduction="10000"/>
          </a:bodyPr>
          <a:lstStyle/>
          <a:p>
            <a:r>
              <a:rPr lang="en-GB" b="1" u="sng" dirty="0" smtClean="0"/>
              <a:t>Summary:</a:t>
            </a:r>
            <a:r>
              <a:rPr lang="en-GB" dirty="0" smtClean="0"/>
              <a:t> “This happens, then this, then this. So-And-So says…, so What’s-Her-Name replies…” </a:t>
            </a:r>
            <a:r>
              <a:rPr lang="en-GB" b="1" dirty="0" smtClean="0"/>
              <a:t>(E/D)</a:t>
            </a:r>
          </a:p>
          <a:p>
            <a:r>
              <a:rPr lang="en-GB" b="1" u="sng" dirty="0" smtClean="0"/>
              <a:t>Explanation</a:t>
            </a:r>
            <a:r>
              <a:rPr lang="en-GB" dirty="0" smtClean="0"/>
              <a:t>: Brief summary (“When So-And-So says…, X happens.” [1-2 sentences]). Quote, followed by brief explanation (“This means that…”). </a:t>
            </a:r>
            <a:r>
              <a:rPr lang="en-GB" b="1" dirty="0" smtClean="0"/>
              <a:t>(D)</a:t>
            </a:r>
          </a:p>
          <a:p>
            <a:r>
              <a:rPr lang="en-GB" b="1" u="sng" dirty="0" smtClean="0"/>
              <a:t>Analysis:</a:t>
            </a:r>
            <a:r>
              <a:rPr lang="en-GB" dirty="0" smtClean="0"/>
              <a:t> “This word/phrase could suggest…, </a:t>
            </a:r>
            <a:r>
              <a:rPr lang="en-GB" b="1" dirty="0" smtClean="0"/>
              <a:t>because</a:t>
            </a:r>
            <a:r>
              <a:rPr lang="en-GB" dirty="0" smtClean="0"/>
              <a:t>… Equally, it has connotations of… The way audiences interpret this word/phrase/line depends on…” </a:t>
            </a:r>
            <a:r>
              <a:rPr lang="en-GB" b="1" dirty="0" smtClean="0"/>
              <a:t>(C &amp; above, depending on detail and quality)</a:t>
            </a:r>
            <a:endParaRPr lang="en-GB" b="1" dirty="0"/>
          </a:p>
        </p:txBody>
      </p:sp>
    </p:spTree>
    <p:extLst>
      <p:ext uri="{BB962C8B-B14F-4D97-AF65-F5344CB8AC3E}">
        <p14:creationId xmlns:p14="http://schemas.microsoft.com/office/powerpoint/2010/main" val="7950448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710952"/>
          </a:xfrm>
          <a:solidFill>
            <a:srgbClr val="92D050"/>
          </a:solidFill>
        </p:spPr>
        <p:txBody>
          <a:bodyPr>
            <a:normAutofit fontScale="90000"/>
          </a:bodyPr>
          <a:lstStyle/>
          <a:p>
            <a:pPr algn="l"/>
            <a:r>
              <a:rPr lang="en-GB" sz="2400" b="1" dirty="0" err="1" smtClean="0"/>
              <a:t>Baptista</a:t>
            </a:r>
            <a:r>
              <a:rPr lang="en-GB" sz="2400" b="1" dirty="0"/>
              <a:t> </a:t>
            </a:r>
            <a:r>
              <a:rPr lang="en-GB" sz="2400" b="1" dirty="0" smtClean="0"/>
              <a:t>refuses to “bestow my </a:t>
            </a:r>
            <a:r>
              <a:rPr lang="en-GB" sz="2400" b="1" dirty="0"/>
              <a:t>youngest </a:t>
            </a:r>
            <a:r>
              <a:rPr lang="en-GB" sz="2400" b="1" dirty="0" smtClean="0"/>
              <a:t>daughter / Before </a:t>
            </a:r>
            <a:r>
              <a:rPr lang="en-GB" sz="2400" b="1" dirty="0"/>
              <a:t>I have a husband for the </a:t>
            </a:r>
            <a:r>
              <a:rPr lang="en-GB" sz="2400" b="1" dirty="0" smtClean="0"/>
              <a:t>elder” (</a:t>
            </a:r>
            <a:r>
              <a:rPr lang="en-GB" sz="2400" b="1" dirty="0" err="1" smtClean="0"/>
              <a:t>I.i</a:t>
            </a:r>
            <a:r>
              <a:rPr lang="en-GB" sz="2400" b="1" dirty="0" smtClean="0"/>
              <a:t>).</a:t>
            </a:r>
            <a:endParaRPr lang="en-GB" sz="2400" b="1" dirty="0"/>
          </a:p>
        </p:txBody>
      </p:sp>
      <p:sp>
        <p:nvSpPr>
          <p:cNvPr id="3" name="Content Placeholder 2"/>
          <p:cNvSpPr>
            <a:spLocks noGrp="1"/>
          </p:cNvSpPr>
          <p:nvPr>
            <p:ph idx="1"/>
          </p:nvPr>
        </p:nvSpPr>
        <p:spPr>
          <a:xfrm>
            <a:off x="107504" y="908720"/>
            <a:ext cx="8928992" cy="5688632"/>
          </a:xfrm>
        </p:spPr>
        <p:txBody>
          <a:bodyPr>
            <a:normAutofit fontScale="92500" lnSpcReduction="20000"/>
          </a:bodyPr>
          <a:lstStyle/>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smtClean="0"/>
              <a:t>). This means he will not allow Bianca to marry before </a:t>
            </a:r>
            <a:r>
              <a:rPr lang="en-GB" sz="1800" b="1" dirty="0" err="1" smtClean="0"/>
              <a:t>Katherina</a:t>
            </a:r>
            <a:r>
              <a:rPr lang="en-GB" sz="1800" b="1" dirty="0" smtClean="0"/>
              <a:t> – the “shrew” – has married.</a:t>
            </a:r>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This means he will not allow Bianca to marry before </a:t>
            </a:r>
            <a:r>
              <a:rPr lang="en-GB" sz="1800" b="1" dirty="0" err="1"/>
              <a:t>Katherina</a:t>
            </a:r>
            <a:r>
              <a:rPr lang="en-GB" sz="1800" b="1" dirty="0"/>
              <a:t> – the “shrew” – has married</a:t>
            </a:r>
            <a:r>
              <a:rPr lang="en-GB" sz="1800" b="1" dirty="0" smtClean="0"/>
              <a:t>. Therefore we can see that women were not treated well; their husbands and fathers saw them as objects to be traded.</a:t>
            </a:r>
            <a:endParaRPr lang="en-GB" sz="1800" b="1" dirty="0"/>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The word “bestow” means to offer something as a gift, and so we</a:t>
            </a:r>
            <a:r>
              <a:rPr lang="en-GB" sz="1800" b="1" dirty="0" smtClean="0"/>
              <a:t> can see from </a:t>
            </a:r>
            <a:r>
              <a:rPr lang="en-GB" sz="1800" b="1" dirty="0" err="1" smtClean="0"/>
              <a:t>Baptista’s</a:t>
            </a:r>
            <a:r>
              <a:rPr lang="en-GB" sz="1800" b="1" dirty="0" smtClean="0"/>
              <a:t> language that </a:t>
            </a:r>
            <a:r>
              <a:rPr lang="en-GB" sz="1800" b="1" dirty="0"/>
              <a:t>women were </a:t>
            </a:r>
            <a:r>
              <a:rPr lang="en-GB" sz="1800" b="1" dirty="0" smtClean="0"/>
              <a:t>viewed by their father’s and husbands not as free, independent individuals, but as valuable “objects” </a:t>
            </a:r>
            <a:r>
              <a:rPr lang="en-GB" sz="1800" b="1" dirty="0"/>
              <a:t>to be traded</a:t>
            </a:r>
            <a:r>
              <a:rPr lang="en-GB" sz="1800" b="1" dirty="0" smtClean="0"/>
              <a:t>. </a:t>
            </a:r>
            <a:endParaRPr lang="en-GB" sz="1800" b="1" dirty="0"/>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The word “bestow” means to offer something as a gift, and so we can </a:t>
            </a:r>
            <a:r>
              <a:rPr lang="en-GB" sz="1800" b="1" dirty="0" smtClean="0"/>
              <a:t>see from </a:t>
            </a:r>
            <a:r>
              <a:rPr lang="en-GB" sz="1800" b="1" dirty="0" err="1"/>
              <a:t>Baptista’s</a:t>
            </a:r>
            <a:r>
              <a:rPr lang="en-GB" sz="1800" b="1" dirty="0"/>
              <a:t> language that women were viewed by their father’s and husbands not as free, independent individuals, but as valuable “objects” to be traded. </a:t>
            </a:r>
            <a:r>
              <a:rPr lang="en-GB" sz="1800" b="1" dirty="0" smtClean="0"/>
              <a:t>Interestingly, “bestow” derives from “stow,” which suggests the storing of cargo in a ship. </a:t>
            </a:r>
            <a:r>
              <a:rPr lang="en-GB" sz="1800" b="1" dirty="0" err="1" smtClean="0"/>
              <a:t>Petruchio</a:t>
            </a:r>
            <a:r>
              <a:rPr lang="en-GB" sz="1800" b="1" dirty="0" smtClean="0"/>
              <a:t> also uses the language of cargo and trade when he speaks of metaphorically of “boarding” </a:t>
            </a:r>
            <a:r>
              <a:rPr lang="en-GB" sz="1800" b="1" dirty="0" err="1" smtClean="0"/>
              <a:t>Katherina</a:t>
            </a:r>
            <a:r>
              <a:rPr lang="en-GB" sz="1800" b="1" dirty="0" smtClean="0"/>
              <a:t>, and of the “burden” of his search for a wife. “Burden” has musical connotations, but also suggests the cargo capacity of a ship. Men’s language, when speaking of women, is infused with images of cargo, goods, and trade.</a:t>
            </a:r>
            <a:endParaRPr lang="en-GB" sz="1800" b="1" dirty="0"/>
          </a:p>
          <a:p>
            <a:pPr>
              <a:buFont typeface="+mj-lt"/>
              <a:buAutoNum type="arabicPeriod"/>
            </a:pPr>
            <a:endParaRPr lang="en-GB" sz="1800" b="1" dirty="0"/>
          </a:p>
          <a:p>
            <a:pPr>
              <a:buFont typeface="+mj-lt"/>
              <a:buAutoNum type="arabicPeriod"/>
            </a:pPr>
            <a:endParaRPr lang="en-GB" sz="1800" dirty="0"/>
          </a:p>
        </p:txBody>
      </p:sp>
    </p:spTree>
    <p:extLst>
      <p:ext uri="{BB962C8B-B14F-4D97-AF65-F5344CB8AC3E}">
        <p14:creationId xmlns:p14="http://schemas.microsoft.com/office/powerpoint/2010/main" val="1105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The same, with a little context:</a:t>
            </a:r>
            <a:endParaRPr lang="en-GB" b="1"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err="1" smtClean="0"/>
              <a:t>Baptista</a:t>
            </a:r>
            <a:r>
              <a:rPr lang="en-GB" dirty="0" smtClean="0"/>
              <a:t> </a:t>
            </a:r>
            <a:r>
              <a:rPr lang="en-GB" dirty="0"/>
              <a:t>refuses to “bestow my youngest daughter / Before I have a husband for the elder” (</a:t>
            </a:r>
            <a:r>
              <a:rPr lang="en-GB" dirty="0" err="1"/>
              <a:t>I.i</a:t>
            </a:r>
            <a:r>
              <a:rPr lang="en-GB" dirty="0"/>
              <a:t>). The word “bestow” means to offer something as a gift, and so we can </a:t>
            </a:r>
            <a:r>
              <a:rPr lang="en-GB" dirty="0" smtClean="0"/>
              <a:t>see from </a:t>
            </a:r>
            <a:r>
              <a:rPr lang="en-GB" dirty="0" err="1"/>
              <a:t>Baptista’s</a:t>
            </a:r>
            <a:r>
              <a:rPr lang="en-GB" dirty="0"/>
              <a:t> language that women were viewed by their father’s and husbands not as free, independent individuals, but as valuable “objects” to be traded. </a:t>
            </a:r>
            <a:r>
              <a:rPr lang="en-GB" b="1" dirty="0" smtClean="0"/>
              <a:t>This was not an uncommon belief in Shakespeare’s day. Sir Thomas Smith, a member of Queen Elizabeth’s court, believed that a woman’s place was very much in the home, and that women had no part to play in public or social life (this, despite the fact that women of the labouring classes often oversaw commercial as well as domestic matters). “We </a:t>
            </a:r>
            <a:r>
              <a:rPr lang="en-GB" b="1" dirty="0"/>
              <a:t>do reject women</a:t>
            </a:r>
            <a:r>
              <a:rPr lang="en-GB" b="1" dirty="0" smtClean="0"/>
              <a:t>,” he wrote, “as </a:t>
            </a:r>
            <a:r>
              <a:rPr lang="en-GB" b="1" dirty="0"/>
              <a:t>those whom nature hath made to keep home land to nourish their family and children, and not to meddle with matters abroad, nor to bear office in a city or commonwealth” (quoted in Greenblatt, p. 9</a:t>
            </a:r>
            <a:r>
              <a:rPr lang="en-GB" b="1" dirty="0" smtClean="0"/>
              <a:t>). </a:t>
            </a:r>
            <a:r>
              <a:rPr lang="en-GB" b="1" dirty="0" err="1" smtClean="0"/>
              <a:t>Baptista</a:t>
            </a:r>
            <a:r>
              <a:rPr lang="en-GB" b="1" dirty="0" smtClean="0"/>
              <a:t>, </a:t>
            </a:r>
            <a:r>
              <a:rPr lang="en-GB" b="1" dirty="0" err="1" smtClean="0"/>
              <a:t>Petruchio</a:t>
            </a:r>
            <a:r>
              <a:rPr lang="en-GB" b="1" dirty="0" smtClean="0"/>
              <a:t>, and the other men in </a:t>
            </a:r>
            <a:r>
              <a:rPr lang="en-GB" b="1" i="1" dirty="0" smtClean="0"/>
              <a:t>Shrew</a:t>
            </a:r>
            <a:r>
              <a:rPr lang="en-GB" b="1" dirty="0" smtClean="0"/>
              <a:t> certainly do not challenge Smith’s views. If anything, they go further in their objectification of women. </a:t>
            </a:r>
            <a:r>
              <a:rPr lang="en-GB" dirty="0" smtClean="0"/>
              <a:t>“Bestow</a:t>
            </a:r>
            <a:r>
              <a:rPr lang="en-GB" dirty="0"/>
              <a:t>” derives from “stow,” which suggests the storing of cargo in a ship. </a:t>
            </a:r>
            <a:r>
              <a:rPr lang="en-GB" dirty="0" err="1"/>
              <a:t>Petruchio</a:t>
            </a:r>
            <a:r>
              <a:rPr lang="en-GB" dirty="0"/>
              <a:t> also uses the language of cargo and trade when he speaks of metaphorically of “boarding” </a:t>
            </a:r>
            <a:r>
              <a:rPr lang="en-GB" dirty="0" err="1"/>
              <a:t>Katherina</a:t>
            </a:r>
            <a:r>
              <a:rPr lang="en-GB" dirty="0"/>
              <a:t>, and of the “burden” of his search for a wife. “Burden” has musical connotations, but also suggests the cargo capacity of a ship. </a:t>
            </a:r>
            <a:r>
              <a:rPr lang="en-GB" dirty="0" smtClean="0"/>
              <a:t>We can see, then, that men’s </a:t>
            </a:r>
            <a:r>
              <a:rPr lang="en-GB" dirty="0"/>
              <a:t>language, when speaking of women, is infused with images of cargo, goods, and trade.</a:t>
            </a:r>
          </a:p>
          <a:p>
            <a:endParaRPr lang="en-GB" dirty="0"/>
          </a:p>
        </p:txBody>
      </p:sp>
    </p:spTree>
    <p:extLst>
      <p:ext uri="{BB962C8B-B14F-4D97-AF65-F5344CB8AC3E}">
        <p14:creationId xmlns:p14="http://schemas.microsoft.com/office/powerpoint/2010/main" val="3441679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GB" sz="2800" b="1" dirty="0" smtClean="0"/>
              <a:t>Relief Theory of Laughter</a:t>
            </a:r>
            <a:endParaRPr lang="en-GB" sz="2800" b="1" dirty="0"/>
          </a:p>
        </p:txBody>
      </p:sp>
      <p:sp>
        <p:nvSpPr>
          <p:cNvPr id="3" name="Content Placeholder 2"/>
          <p:cNvSpPr>
            <a:spLocks noGrp="1"/>
          </p:cNvSpPr>
          <p:nvPr>
            <p:ph idx="1"/>
          </p:nvPr>
        </p:nvSpPr>
        <p:spPr>
          <a:xfrm>
            <a:off x="0" y="548680"/>
            <a:ext cx="9144000" cy="6093296"/>
          </a:xfrm>
          <a:solidFill>
            <a:schemeClr val="tx2">
              <a:lumMod val="40000"/>
              <a:lumOff val="60000"/>
            </a:schemeClr>
          </a:solidFill>
        </p:spPr>
        <p:txBody>
          <a:bodyPr>
            <a:normAutofit fontScale="55000" lnSpcReduction="20000"/>
          </a:bodyPr>
          <a:lstStyle/>
          <a:p>
            <a:r>
              <a:rPr lang="en-GB" dirty="0"/>
              <a:t>Biological theory that laughter is one type of biological relief/release mechanism, much like a pressure valve on a boiler. This theory dates back to C18, and is refined as science of biology and anatomy develops.</a:t>
            </a:r>
          </a:p>
          <a:p>
            <a:r>
              <a:rPr lang="en-GB" dirty="0"/>
              <a:t>Lord Shaftesbury, “An Essay on the Freedom of Wit and </a:t>
            </a:r>
            <a:r>
              <a:rPr lang="en-GB" dirty="0" err="1"/>
              <a:t>Humor</a:t>
            </a:r>
            <a:r>
              <a:rPr lang="en-GB" dirty="0"/>
              <a:t>” (1709</a:t>
            </a:r>
            <a:r>
              <a:rPr lang="en-GB" dirty="0" smtClean="0"/>
              <a:t>); Herbert </a:t>
            </a:r>
            <a:r>
              <a:rPr lang="en-GB" dirty="0"/>
              <a:t>Spencer, “On the Physiology of Laughter” (1860</a:t>
            </a:r>
            <a:r>
              <a:rPr lang="en-GB" dirty="0" smtClean="0"/>
              <a:t>); John </a:t>
            </a:r>
            <a:r>
              <a:rPr lang="en-GB" dirty="0"/>
              <a:t>Dewey “The Theory of Emotion” (1894)</a:t>
            </a:r>
          </a:p>
          <a:p>
            <a:r>
              <a:rPr lang="en-GB" dirty="0"/>
              <a:t>Spencer suggests that what sets laughter apart is that it has no “object”; no intention or direction other than itself. E.g., anger/fear produce muscular movements, which in turn lead to fight or flight; humour/amusement produces muscular movements which lead to laughter – simply the release of energy with no other result/effect.</a:t>
            </a:r>
          </a:p>
          <a:p>
            <a:r>
              <a:rPr lang="en-GB" dirty="0"/>
              <a:t>Freud, </a:t>
            </a:r>
            <a:r>
              <a:rPr lang="en-GB" i="1" dirty="0"/>
              <a:t>Jokes and their Relation to the Unconscious</a:t>
            </a:r>
            <a:r>
              <a:rPr lang="en-GB" dirty="0"/>
              <a:t> (1905); probably the most famous formulation of a relief theory of laughter.</a:t>
            </a:r>
          </a:p>
          <a:p>
            <a:r>
              <a:rPr lang="en-GB" dirty="0"/>
              <a:t>Freud suggests that laughter is an expenditure of </a:t>
            </a:r>
            <a:r>
              <a:rPr lang="en-GB" i="1" dirty="0"/>
              <a:t>excess</a:t>
            </a:r>
            <a:r>
              <a:rPr lang="en-GB" dirty="0"/>
              <a:t> energy – that is, energy summoned for a particular task, which is then not needed. This surplus energy is expelled from the body as laughter. He suggests three causes of the summoning of this energy:</a:t>
            </a:r>
          </a:p>
          <a:p>
            <a:pPr lvl="0"/>
            <a:r>
              <a:rPr lang="en-GB" b="1" dirty="0"/>
              <a:t>Jokes</a:t>
            </a:r>
            <a:r>
              <a:rPr lang="en-GB" dirty="0"/>
              <a:t>: energy summoned to repress feelings</a:t>
            </a:r>
          </a:p>
          <a:p>
            <a:pPr lvl="0"/>
            <a:r>
              <a:rPr lang="en-GB" b="1" dirty="0"/>
              <a:t>The comic:</a:t>
            </a:r>
            <a:r>
              <a:rPr lang="en-GB" dirty="0"/>
              <a:t> energy summoned to think/understand</a:t>
            </a:r>
          </a:p>
          <a:p>
            <a:pPr lvl="0"/>
            <a:r>
              <a:rPr lang="en-GB" b="1" dirty="0"/>
              <a:t>Humour</a:t>
            </a:r>
            <a:r>
              <a:rPr lang="en-GB" dirty="0"/>
              <a:t>: energy summoned for emotions (e.g., to feel pity</a:t>
            </a:r>
            <a:r>
              <a:rPr lang="en-GB" dirty="0" smtClean="0"/>
              <a:t>)</a:t>
            </a:r>
            <a:endParaRPr lang="en-GB" dirty="0"/>
          </a:p>
          <a:p>
            <a:r>
              <a:rPr lang="en-GB" dirty="0"/>
              <a:t>This theory has, largely, fallen out of favour: </a:t>
            </a:r>
          </a:p>
          <a:p>
            <a:pPr lvl="1"/>
            <a:r>
              <a:rPr lang="en-GB" dirty="0"/>
              <a:t>Not all laughter releases already pent-up emotion; that is, not all laughter is preceded by anticipatory energy</a:t>
            </a:r>
          </a:p>
          <a:p>
            <a:pPr lvl="1"/>
            <a:r>
              <a:rPr lang="en-GB" dirty="0"/>
              <a:t>Freud relies on unconsciousness and repression; this does not explain comedy produced deliberately, by writers and comedians; it does not even explain the comedy behind, for example, tricks and practical jokes</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9" end="9"/>
                                            </p:txEl>
                                          </p:spTgt>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smtClean="0"/>
              <a:t>From this:</a:t>
            </a:r>
            <a:r>
              <a:rPr lang="en-GB" sz="1800" b="1" dirty="0" smtClean="0"/>
              <a:t> </a:t>
            </a:r>
            <a:r>
              <a:rPr lang="en-GB" sz="1800" b="1" i="1" dirty="0" err="1" smtClean="0"/>
              <a:t>Baptista</a:t>
            </a:r>
            <a:r>
              <a:rPr lang="en-GB" sz="1800" b="1" i="1" dirty="0" smtClean="0"/>
              <a:t> </a:t>
            </a:r>
            <a:r>
              <a:rPr lang="en-GB" sz="1800" b="1" i="1" dirty="0"/>
              <a:t>refuses to “bestow my youngest daughter / Before I have a husband for the elder” (</a:t>
            </a:r>
            <a:r>
              <a:rPr lang="en-GB" sz="1800" b="1" i="1" dirty="0" err="1"/>
              <a:t>I.i</a:t>
            </a:r>
            <a:r>
              <a:rPr lang="en-GB" sz="1800" b="1" i="1" dirty="0"/>
              <a:t>). This means he will not allow Bianca to marry before </a:t>
            </a:r>
            <a:r>
              <a:rPr lang="en-GB" sz="1800" b="1" i="1" dirty="0" err="1"/>
              <a:t>Katherina</a:t>
            </a:r>
            <a:r>
              <a:rPr lang="en-GB" sz="1800" b="1" i="1" dirty="0"/>
              <a:t> – the “shrew” – has married</a:t>
            </a:r>
            <a:r>
              <a:rPr lang="en-GB" sz="1800" b="1" i="1" dirty="0" smtClean="0"/>
              <a:t>.</a:t>
            </a:r>
            <a:endParaRPr lang="en-GB" sz="1800" i="1" dirty="0"/>
          </a:p>
        </p:txBody>
      </p:sp>
      <p:sp>
        <p:nvSpPr>
          <p:cNvPr id="3" name="Content Placeholder 2"/>
          <p:cNvSpPr>
            <a:spLocks noGrp="1"/>
          </p:cNvSpPr>
          <p:nvPr>
            <p:ph idx="1"/>
          </p:nvPr>
        </p:nvSpPr>
        <p:spPr/>
        <p:txBody>
          <a:bodyPr>
            <a:normAutofit fontScale="47500" lnSpcReduction="20000"/>
          </a:bodyPr>
          <a:lstStyle/>
          <a:p>
            <a:pPr marL="0" indent="0">
              <a:buNone/>
            </a:pPr>
            <a:r>
              <a:rPr lang="en-GB" sz="5100" b="1" dirty="0" smtClean="0"/>
              <a:t>To this:</a:t>
            </a:r>
          </a:p>
          <a:p>
            <a:pPr marL="0" indent="0">
              <a:buNone/>
            </a:pPr>
            <a:endParaRPr lang="en-GB" dirty="0" smtClean="0"/>
          </a:p>
          <a:p>
            <a:pPr marL="0" indent="0">
              <a:buNone/>
            </a:pPr>
            <a:r>
              <a:rPr lang="en-GB" sz="3600" b="1" dirty="0" err="1" smtClean="0"/>
              <a:t>Baptista</a:t>
            </a:r>
            <a:r>
              <a:rPr lang="en-GB" sz="3600" b="1" dirty="0" smtClean="0"/>
              <a:t> </a:t>
            </a:r>
            <a:r>
              <a:rPr lang="en-GB" sz="3600" b="1" dirty="0"/>
              <a:t>refuses to “bestow my youngest daughter / Before I have a husband for the elder” (</a:t>
            </a:r>
            <a:r>
              <a:rPr lang="en-GB" sz="3600" b="1" dirty="0" err="1"/>
              <a:t>I.i</a:t>
            </a:r>
            <a:r>
              <a:rPr lang="en-GB" sz="3600" b="1" dirty="0"/>
              <a:t>). The word “bestow” means to offer something as a gift, and so we can see from </a:t>
            </a:r>
            <a:r>
              <a:rPr lang="en-GB" sz="3600" b="1" dirty="0" err="1"/>
              <a:t>Baptista’s</a:t>
            </a:r>
            <a:r>
              <a:rPr lang="en-GB" sz="3600" b="1" dirty="0"/>
              <a:t> language that women were viewed by their father’s and husbands not as free, independent individuals, but as valuable “objects” to be traded. This was not an uncommon belief in Shakespeare’s day. Sir Thomas Smith, a member of Queen Elizabeth’s court, believed that a woman’s place was very much in the home, and that women had no part to play in public or social life (this, despite the fact that women of the labouring classes often oversaw commercial as well as domestic matters). “We do reject women,” he wrote, “as those whom nature hath made to keep home land to nourish their family and children, and not to meddle with matters abroad, nor to bear office in a city or commonwealth” (quoted in Greenblatt, p. 9). </a:t>
            </a:r>
            <a:r>
              <a:rPr lang="en-GB" sz="3600" b="1" dirty="0" err="1"/>
              <a:t>Baptista</a:t>
            </a:r>
            <a:r>
              <a:rPr lang="en-GB" sz="3600" b="1" dirty="0"/>
              <a:t>, </a:t>
            </a:r>
            <a:r>
              <a:rPr lang="en-GB" sz="3600" b="1" dirty="0" err="1"/>
              <a:t>Petruchio</a:t>
            </a:r>
            <a:r>
              <a:rPr lang="en-GB" sz="3600" b="1" dirty="0"/>
              <a:t>, and the other men in </a:t>
            </a:r>
            <a:r>
              <a:rPr lang="en-GB" sz="3600" b="1" i="1" dirty="0"/>
              <a:t>Shrew</a:t>
            </a:r>
            <a:r>
              <a:rPr lang="en-GB" sz="3600" b="1" dirty="0"/>
              <a:t> certainly do not challenge Smith’s views. If anything, they go further in their objectification of women. “Bestow” derives from “stow,” which suggests the storing of cargo in a ship. </a:t>
            </a:r>
            <a:r>
              <a:rPr lang="en-GB" sz="3600" b="1" dirty="0" err="1"/>
              <a:t>Petruchio</a:t>
            </a:r>
            <a:r>
              <a:rPr lang="en-GB" sz="3600" b="1" dirty="0"/>
              <a:t> also uses the language of cargo and trade when he speaks of metaphorically of “boarding” </a:t>
            </a:r>
            <a:r>
              <a:rPr lang="en-GB" sz="3600" b="1" dirty="0" err="1"/>
              <a:t>Katherina</a:t>
            </a:r>
            <a:r>
              <a:rPr lang="en-GB" sz="3600" b="1" dirty="0"/>
              <a:t>, and of the “burden” of his search for a wife. “Burden” has musical connotations, but also suggests the cargo capacity of a ship. We can see, then, that men’s language, when speaking of women, is infused with images of cargo, goods, and trade</a:t>
            </a:r>
            <a:r>
              <a:rPr lang="en-GB" sz="3600" b="1" dirty="0" smtClean="0"/>
              <a:t>.</a:t>
            </a:r>
            <a:endParaRPr lang="en-GB" sz="3600" b="1" dirty="0"/>
          </a:p>
        </p:txBody>
      </p:sp>
    </p:spTree>
    <p:extLst>
      <p:ext uri="{BB962C8B-B14F-4D97-AF65-F5344CB8AC3E}">
        <p14:creationId xmlns:p14="http://schemas.microsoft.com/office/powerpoint/2010/main" val="2603237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a:solidFill>
            <a:srgbClr val="92D050"/>
          </a:solidFill>
        </p:spPr>
        <p:txBody>
          <a:bodyPr>
            <a:normAutofit fontScale="92500" lnSpcReduction="20000"/>
          </a:bodyPr>
          <a:lstStyle/>
          <a:p>
            <a:r>
              <a:rPr lang="en-GB" dirty="0" smtClean="0"/>
              <a:t>Pick a section of your essay, and rewrite it.</a:t>
            </a:r>
            <a:endParaRPr lang="en-GB" dirty="0"/>
          </a:p>
        </p:txBody>
      </p:sp>
      <p:sp>
        <p:nvSpPr>
          <p:cNvPr id="6" name="Content Placeholder 5"/>
          <p:cNvSpPr>
            <a:spLocks noGrp="1"/>
          </p:cNvSpPr>
          <p:nvPr>
            <p:ph sz="half" idx="2"/>
          </p:nvPr>
        </p:nvSpPr>
        <p:spPr>
          <a:solidFill>
            <a:srgbClr val="FFFF00"/>
          </a:solidFill>
        </p:spPr>
        <p:txBody>
          <a:bodyPr>
            <a:normAutofit fontScale="92500" lnSpcReduction="20000"/>
          </a:bodyPr>
          <a:lstStyle/>
          <a:p>
            <a:pPr marL="0" indent="0">
              <a:buNone/>
            </a:pPr>
            <a:r>
              <a:rPr lang="en-GB" b="1" u="sng" dirty="0" smtClean="0"/>
              <a:t>Homework:</a:t>
            </a:r>
          </a:p>
          <a:p>
            <a:pPr marL="0" indent="0">
              <a:buNone/>
            </a:pPr>
            <a:r>
              <a:rPr lang="en-GB" b="1" dirty="0" smtClean="0"/>
              <a:t>How is language used in </a:t>
            </a:r>
            <a:r>
              <a:rPr lang="en-GB" b="1" dirty="0" err="1" smtClean="0"/>
              <a:t>Petruchio</a:t>
            </a:r>
            <a:r>
              <a:rPr lang="en-GB" b="1" dirty="0" smtClean="0"/>
              <a:t> and </a:t>
            </a:r>
            <a:r>
              <a:rPr lang="en-GB" b="1" dirty="0" err="1" smtClean="0"/>
              <a:t>Katherina’s</a:t>
            </a:r>
            <a:r>
              <a:rPr lang="en-GB" b="1" dirty="0" smtClean="0"/>
              <a:t> first meeting (</a:t>
            </a:r>
            <a:r>
              <a:rPr lang="en-GB" b="1" dirty="0" err="1" smtClean="0"/>
              <a:t>II.i</a:t>
            </a:r>
            <a:r>
              <a:rPr lang="en-GB" b="1" dirty="0" smtClean="0"/>
              <a:t>)?</a:t>
            </a:r>
          </a:p>
          <a:p>
            <a:pPr marL="0" indent="0">
              <a:buNone/>
            </a:pPr>
            <a:endParaRPr lang="en-GB" b="1" dirty="0"/>
          </a:p>
          <a:p>
            <a:pPr marL="0" indent="0">
              <a:buNone/>
            </a:pPr>
            <a:r>
              <a:rPr lang="en-GB" b="1" dirty="0" smtClean="0"/>
              <a:t>600-700 words (approx. 2 sides)</a:t>
            </a:r>
          </a:p>
          <a:p>
            <a:pPr marL="0" indent="0">
              <a:buNone/>
            </a:pPr>
            <a:endParaRPr lang="en-GB" b="1" dirty="0"/>
          </a:p>
          <a:p>
            <a:pPr marL="0" indent="0">
              <a:buNone/>
            </a:pPr>
            <a:r>
              <a:rPr lang="en-GB" b="1" dirty="0" smtClean="0"/>
              <a:t>As flirtation/foreplay/weapon/instrument of power or domination</a:t>
            </a:r>
          </a:p>
        </p:txBody>
      </p:sp>
    </p:spTree>
    <p:extLst>
      <p:ext uri="{BB962C8B-B14F-4D97-AF65-F5344CB8AC3E}">
        <p14:creationId xmlns:p14="http://schemas.microsoft.com/office/powerpoint/2010/main" val="3940553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2 Lessons: Katherine’s last speech</a:t>
            </a:r>
            <a:endParaRPr lang="en-GB" b="1" dirty="0"/>
          </a:p>
        </p:txBody>
      </p:sp>
      <p:sp>
        <p:nvSpPr>
          <p:cNvPr id="6" name="Content Placeholder 5"/>
          <p:cNvSpPr>
            <a:spLocks noGrp="1"/>
          </p:cNvSpPr>
          <p:nvPr>
            <p:ph idx="1"/>
          </p:nvPr>
        </p:nvSpPr>
        <p:spPr/>
        <p:txBody>
          <a:bodyPr/>
          <a:lstStyle/>
          <a:p>
            <a:r>
              <a:rPr lang="en-GB" dirty="0" smtClean="0"/>
              <a:t>Textual analysis and discussion</a:t>
            </a:r>
          </a:p>
          <a:p>
            <a:pPr lvl="1"/>
            <a:r>
              <a:rPr lang="en-GB" dirty="0" smtClean="0"/>
              <a:t>Links to </a:t>
            </a:r>
            <a:r>
              <a:rPr lang="en-GB" dirty="0" err="1" smtClean="0"/>
              <a:t>Petruccio’s</a:t>
            </a:r>
            <a:r>
              <a:rPr lang="en-GB" dirty="0" smtClean="0"/>
              <a:t> speeches in Acts I and III: “Have I not braved...” (Katherine’s language repeats many of the figures P uses here); on leaving the wedding party, “She is my chattels, my house...” (K’s speech endorses this from “the other side”: “husband is thy lord, thy master...”)</a:t>
            </a:r>
          </a:p>
          <a:p>
            <a:r>
              <a:rPr lang="en-GB" dirty="0" smtClean="0"/>
              <a:t>Compare two productions; make notes on language and performance.</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H/W</a:t>
            </a:r>
            <a:endParaRPr lang="en-GB" b="1" dirty="0"/>
          </a:p>
        </p:txBody>
      </p:sp>
      <p:sp>
        <p:nvSpPr>
          <p:cNvPr id="3" name="Content Placeholder 2"/>
          <p:cNvSpPr>
            <a:spLocks noGrp="1"/>
          </p:cNvSpPr>
          <p:nvPr>
            <p:ph idx="1"/>
          </p:nvPr>
        </p:nvSpPr>
        <p:spPr>
          <a:ln>
            <a:solidFill>
              <a:schemeClr val="accent1"/>
            </a:solidFill>
          </a:ln>
        </p:spPr>
        <p:txBody>
          <a:bodyPr>
            <a:normAutofit fontScale="77500" lnSpcReduction="20000"/>
          </a:bodyPr>
          <a:lstStyle/>
          <a:p>
            <a:r>
              <a:rPr lang="en-GB" dirty="0" smtClean="0"/>
              <a:t>Pick 2 questions that you think you might consider for the coursework.</a:t>
            </a:r>
          </a:p>
          <a:p>
            <a:r>
              <a:rPr lang="en-GB" dirty="0" smtClean="0"/>
              <a:t>Select key scenes (no more than 3), and from them key quotations, that you think will help you answer the questions.</a:t>
            </a:r>
          </a:p>
          <a:p>
            <a:r>
              <a:rPr lang="en-GB" dirty="0" smtClean="0"/>
              <a:t>Review/revise the </a:t>
            </a:r>
            <a:r>
              <a:rPr lang="en-GB" dirty="0" err="1" smtClean="0"/>
              <a:t>PPt</a:t>
            </a:r>
            <a:r>
              <a:rPr lang="en-GB" dirty="0" smtClean="0"/>
              <a:t> slides, so that you can consider the critical and contextual points that will also help to answer the questions (</a:t>
            </a:r>
            <a:r>
              <a:rPr lang="en-GB" dirty="0" err="1" smtClean="0"/>
              <a:t>Aos</a:t>
            </a:r>
            <a:r>
              <a:rPr lang="en-GB" dirty="0" smtClean="0"/>
              <a:t> 3 &amp; 4)</a:t>
            </a:r>
          </a:p>
          <a:p>
            <a:r>
              <a:rPr lang="en-GB" b="1" u="sng" dirty="0" smtClean="0"/>
              <a:t>TIP:</a:t>
            </a:r>
            <a:r>
              <a:rPr lang="en-GB" dirty="0" smtClean="0"/>
              <a:t> For quick navigation of the whole play, got to </a:t>
            </a:r>
            <a:r>
              <a:rPr lang="en-GB" dirty="0" smtClean="0">
                <a:hlinkClick r:id="rId2"/>
              </a:rPr>
              <a:t>http://shakespeare.mit.edu/taming_shrew/full.html</a:t>
            </a:r>
            <a:r>
              <a:rPr lang="en-GB" dirty="0" smtClean="0"/>
              <a:t>, and search key words/phrases, then identify the relevant words/phrases/sections in your copy of the play.</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pPr algn="l"/>
            <a:r>
              <a:rPr lang="en-GB" b="1" dirty="0" smtClean="0"/>
              <a:t>Linguistic Patterns in Katherine’s speech</a:t>
            </a:r>
            <a:endParaRPr lang="en-GB" b="1" dirty="0"/>
          </a:p>
        </p:txBody>
      </p:sp>
      <p:sp>
        <p:nvSpPr>
          <p:cNvPr id="3" name="Content Placeholder 2"/>
          <p:cNvSpPr>
            <a:spLocks noGrp="1"/>
          </p:cNvSpPr>
          <p:nvPr>
            <p:ph sz="half" idx="1"/>
          </p:nvPr>
        </p:nvSpPr>
        <p:spPr>
          <a:ln>
            <a:solidFill>
              <a:schemeClr val="accent1"/>
            </a:solidFill>
          </a:ln>
        </p:spPr>
        <p:txBody>
          <a:bodyPr/>
          <a:lstStyle/>
          <a:p>
            <a:r>
              <a:rPr lang="en-GB" dirty="0" smtClean="0"/>
              <a:t>Body (humanism/the self)</a:t>
            </a:r>
          </a:p>
          <a:p>
            <a:r>
              <a:rPr lang="en-GB" dirty="0" smtClean="0"/>
              <a:t>Nature/land</a:t>
            </a:r>
          </a:p>
          <a:p>
            <a:r>
              <a:rPr lang="en-GB" dirty="0" smtClean="0"/>
              <a:t>(Manly virtue?) (Links to P’s speeches?)</a:t>
            </a:r>
          </a:p>
          <a:p>
            <a:r>
              <a:rPr lang="en-GB" dirty="0" smtClean="0"/>
              <a:t>Possession</a:t>
            </a:r>
          </a:p>
          <a:p>
            <a:r>
              <a:rPr lang="en-GB" dirty="0" smtClean="0"/>
              <a:t>Religion/sovereignty</a:t>
            </a:r>
          </a:p>
          <a:p>
            <a:r>
              <a:rPr lang="en-GB" dirty="0" smtClean="0"/>
              <a:t>Politics (“head”)</a:t>
            </a:r>
            <a:endParaRPr lang="en-GB" dirty="0"/>
          </a:p>
        </p:txBody>
      </p:sp>
      <p:sp>
        <p:nvSpPr>
          <p:cNvPr id="4" name="Content Placeholder 3"/>
          <p:cNvSpPr>
            <a:spLocks noGrp="1"/>
          </p:cNvSpPr>
          <p:nvPr>
            <p:ph sz="half" idx="2"/>
          </p:nvPr>
        </p:nvSpPr>
        <p:spPr>
          <a:ln>
            <a:solidFill>
              <a:schemeClr val="accent1"/>
            </a:solidFill>
          </a:ln>
        </p:spPr>
        <p:txBody>
          <a:bodyPr/>
          <a:lstStyle/>
          <a:p>
            <a:r>
              <a:rPr lang="en-GB" dirty="0" smtClean="0"/>
              <a:t>K’s speech is:</a:t>
            </a:r>
          </a:p>
          <a:p>
            <a:r>
              <a:rPr lang="en-GB" dirty="0" smtClean="0"/>
              <a:t>an admission of defeat</a:t>
            </a:r>
          </a:p>
          <a:p>
            <a:r>
              <a:rPr lang="en-GB" dirty="0" smtClean="0"/>
              <a:t>an incitement to quiet subversion</a:t>
            </a:r>
          </a:p>
          <a:p>
            <a:r>
              <a:rPr lang="en-GB" dirty="0" smtClean="0"/>
              <a:t>an incitement to rebellion</a:t>
            </a:r>
          </a:p>
          <a:p>
            <a:r>
              <a:rPr lang="en-GB" dirty="0" smtClean="0"/>
              <a:t>an extended socio-political metaphor</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496" y="44624"/>
            <a:ext cx="8928992" cy="6552728"/>
          </a:xfrm>
        </p:spPr>
        <p:txBody>
          <a:bodyPr>
            <a:normAutofit fontScale="55000" lnSpcReduction="20000"/>
          </a:bodyPr>
          <a:lstStyle/>
          <a:p>
            <a:pPr marL="514350" indent="-514350">
              <a:buFont typeface="+mj-lt"/>
              <a:buAutoNum type="arabicPeriod"/>
            </a:pPr>
            <a:r>
              <a:rPr lang="en-GB" dirty="0" smtClean="0"/>
              <a:t>“The theme of the comic is the integration of society, which usually takes the form of incorporating a central character into it.” (Northrop Frye) Shakespeare’s </a:t>
            </a:r>
            <a:r>
              <a:rPr lang="en-GB" i="1" dirty="0" smtClean="0"/>
              <a:t>The Taming of the Shrew</a:t>
            </a:r>
            <a:r>
              <a:rPr lang="en-GB" dirty="0" smtClean="0"/>
              <a:t> is a conservative comedy that presents the virtues of societal conformism. Discuss.</a:t>
            </a:r>
          </a:p>
          <a:p>
            <a:pPr marL="514350" indent="-514350">
              <a:buFont typeface="+mj-lt"/>
              <a:buAutoNum type="arabicPeriod"/>
            </a:pPr>
            <a:r>
              <a:rPr lang="en-GB" dirty="0" smtClean="0"/>
              <a:t>“It is hard to say what kind of comedy Shakespeare’s </a:t>
            </a:r>
            <a:r>
              <a:rPr lang="en-GB" i="1" dirty="0" smtClean="0"/>
              <a:t>The Taming of the Shrew</a:t>
            </a:r>
            <a:r>
              <a:rPr lang="en-GB" dirty="0" smtClean="0"/>
              <a:t> is. If it makes us laugh at all, the reasons for our laughter will change as our social and moral codes change.” Discuss.</a:t>
            </a:r>
          </a:p>
          <a:p>
            <a:pPr marL="514350" indent="-514350">
              <a:buFont typeface="+mj-lt"/>
              <a:buAutoNum type="arabicPeriod"/>
            </a:pPr>
            <a:r>
              <a:rPr lang="en-GB" dirty="0" smtClean="0"/>
              <a:t>“Shakespeare’s </a:t>
            </a:r>
            <a:r>
              <a:rPr lang="en-GB" i="1" dirty="0" smtClean="0"/>
              <a:t>The Taming of the Shrew</a:t>
            </a:r>
            <a:r>
              <a:rPr lang="en-GB" dirty="0" smtClean="0"/>
              <a:t> is not a comedy about ‘the battle of the sexes.’ In this play, sex and gender are versatile symbols that stand for other contemporary concerns.” Discuss.</a:t>
            </a:r>
          </a:p>
          <a:p>
            <a:pPr marL="514350" lvl="0" indent="-514350">
              <a:buFont typeface="+mj-lt"/>
              <a:buAutoNum type="arabicPeriod"/>
            </a:pPr>
            <a:r>
              <a:rPr lang="en-GB" dirty="0" smtClean="0"/>
              <a:t>“Our bodies are our gardens, to the which our wills are gardeners” (</a:t>
            </a:r>
            <a:r>
              <a:rPr lang="en-GB" dirty="0" err="1" smtClean="0"/>
              <a:t>Iago</a:t>
            </a:r>
            <a:r>
              <a:rPr lang="en-GB" dirty="0" smtClean="0"/>
              <a:t>, in Shakespeare’s </a:t>
            </a:r>
            <a:r>
              <a:rPr lang="en-GB" i="1" dirty="0" smtClean="0"/>
              <a:t>Othello</a:t>
            </a:r>
            <a:r>
              <a:rPr lang="en-GB" dirty="0" smtClean="0"/>
              <a:t>). Shakespeare’s </a:t>
            </a:r>
            <a:r>
              <a:rPr lang="en-GB" i="1" dirty="0" smtClean="0"/>
              <a:t>The Taming of the Shrew</a:t>
            </a:r>
            <a:r>
              <a:rPr lang="en-GB" dirty="0" smtClean="0"/>
              <a:t> is a comedy about the importance and difficulties of self-fashioning and self-determination. Discuss. </a:t>
            </a:r>
          </a:p>
          <a:p>
            <a:pPr marL="514350" indent="-514350">
              <a:buFont typeface="+mj-lt"/>
              <a:buAutoNum type="arabicPeriod"/>
            </a:pPr>
            <a:r>
              <a:rPr lang="en-GB" dirty="0" smtClean="0"/>
              <a:t>“This is a way to kill a wife with kindness.” “If a comedy at all, Shakespeare’s </a:t>
            </a:r>
            <a:r>
              <a:rPr lang="en-GB" i="1" dirty="0" smtClean="0"/>
              <a:t>The Taming of the Shrew</a:t>
            </a:r>
            <a:r>
              <a:rPr lang="en-GB" dirty="0" smtClean="0"/>
              <a:t> can, today, only be understood as a black comedy about the symbolic death of a naturally independent woman.” Discuss.</a:t>
            </a:r>
          </a:p>
          <a:p>
            <a:pPr marL="514350" indent="-514350">
              <a:buFont typeface="+mj-lt"/>
              <a:buAutoNum type="arabicPeriod"/>
            </a:pPr>
            <a:r>
              <a:rPr lang="en-GB" dirty="0" smtClean="0"/>
              <a:t>“In token of which duty, if he please, / My hand is ready; may it do him ease.” In Shakespeare’s comedy </a:t>
            </a:r>
            <a:r>
              <a:rPr lang="en-GB" i="1" dirty="0" smtClean="0"/>
              <a:t>The Taming of the Shrew</a:t>
            </a:r>
            <a:r>
              <a:rPr lang="en-GB" dirty="0" smtClean="0"/>
              <a:t>, to what extent is Katherine’s final speech an admission  of defeat?</a:t>
            </a:r>
          </a:p>
          <a:p>
            <a:pPr marL="514350" indent="-514350">
              <a:buFont typeface="+mj-lt"/>
              <a:buAutoNum type="arabicPeriod"/>
            </a:pPr>
            <a:r>
              <a:rPr lang="en-GB" b="1" dirty="0" smtClean="0"/>
              <a:t>PETRUCHIO</a:t>
            </a:r>
            <a:r>
              <a:rPr lang="en-GB" dirty="0" smtClean="0"/>
              <a:t> Who knows not where a wasp does</a:t>
            </a:r>
            <a:br>
              <a:rPr lang="en-GB" dirty="0" smtClean="0"/>
            </a:br>
            <a:r>
              <a:rPr lang="en-GB" dirty="0" smtClean="0"/>
              <a:t>wear his sting? In his tail.</a:t>
            </a:r>
            <a:br>
              <a:rPr lang="en-GB" dirty="0" smtClean="0"/>
            </a:br>
            <a:r>
              <a:rPr lang="en-GB" b="1" dirty="0" smtClean="0"/>
              <a:t>KATHARINA</a:t>
            </a:r>
            <a:r>
              <a:rPr lang="en-GB" dirty="0" smtClean="0"/>
              <a:t> In his tongue.</a:t>
            </a:r>
          </a:p>
          <a:p>
            <a:pPr marL="514350" indent="-514350">
              <a:buNone/>
            </a:pPr>
            <a:r>
              <a:rPr lang="en-GB" dirty="0" smtClean="0"/>
              <a:t>	“Shakespeare’s comedy </a:t>
            </a:r>
            <a:r>
              <a:rPr lang="en-GB" i="1" dirty="0" smtClean="0"/>
              <a:t>The Taming of the Shrew</a:t>
            </a:r>
            <a:r>
              <a:rPr lang="en-GB" dirty="0" smtClean="0"/>
              <a:t> explores the power and danger of language. Katherine’s great ‘crime’ is that dares to speak.” Discuss.</a:t>
            </a:r>
          </a:p>
          <a:p>
            <a:pPr marL="514350" indent="-514350">
              <a:buNone/>
            </a:pPr>
            <a:r>
              <a:rPr lang="en-GB" dirty="0" smtClean="0"/>
              <a:t>8.	“Everything that Shakespeare’s comedy </a:t>
            </a:r>
            <a:r>
              <a:rPr lang="en-GB" i="1" dirty="0" smtClean="0"/>
              <a:t>The Taming of the Shrew</a:t>
            </a:r>
            <a:r>
              <a:rPr lang="en-GB" dirty="0" smtClean="0"/>
              <a:t> is about is in the Inductions. Without these, </a:t>
            </a:r>
            <a:r>
              <a:rPr lang="en-GB" dirty="0" err="1" smtClean="0"/>
              <a:t>teh</a:t>
            </a:r>
            <a:r>
              <a:rPr lang="en-GB" dirty="0" smtClean="0"/>
              <a:t> play is </a:t>
            </a:r>
            <a:r>
              <a:rPr lang="en-GB" b="1" u="sng" dirty="0" smtClean="0"/>
              <a:t>merely</a:t>
            </a:r>
            <a:r>
              <a:rPr lang="en-GB" dirty="0" smtClean="0"/>
              <a:t> farce. With them, it is a profound social commentary and critique.” Discuss.</a:t>
            </a:r>
          </a:p>
          <a:p>
            <a:pPr marL="514350" indent="-514350">
              <a:buFont typeface="+mj-lt"/>
              <a:buAutoNum type="arabicPeriod"/>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6" end="6"/>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p:cTn id="4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p:cTn id="53"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Lessons on CW preparation</a:t>
            </a:r>
            <a:endParaRPr lang="en-GB"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94769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50914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Planning Coursework (1)</a:t>
            </a:r>
            <a:endParaRPr lang="en-GB" b="1" dirty="0"/>
          </a:p>
        </p:txBody>
      </p:sp>
      <p:sp>
        <p:nvSpPr>
          <p:cNvPr id="3" name="Content Placeholder 2"/>
          <p:cNvSpPr>
            <a:spLocks noGrp="1"/>
          </p:cNvSpPr>
          <p:nvPr>
            <p:ph idx="1"/>
          </p:nvPr>
        </p:nvSpPr>
        <p:spPr/>
        <p:txBody>
          <a:bodyPr/>
          <a:lstStyle/>
          <a:p>
            <a:r>
              <a:rPr lang="en-GB" dirty="0" smtClean="0"/>
              <a:t>Which question(s) will you choose?</a:t>
            </a:r>
          </a:p>
          <a:p>
            <a:r>
              <a:rPr lang="en-GB" dirty="0" smtClean="0"/>
              <a:t>What is your initial response to the question?</a:t>
            </a:r>
            <a:endParaRPr lang="en-GB" dirty="0"/>
          </a:p>
        </p:txBody>
      </p:sp>
    </p:spTree>
    <p:extLst>
      <p:ext uri="{BB962C8B-B14F-4D97-AF65-F5344CB8AC3E}">
        <p14:creationId xmlns:p14="http://schemas.microsoft.com/office/powerpoint/2010/main" val="2900941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496" y="44624"/>
            <a:ext cx="8928992" cy="6552728"/>
          </a:xfrm>
        </p:spPr>
        <p:txBody>
          <a:bodyPr>
            <a:normAutofit fontScale="55000" lnSpcReduction="20000"/>
          </a:bodyPr>
          <a:lstStyle/>
          <a:p>
            <a:pPr marL="514350" indent="-514350">
              <a:buFont typeface="+mj-lt"/>
              <a:buAutoNum type="arabicPeriod"/>
            </a:pPr>
            <a:r>
              <a:rPr lang="en-GB" dirty="0" smtClean="0"/>
              <a:t>“The theme of the comic is the integration of society, which usually takes the form of incorporating a central character into it.” (Northrop Frye) Shakespeare’s </a:t>
            </a:r>
            <a:r>
              <a:rPr lang="en-GB" i="1" dirty="0" smtClean="0"/>
              <a:t>The Taming of the Shrew</a:t>
            </a:r>
            <a:r>
              <a:rPr lang="en-GB" dirty="0" smtClean="0"/>
              <a:t> is a conservative comedy that presents the virtues of societal conformism. Discuss.</a:t>
            </a:r>
          </a:p>
          <a:p>
            <a:pPr marL="514350" indent="-514350">
              <a:buFont typeface="+mj-lt"/>
              <a:buAutoNum type="arabicPeriod"/>
            </a:pPr>
            <a:r>
              <a:rPr lang="en-GB" dirty="0" smtClean="0"/>
              <a:t>“It is hard to say what kind of comedy Shakespeare’s </a:t>
            </a:r>
            <a:r>
              <a:rPr lang="en-GB" i="1" dirty="0" smtClean="0"/>
              <a:t>The Taming of the Shrew</a:t>
            </a:r>
            <a:r>
              <a:rPr lang="en-GB" dirty="0" smtClean="0"/>
              <a:t> is. If it makes us laugh at all, the reasons for our laughter will change as our social and moral codes change.” Discuss.</a:t>
            </a:r>
          </a:p>
          <a:p>
            <a:pPr marL="514350" indent="-514350">
              <a:buFont typeface="+mj-lt"/>
              <a:buAutoNum type="arabicPeriod"/>
            </a:pPr>
            <a:r>
              <a:rPr lang="en-GB" dirty="0" smtClean="0"/>
              <a:t>“Shakespeare’s </a:t>
            </a:r>
            <a:r>
              <a:rPr lang="en-GB" i="1" dirty="0" smtClean="0"/>
              <a:t>The Taming of the Shrew</a:t>
            </a:r>
            <a:r>
              <a:rPr lang="en-GB" dirty="0" smtClean="0"/>
              <a:t> is not a comedy about ‘the battle of the sexes.’ In this play, sex and gender are versatile symbols that stand for other contemporary concerns.” Discuss.</a:t>
            </a:r>
          </a:p>
          <a:p>
            <a:pPr marL="514350" lvl="0" indent="-514350">
              <a:buFont typeface="+mj-lt"/>
              <a:buAutoNum type="arabicPeriod"/>
            </a:pPr>
            <a:r>
              <a:rPr lang="en-GB" dirty="0" smtClean="0"/>
              <a:t>“Our bodies are our gardens, to the which our wills are gardeners” (</a:t>
            </a:r>
            <a:r>
              <a:rPr lang="en-GB" dirty="0" err="1" smtClean="0"/>
              <a:t>Iago</a:t>
            </a:r>
            <a:r>
              <a:rPr lang="en-GB" dirty="0" smtClean="0"/>
              <a:t>, in Shakespeare’s </a:t>
            </a:r>
            <a:r>
              <a:rPr lang="en-GB" i="1" dirty="0" smtClean="0"/>
              <a:t>Othello</a:t>
            </a:r>
            <a:r>
              <a:rPr lang="en-GB" dirty="0" smtClean="0"/>
              <a:t>). Shakespeare’s </a:t>
            </a:r>
            <a:r>
              <a:rPr lang="en-GB" i="1" dirty="0" smtClean="0"/>
              <a:t>The Taming of the Shrew</a:t>
            </a:r>
            <a:r>
              <a:rPr lang="en-GB" dirty="0" smtClean="0"/>
              <a:t> is a comedy about the importance and difficulties of self-fashioning and self-determination. Discuss. </a:t>
            </a:r>
          </a:p>
          <a:p>
            <a:pPr marL="514350" indent="-514350">
              <a:buFont typeface="+mj-lt"/>
              <a:buAutoNum type="arabicPeriod"/>
            </a:pPr>
            <a:r>
              <a:rPr lang="en-GB" dirty="0" smtClean="0"/>
              <a:t>“This is a way to kill a wife with kindness.” “If a comedy at all, Shakespeare’s </a:t>
            </a:r>
            <a:r>
              <a:rPr lang="en-GB" i="1" dirty="0" smtClean="0"/>
              <a:t>The Taming of the Shrew</a:t>
            </a:r>
            <a:r>
              <a:rPr lang="en-GB" dirty="0" smtClean="0"/>
              <a:t> can, today, only be understood as a black comedy about the symbolic death of a naturally independent woman.” Discuss.</a:t>
            </a:r>
          </a:p>
          <a:p>
            <a:pPr marL="514350" indent="-514350">
              <a:buFont typeface="+mj-lt"/>
              <a:buAutoNum type="arabicPeriod"/>
            </a:pPr>
            <a:r>
              <a:rPr lang="en-GB" dirty="0" smtClean="0"/>
              <a:t>“In token of which duty, if he please, / My hand is ready; may it do him ease.” In Shakespeare’s comedy </a:t>
            </a:r>
            <a:r>
              <a:rPr lang="en-GB" i="1" dirty="0" smtClean="0"/>
              <a:t>The Taming of the Shrew</a:t>
            </a:r>
            <a:r>
              <a:rPr lang="en-GB" dirty="0" smtClean="0"/>
              <a:t>, to what extent is Katherine’s final speech an admission  of defeat?</a:t>
            </a:r>
          </a:p>
          <a:p>
            <a:pPr marL="514350" indent="-514350">
              <a:buFont typeface="+mj-lt"/>
              <a:buAutoNum type="arabicPeriod"/>
            </a:pPr>
            <a:r>
              <a:rPr lang="en-GB" b="1" dirty="0" smtClean="0"/>
              <a:t>PETRUCHIO</a:t>
            </a:r>
            <a:r>
              <a:rPr lang="en-GB" dirty="0" smtClean="0"/>
              <a:t> Who knows not where a wasp does</a:t>
            </a:r>
            <a:br>
              <a:rPr lang="en-GB" dirty="0" smtClean="0"/>
            </a:br>
            <a:r>
              <a:rPr lang="en-GB" dirty="0" smtClean="0"/>
              <a:t>wear his sting? In his tail.</a:t>
            </a:r>
            <a:br>
              <a:rPr lang="en-GB" dirty="0" smtClean="0"/>
            </a:br>
            <a:r>
              <a:rPr lang="en-GB" b="1" dirty="0" smtClean="0"/>
              <a:t>KATHARINA</a:t>
            </a:r>
            <a:r>
              <a:rPr lang="en-GB" dirty="0" smtClean="0"/>
              <a:t> In his tongue.</a:t>
            </a:r>
          </a:p>
          <a:p>
            <a:pPr marL="514350" indent="-514350">
              <a:buNone/>
            </a:pPr>
            <a:r>
              <a:rPr lang="en-GB" dirty="0" smtClean="0"/>
              <a:t>	“Shakespeare’s comedy </a:t>
            </a:r>
            <a:r>
              <a:rPr lang="en-GB" i="1" dirty="0" smtClean="0"/>
              <a:t>The Taming of the Shrew</a:t>
            </a:r>
            <a:r>
              <a:rPr lang="en-GB" dirty="0" smtClean="0"/>
              <a:t> explores the power and danger of language. Katherine’s great ‘crime’ is that dares to speak.” Discuss.</a:t>
            </a:r>
          </a:p>
          <a:p>
            <a:pPr marL="514350" indent="-514350">
              <a:buNone/>
            </a:pPr>
            <a:r>
              <a:rPr lang="en-GB" dirty="0" smtClean="0"/>
              <a:t>8.	“Everything that Shakespeare’s comedy </a:t>
            </a:r>
            <a:r>
              <a:rPr lang="en-GB" i="1" dirty="0" smtClean="0"/>
              <a:t>The Taming of the Shrew</a:t>
            </a:r>
            <a:r>
              <a:rPr lang="en-GB" dirty="0" smtClean="0"/>
              <a:t> is about is in the Inductions. Without these, </a:t>
            </a:r>
            <a:r>
              <a:rPr lang="en-GB" dirty="0" err="1" smtClean="0"/>
              <a:t>teh</a:t>
            </a:r>
            <a:r>
              <a:rPr lang="en-GB" dirty="0" smtClean="0"/>
              <a:t> play is </a:t>
            </a:r>
            <a:r>
              <a:rPr lang="en-GB" b="1" u="sng" dirty="0" smtClean="0"/>
              <a:t>merely</a:t>
            </a:r>
            <a:r>
              <a:rPr lang="en-GB" dirty="0" smtClean="0"/>
              <a:t> farce. With them, it is a profound social commentary and critique.” Discuss.</a:t>
            </a:r>
          </a:p>
          <a:p>
            <a:pPr marL="514350" indent="-514350">
              <a:buFont typeface="+mj-lt"/>
              <a:buAutoNum type="arabicPeriod"/>
            </a:pPr>
            <a:endParaRPr lang="en-GB" dirty="0"/>
          </a:p>
        </p:txBody>
      </p:sp>
    </p:spTree>
    <p:extLst>
      <p:ext uri="{BB962C8B-B14F-4D97-AF65-F5344CB8AC3E}">
        <p14:creationId xmlns:p14="http://schemas.microsoft.com/office/powerpoint/2010/main" val="36670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6" end="6"/>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p:cTn id="4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p:cTn id="53"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tx2">
              <a:lumMod val="40000"/>
              <a:lumOff val="60000"/>
            </a:schemeClr>
          </a:solidFill>
        </p:spPr>
        <p:txBody>
          <a:bodyPr>
            <a:normAutofit lnSpcReduction="10000"/>
          </a:bodyPr>
          <a:lstStyle/>
          <a:p>
            <a:r>
              <a:rPr lang="en-GB" b="1" dirty="0"/>
              <a:t>More popular today is some version of the Incongruity Theory:</a:t>
            </a:r>
            <a:endParaRPr lang="en-GB" dirty="0"/>
          </a:p>
          <a:p>
            <a:r>
              <a:rPr lang="en-GB" dirty="0"/>
              <a:t>Associate with C18 philosophers such as Beattie and Kant;  C19 philosophers like Schopenhauer, Kierkegaard; and with many C20/C21 philosophers.</a:t>
            </a:r>
          </a:p>
          <a:p>
            <a:r>
              <a:rPr lang="en-GB" dirty="0"/>
              <a:t>Incongruity rests on a discrepancy between our expectations and what actually happens or is the case.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1">
              <a:lumMod val="40000"/>
              <a:lumOff val="60000"/>
            </a:schemeClr>
          </a:solidFill>
        </p:spPr>
        <p:txBody>
          <a:bodyPr>
            <a:normAutofit lnSpcReduction="10000"/>
          </a:bodyPr>
          <a:lstStyle/>
          <a:p>
            <a:r>
              <a:rPr lang="en-GB" dirty="0" smtClean="0"/>
              <a:t>Get into groups with people working on the same question(s) as you.</a:t>
            </a:r>
          </a:p>
          <a:p>
            <a:r>
              <a:rPr lang="en-GB" dirty="0" smtClean="0"/>
              <a:t>What is your initial response to the question?</a:t>
            </a:r>
          </a:p>
          <a:p>
            <a:r>
              <a:rPr lang="en-GB" dirty="0" smtClean="0"/>
              <a:t>Don’t worry about a variety of responses; write out the initial responses as statements (1-3 sentences). E.g., </a:t>
            </a:r>
            <a:r>
              <a:rPr lang="en-GB" b="1" i="1" dirty="0" smtClean="0"/>
              <a:t>I agree with that…, because…</a:t>
            </a:r>
          </a:p>
          <a:p>
            <a:r>
              <a:rPr lang="en-GB" b="1" dirty="0" smtClean="0"/>
              <a:t>TIP:</a:t>
            </a:r>
            <a:r>
              <a:rPr lang="en-GB" dirty="0" smtClean="0"/>
              <a:t> It’s sometimes useful to pick a statement you disagree with.</a:t>
            </a:r>
            <a:endParaRPr lang="en-GB" dirty="0"/>
          </a:p>
        </p:txBody>
      </p:sp>
    </p:spTree>
    <p:extLst>
      <p:ext uri="{BB962C8B-B14F-4D97-AF65-F5344CB8AC3E}">
        <p14:creationId xmlns:p14="http://schemas.microsoft.com/office/powerpoint/2010/main" val="2231039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1">
              <a:lumMod val="40000"/>
              <a:lumOff val="60000"/>
            </a:schemeClr>
          </a:solidFill>
        </p:spPr>
        <p:txBody>
          <a:bodyPr/>
          <a:lstStyle/>
          <a:p>
            <a:r>
              <a:rPr lang="en-GB" dirty="0" smtClean="0"/>
              <a:t>Which sections of the play, and which characters will you need to focus on, in order to answer your question? Make a note of these on your paper. Use Act, scene, and line numbers (the latter where necessary). </a:t>
            </a:r>
            <a:endParaRPr lang="en-GB" dirty="0"/>
          </a:p>
        </p:txBody>
      </p:sp>
    </p:spTree>
    <p:extLst>
      <p:ext uri="{BB962C8B-B14F-4D97-AF65-F5344CB8AC3E}">
        <p14:creationId xmlns:p14="http://schemas.microsoft.com/office/powerpoint/2010/main" val="33532189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1">
              <a:lumMod val="40000"/>
              <a:lumOff val="60000"/>
            </a:schemeClr>
          </a:solidFill>
        </p:spPr>
        <p:txBody>
          <a:bodyPr/>
          <a:lstStyle/>
          <a:p>
            <a:r>
              <a:rPr lang="en-GB" dirty="0" smtClean="0"/>
              <a:t>Now go back to your initial statements.</a:t>
            </a:r>
          </a:p>
          <a:p>
            <a:r>
              <a:rPr lang="en-GB" dirty="0" smtClean="0"/>
              <a:t>Rewrite, in your books, and expand:</a:t>
            </a:r>
          </a:p>
          <a:p>
            <a:pPr lvl="1"/>
            <a:r>
              <a:rPr lang="en-GB" dirty="0" smtClean="0"/>
              <a:t>How do respond to the question (agree/disagree)?</a:t>
            </a:r>
          </a:p>
          <a:p>
            <a:pPr lvl="1"/>
            <a:r>
              <a:rPr lang="en-GB" dirty="0" smtClean="0"/>
              <a:t>Why?</a:t>
            </a:r>
          </a:p>
          <a:p>
            <a:pPr lvl="1"/>
            <a:r>
              <a:rPr lang="en-GB" dirty="0" smtClean="0"/>
              <a:t>How will you argue your opinion? (E.g., </a:t>
            </a:r>
            <a:r>
              <a:rPr lang="en-GB" b="1" i="1" dirty="0" smtClean="0"/>
              <a:t>I will focus on…</a:t>
            </a:r>
            <a:r>
              <a:rPr lang="en-GB" dirty="0" smtClean="0"/>
              <a:t>)</a:t>
            </a:r>
          </a:p>
          <a:p>
            <a:pPr lvl="2"/>
            <a:r>
              <a:rPr lang="en-GB" dirty="0" smtClean="0"/>
              <a:t>Character</a:t>
            </a:r>
          </a:p>
          <a:p>
            <a:pPr lvl="2"/>
            <a:r>
              <a:rPr lang="en-GB" dirty="0" smtClean="0"/>
              <a:t>Sections/speeches</a:t>
            </a:r>
          </a:p>
          <a:p>
            <a:pPr lvl="2"/>
            <a:r>
              <a:rPr lang="en-GB" dirty="0"/>
              <a:t>Historical </a:t>
            </a:r>
            <a:r>
              <a:rPr lang="en-GB" dirty="0" smtClean="0"/>
              <a:t>context</a:t>
            </a:r>
            <a:endParaRPr lang="en-GB" dirty="0"/>
          </a:p>
        </p:txBody>
      </p:sp>
    </p:spTree>
    <p:extLst>
      <p:ext uri="{BB962C8B-B14F-4D97-AF65-F5344CB8AC3E}">
        <p14:creationId xmlns:p14="http://schemas.microsoft.com/office/powerpoint/2010/main" val="3040780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Finally…</a:t>
            </a:r>
            <a:endParaRPr lang="en-GB" b="1" dirty="0"/>
          </a:p>
        </p:txBody>
      </p:sp>
      <p:sp>
        <p:nvSpPr>
          <p:cNvPr id="3" name="Content Placeholder 2"/>
          <p:cNvSpPr>
            <a:spLocks noGrp="1"/>
          </p:cNvSpPr>
          <p:nvPr>
            <p:ph idx="1"/>
          </p:nvPr>
        </p:nvSpPr>
        <p:spPr>
          <a:solidFill>
            <a:srgbClr val="92D050"/>
          </a:solidFill>
        </p:spPr>
        <p:txBody>
          <a:bodyPr/>
          <a:lstStyle/>
          <a:p>
            <a:r>
              <a:rPr lang="en-GB" dirty="0" smtClean="0"/>
              <a:t>Do you have the makings/beginnings of a strong, focussed introduction?</a:t>
            </a:r>
          </a:p>
          <a:p>
            <a:r>
              <a:rPr lang="en-GB" dirty="0" smtClean="0"/>
              <a:t>Does you introduction have a thesis/argument at its centre?</a:t>
            </a:r>
            <a:endParaRPr lang="en-GB" dirty="0"/>
          </a:p>
        </p:txBody>
      </p:sp>
    </p:spTree>
    <p:extLst>
      <p:ext uri="{BB962C8B-B14F-4D97-AF65-F5344CB8AC3E}">
        <p14:creationId xmlns:p14="http://schemas.microsoft.com/office/powerpoint/2010/main" val="566050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Planning Coursework (2): Analysis</a:t>
            </a:r>
            <a:endParaRPr lang="en-GB" b="1" dirty="0"/>
          </a:p>
        </p:txBody>
      </p:sp>
      <p:sp>
        <p:nvSpPr>
          <p:cNvPr id="3" name="Content Placeholder 2"/>
          <p:cNvSpPr>
            <a:spLocks noGrp="1"/>
          </p:cNvSpPr>
          <p:nvPr>
            <p:ph idx="1"/>
          </p:nvPr>
        </p:nvSpPr>
        <p:spPr>
          <a:solidFill>
            <a:srgbClr val="92D050"/>
          </a:solidFill>
        </p:spPr>
        <p:txBody>
          <a:bodyPr/>
          <a:lstStyle/>
          <a:p>
            <a:r>
              <a:rPr lang="en-GB" dirty="0" smtClean="0"/>
              <a:t>Finalise your initial statements.</a:t>
            </a:r>
          </a:p>
          <a:p>
            <a:r>
              <a:rPr lang="en-GB" dirty="0" smtClean="0"/>
              <a:t>Be ready to read them out.</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l"/>
            <a:r>
              <a:rPr lang="en-GB" b="1" dirty="0" smtClean="0"/>
              <a:t>Context</a:t>
            </a:r>
            <a:endParaRPr lang="en-GB" b="1" dirty="0"/>
          </a:p>
        </p:txBody>
      </p:sp>
      <p:sp>
        <p:nvSpPr>
          <p:cNvPr id="3" name="Content Placeholder 2"/>
          <p:cNvSpPr>
            <a:spLocks noGrp="1"/>
          </p:cNvSpPr>
          <p:nvPr>
            <p:ph idx="1"/>
          </p:nvPr>
        </p:nvSpPr>
        <p:spPr/>
        <p:txBody>
          <a:bodyPr/>
          <a:lstStyle/>
          <a:p>
            <a:pPr marL="0" indent="0">
              <a:buNone/>
            </a:pPr>
            <a:r>
              <a:rPr lang="en-GB" dirty="0" smtClean="0"/>
              <a:t>Context </a:t>
            </a:r>
            <a:r>
              <a:rPr lang="en-GB" b="1" i="1" dirty="0" smtClean="0"/>
              <a:t>is</a:t>
            </a:r>
            <a:r>
              <a:rPr lang="en-GB" dirty="0" smtClean="0"/>
              <a:t> important, but only the contextual detail that affects your understanding of the play.</a:t>
            </a:r>
          </a:p>
          <a:p>
            <a:pPr marL="0" indent="0">
              <a:buNone/>
            </a:pPr>
            <a:endParaRPr lang="en-GB" dirty="0" smtClean="0"/>
          </a:p>
          <a:p>
            <a:pPr marL="0" indent="0">
              <a:buNone/>
            </a:pPr>
            <a:r>
              <a:rPr lang="en-GB" dirty="0" smtClean="0"/>
              <a:t>For example, do the following pieces of information affect your interpretations?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Sly is known simply as “Beggar” in the earlier (First Folio) edition of the play.</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smtClean="0"/>
              <a:t>Shakespeare was born in Stratford-upon-Avon in Warwickshire and was baptised a few days later on 26 April 1564. His father, John Shakespeare, was a glove maker and wool merchant and his mother, Mary Arden, was the daughter of a well-to-do landowner from </a:t>
            </a:r>
            <a:r>
              <a:rPr lang="en-GB" dirty="0" err="1" smtClean="0"/>
              <a:t>Wilmcote</a:t>
            </a:r>
            <a:r>
              <a:rPr lang="en-GB" dirty="0" smtClean="0"/>
              <a:t>, South Warwickshire. It is likely Shakespeare was educated at the local King Edward VI Grammar School in Stratford.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l"/>
            <a:r>
              <a:rPr lang="en-GB" sz="2400" dirty="0" smtClean="0"/>
              <a:t>From Stephen </a:t>
            </a:r>
            <a:r>
              <a:rPr lang="en-GB" sz="2400" dirty="0" err="1" smtClean="0"/>
              <a:t>Greenblatt</a:t>
            </a:r>
            <a:r>
              <a:rPr lang="en-GB" sz="2400" dirty="0" smtClean="0"/>
              <a:t>, “General Introduction,” </a:t>
            </a:r>
            <a:r>
              <a:rPr lang="en-GB" sz="2400" i="1" dirty="0" smtClean="0"/>
              <a:t>The Norton Shakespeare</a:t>
            </a:r>
            <a:r>
              <a:rPr lang="en-GB" sz="2400" dirty="0" smtClean="0"/>
              <a:t>, ed. </a:t>
            </a:r>
            <a:r>
              <a:rPr lang="en-GB" sz="2400" dirty="0" err="1" smtClean="0"/>
              <a:t>Greenblatt</a:t>
            </a:r>
            <a:r>
              <a:rPr lang="en-GB" sz="2400" dirty="0" smtClean="0"/>
              <a:t> (New York: Norton, 1997)</a:t>
            </a:r>
            <a:endParaRPr lang="en-GB" sz="2400" dirty="0"/>
          </a:p>
        </p:txBody>
      </p:sp>
      <p:sp>
        <p:nvSpPr>
          <p:cNvPr id="3" name="Content Placeholder 2"/>
          <p:cNvSpPr>
            <a:spLocks noGrp="1"/>
          </p:cNvSpPr>
          <p:nvPr>
            <p:ph idx="1"/>
          </p:nvPr>
        </p:nvSpPr>
        <p:spPr/>
        <p:txBody>
          <a:bodyPr>
            <a:normAutofit fontScale="85000" lnSpcReduction="20000"/>
          </a:bodyPr>
          <a:lstStyle/>
          <a:p>
            <a:r>
              <a:rPr lang="en-GB" dirty="0" smtClean="0"/>
              <a:t>Unease at social mobility led to sumptuary laws being passed: </a:t>
            </a:r>
            <a:r>
              <a:rPr lang="en-GB" b="1" dirty="0" smtClean="0"/>
              <a:t>“Sumptuary laws were in part a conservative attempt to protect the existing social order from upstarts. Social mobility was not widely viewed as a positive virtue, and moralists repeatedly urged people to stay in their place. Conspicuous consumption that was tolerated, even admired, in the aristocratic elite was denounced as sinful and monstrous in less exalted social circles.”</a:t>
            </a:r>
            <a:r>
              <a:rPr lang="en-GB" dirty="0" smtClean="0"/>
              <a:t> (</a:t>
            </a:r>
            <a:r>
              <a:rPr lang="en-GB" dirty="0" err="1" smtClean="0"/>
              <a:t>Greenblatt</a:t>
            </a:r>
            <a:r>
              <a:rPr lang="en-GB" dirty="0" smtClean="0"/>
              <a:t>, p. 5.)</a:t>
            </a:r>
          </a:p>
          <a:p>
            <a:r>
              <a:rPr lang="en-GB" dirty="0" smtClean="0"/>
              <a:t>Sumptuary laws included the sorts of clothes it was deemed acceptable for people of the different classes to wear. However, these laws were very difficult to enforce.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There were a number of </a:t>
            </a:r>
            <a:r>
              <a:rPr lang="en-GB" b="1" dirty="0" smtClean="0"/>
              <a:t>riots</a:t>
            </a:r>
            <a:r>
              <a:rPr lang="en-GB" dirty="0" smtClean="0"/>
              <a:t> in the London and Stratford regions, and around England, during Shakespeare’s lifetime: against local leaders; for the release of prisoners; anti-alien riots;</a:t>
            </a:r>
            <a:r>
              <a:rPr lang="en-GB" b="1" dirty="0" smtClean="0"/>
              <a:t> and land enclosure riots. </a:t>
            </a:r>
            <a:r>
              <a:rPr lang="en-GB" dirty="0" smtClean="0"/>
              <a:t>(From </a:t>
            </a:r>
            <a:r>
              <a:rPr lang="en-GB" dirty="0" err="1" smtClean="0"/>
              <a:t>Greenblatt</a:t>
            </a:r>
            <a:r>
              <a:rPr lang="en-GB" dirty="0" smtClean="0"/>
              <a:t>, p. 8.)</a:t>
            </a:r>
            <a:endParaRPr lang="en-GB" b="1" dirty="0" smtClean="0"/>
          </a:p>
          <a:p>
            <a:r>
              <a:rPr lang="en-GB" b="1" dirty="0" smtClean="0"/>
              <a:t>Women often involved in the enclosure riots, sometimes without their husbands</a:t>
            </a:r>
            <a:r>
              <a:rPr lang="en-GB" dirty="0" smtClean="0"/>
              <a:t> (from </a:t>
            </a:r>
            <a:r>
              <a:rPr lang="en-GB" dirty="0" err="1" smtClean="0"/>
              <a:t>Greenblatt</a:t>
            </a:r>
            <a:r>
              <a:rPr lang="en-GB" dirty="0" smtClean="0"/>
              <a:t>, p. 8).</a:t>
            </a:r>
            <a:endParaRPr lang="en-GB"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GB" dirty="0" smtClean="0"/>
              <a:t>C18: Beattie and Kant</a:t>
            </a:r>
            <a:endParaRPr lang="en-GB" dirty="0"/>
          </a:p>
        </p:txBody>
      </p:sp>
      <p:sp>
        <p:nvSpPr>
          <p:cNvPr id="3" name="Content Placeholder 2"/>
          <p:cNvSpPr>
            <a:spLocks noGrp="1"/>
          </p:cNvSpPr>
          <p:nvPr>
            <p:ph sz="half" idx="1"/>
          </p:nvPr>
        </p:nvSpPr>
        <p:spPr>
          <a:xfrm>
            <a:off x="457200" y="1351309"/>
            <a:ext cx="4038600" cy="4525963"/>
          </a:xfrm>
          <a:solidFill>
            <a:srgbClr val="FFC000"/>
          </a:solidFill>
        </p:spPr>
        <p:txBody>
          <a:bodyPr>
            <a:normAutofit fontScale="62500" lnSpcReduction="20000"/>
          </a:bodyPr>
          <a:lstStyle/>
          <a:p>
            <a:r>
              <a:rPr lang="en-GB" b="1" dirty="0"/>
              <a:t>Beattie</a:t>
            </a:r>
            <a:r>
              <a:rPr lang="en-GB" dirty="0"/>
              <a:t>: “two or more inconsistent, unsuitable, or incongruous parts or circumstances, considered as united in one complex object or assemblage, as acquiring a sort of mutual relation from the peculiar manner in which the mind takes notice of them</a:t>
            </a:r>
            <a:r>
              <a:rPr lang="en-GB" dirty="0" smtClean="0"/>
              <a:t>.”</a:t>
            </a:r>
            <a:endParaRPr lang="en-GB" dirty="0"/>
          </a:p>
        </p:txBody>
      </p:sp>
      <p:sp>
        <p:nvSpPr>
          <p:cNvPr id="4" name="Content Placeholder 3"/>
          <p:cNvSpPr>
            <a:spLocks noGrp="1"/>
          </p:cNvSpPr>
          <p:nvPr>
            <p:ph sz="half" idx="2"/>
          </p:nvPr>
        </p:nvSpPr>
        <p:spPr>
          <a:xfrm>
            <a:off x="4648200" y="1340768"/>
            <a:ext cx="4495800" cy="4785395"/>
          </a:xfrm>
          <a:solidFill>
            <a:schemeClr val="tx2">
              <a:lumMod val="40000"/>
              <a:lumOff val="60000"/>
            </a:schemeClr>
          </a:solidFill>
        </p:spPr>
        <p:txBody>
          <a:bodyPr>
            <a:normAutofit fontScale="62500" lnSpcReduction="20000"/>
          </a:bodyPr>
          <a:lstStyle/>
          <a:p>
            <a:r>
              <a:rPr lang="en-GB" b="1" dirty="0" smtClean="0"/>
              <a:t>Kant</a:t>
            </a:r>
            <a:r>
              <a:rPr lang="en-GB" dirty="0" smtClean="0"/>
              <a:t> </a:t>
            </a:r>
            <a:r>
              <a:rPr lang="en-GB" b="1" dirty="0" smtClean="0"/>
              <a:t>: </a:t>
            </a:r>
            <a:r>
              <a:rPr lang="en-GB" dirty="0" smtClean="0"/>
              <a:t>Laughter arises from “the sudden transformation of a strained expectation into nothing.” That is, we derive momentary pleasure from the straining and then breaking of reality as we understand/expect it, but this straining and breaking (or “dissipation” as he calls it) is of no consequence; we do not learn anything from these moments.</a:t>
            </a:r>
          </a:p>
          <a:p>
            <a:r>
              <a:rPr lang="en-GB" dirty="0" smtClean="0"/>
              <a:t>Two jokes Kant uses to illustrate:</a:t>
            </a:r>
          </a:p>
          <a:p>
            <a:pPr lvl="1"/>
            <a:r>
              <a:rPr lang="en-GB" dirty="0" smtClean="0"/>
              <a:t>The heir of a rich relative wished to arrange for an imposing funeral, but he complained that he could not properly succeed; “the more money I give my mourners to look sad, the more cheerful they look!”</a:t>
            </a:r>
          </a:p>
          <a:p>
            <a:pPr lvl="1"/>
            <a:r>
              <a:rPr lang="en-GB" dirty="0" smtClean="0"/>
              <a:t>[A] merchant returning from India to Europe with all his wealth in merchandise … was forced to throw it overboard in a heavy storm and … grieved thereat so much that his wig turned gray the same night.</a:t>
            </a:r>
          </a:p>
          <a:p>
            <a:endParaRPr lang="en-GB" dirty="0"/>
          </a:p>
        </p:txBody>
      </p:sp>
      <p:pic>
        <p:nvPicPr>
          <p:cNvPr id="6146" name="Picture 2" descr="http://4.bp.blogspot.com/__hJnLQa9AEA/TUBuPm6j4CI/AAAAAAAABlQ/_TfjPFDEusI/s400/bambam.gif"/>
          <p:cNvPicPr>
            <a:picLocks noChangeAspect="1" noChangeArrowheads="1"/>
          </p:cNvPicPr>
          <p:nvPr/>
        </p:nvPicPr>
        <p:blipFill>
          <a:blip r:embed="rId2" cstate="print"/>
          <a:srcRect/>
          <a:stretch>
            <a:fillRect/>
          </a:stretch>
        </p:blipFill>
        <p:spPr bwMode="auto">
          <a:xfrm>
            <a:off x="0" y="3356992"/>
            <a:ext cx="1872208" cy="1872208"/>
          </a:xfrm>
          <a:prstGeom prst="rect">
            <a:avLst/>
          </a:prstGeom>
          <a:noFill/>
        </p:spPr>
      </p:pic>
      <p:sp>
        <p:nvSpPr>
          <p:cNvPr id="6148" name="AutoShape 4" descr="data:image/jpeg;base64,/9j/4AAQSkZJRgABAQAAAQABAAD/2wCEAAkGBhQQEBUUEBQVFRUUFBUXFBAXFBUUFBgUFRYVFBQXFRcXHCYeFxokGhYUHy8gIycpLCwsFx4xNTAqNSYrLCoBCQoKDgwOGg8PGiokHyQsLCwsLCwpLCwsLCksLCwsLCksLCwsLCksLCwuKSksLCwsKSwpKSwpLCksLCwsLSwpKf/AABEIAMIBAwMBIgACEQEDEQH/xAAcAAACAwEBAQEAAAAAAAAAAAAABAEDBQIGBwj/xAA/EAABAwICBgYKAQMDBAMAAAABAAIRAxIhMQQFE0FRYQYicYGR8BQVMlJikqGxwdHhI0JyM4LxBySishZDU//EABoBAAIDAQEAAAAAAAAAAAAAAAABAgMEBQb/xAAtEQACAgEDAwMCBgMBAAAAAAAAAQIRAxITIQQxURRBYXHRBSIygaHwscHhFf/aAAwDAQACEQMRAD8A+lXrphG8wlr0Xq+iqx1lQDep2w4pG9F6g4WPUPbULh753pW9F6FChuRfei9UXovU6I2X3ovVF6m9FBZfei9UXovRQF96L1wabuC4vSGX3ovVF6L0CL70XKi9d0hPZvKHwMuaCclBcu7twyVNY4qtSt0SapHd6L1RepvVhEuvU3Ki9F6AL70XKi9TeigLr1N6ovRelQF9yLlTei9AF9yLlTei9AF1ylMANGEBCr1os0Hn9op2iW2iNotJnsZ2iNoltop2iAsY2im9LbRF6AsZvRel9ojaJDsZvReltojaICxm9M6G7M78AO9Z16fpCzmTnwVeR0icOWMPdxKVrHGVxU05jPac0HmQvOdI+ktQAM0TEum6raX2iCYYyRc45CSBJGPDMsqgxznFLlnor0bRfMn6NpGiGnXfUqVC142swDsjAm0nHqiSBMCZ4r6GyuHAFuRxHYrcWZZHVFKlY3ejaJa9TetFErGNoi9L7RG0RQWM3ovS96L0UMYvU3pe9G0SoBi9Telr1N6KAYvRel71N6KAYvRel71N6KAYvVlFlx+5S9Ks0Zie9Wt0sDIQq5N+yJqvc0NoEJD0wc1Co0S8FupGHtEbRLbRG0XQoxjW0RtErtFN6VDGdojaJa9dNdJgY8kUAxtEbRdjRhAkmTu4JVxgwoRkpOkScWi/aLptWDx5JW9G0U6Imh6YPdb9P0sLXfScbX0dj7Xloc+D1g0xEndn9QnTUXzTXFO3S6r3EFxJBd2GSMM/ZAwwwWHqaiqXchkyP9J6YDHOd844+Z+i0tXmCPv57cl4vRtNrVHWUhcc88ORJOQxAns4rR1X0heWFtVga+mbTGNwOIOJ5Zj9rkuD7lKh7nqta6BTqiHw48hBbIAwMYTAmOAzT2i1msDaYnAdUmBgNxE4Ly9HXpBBbhzwVVPXjHVxcZc0ggk4Sce0HJOEnCSkvYsTo9ttEXpYVFN69FRaM7RG0S16m9FAMXqdorKeg4S8xO7f3qmvStyMhVqcW6snpdWdXqb0tepvU6IjN6L0teumv4+KAG6LS4gDx4K2tRtEgzC4ZpbWttB+ma5fpTSIk+Czuc9XC4LVGNcs5vRel70XrQVDN6m9LXqb0hjF6FReoQAtV0Vv9pPekr0852GUBI6RSiSDvy7VXiy26kyU4e6C9F6XvU3rVRRYxemdH0lrMcZiDlHcs69F6jKOpUSUqNT04c0vVqgmRPelL0XqMcSi7Q3NvuMXqb0vei9WURsuquJabTDowJyncvlGsA+nUN+cgSCCCTiSCM+zPJfTdIJLHBuZa6O2DC+fai0hrHaRTrG3aMwJiA9jw4AhwiSQO4Eb1g6pLUiNJyFdA03eZygGYIExEjctbR6mHCMO6ZH1x8wsjVFF1Rt2xa6KjKdzXOZ1nPkmBhEEDdEtzXuND1ONFIfpDGBzXS2gHGo51lZzHsJfItLCxwcAMj2Lnyh8ktJjaRotQUrwIuIDA6QXeyXEDgGuBk4HdKnUfRN/pAqPdLQbnj45kMHHdJw4J3S9Nh7Q7Gs4NYxnusaAAXdg8YXodGZYwDl98VZ0sFPJXt3+pBcsdvRel71N67VFljF67ovFzZykT2SqGUnOEhpI4wYT2g0rQS8Y7gR9VVOaiicYts0qrt7t5yS9ZsgjKVWa5JkoL5XOunZqE6rS0wVzejS6hJyMZSqL10oNuKbMkuGMXovVF6L1OhDF6m9L3qb0qAvvU3qi9F6KAYvU3pe9TelQF96FRehFAcmoqNKcYgDtKzvSHcT4oNc8T4quPTuLsk8qao7uU3Km5TctRSW3Kb1Tci5AF16m9U3IuSAuvU3Km5ZlTXAa4m4Fsdam4WvY4DKN4PkqvJkjjVyE5V3Nm9Ymu+jTdIN7DZU4xLXf5DjzCd1e7+mHb39Ynm7H+O5Ml8Y8Evy5IJyXD5DujwdDW3o5fT9qHEOte5oJa4YgYb2jHkFt6Hrpz2lwY2lvdpNRxqP/ANjThdzM9qo1p0ap1a73U2ukm4hhJaCcXbuPct3UnRlrQC9mA3PxxGXGcOI3FcXJFI0Qx8XX8i3RvU5dOk1cLpFMEy63+57t5J/BXo9LHskb2/UYfpWPqNgudubgbm4dUxDQcpMb4g4TglNtdTbyj6jGEdNJxzxfngplxILkXpY14YHnIl0Rjk4gCOMQuqdQkAkQSPZ3jku3DJGf6WJOxxulOAgOMcFPpbuJSlym5PRHwT1PyNelu4lT6W7ilbkXI24+EGp+Rl+kE5mVzcqblNyaSXYV2W3KblTcpuTAuvU3Km5TckMtuU3JjVuhipJd7Lc+Z4JyrRpkQGgcx+1RPNGDplkcbkrMy5TcuKzLXELm5WrlWiHbguuQqrlCYGUpUKVcVEoQhIAUqFKABMaDo20eG5DMnkM0utHVNJ0kx1SCLshOB78lXklpi2SgraQ6WMAhrBHZJ7yVja01dTdFzGuB3EAx2Tktt75MAwAlqtIOzxXOhkqVvlGuUE1SPJaneaNR2jPOGLqLjvYc29o85rT0wGwkOtLcZm04Th/BUax1c2p1XTLTLXgw5p4tO4rLe6u1rmVnNIbGzqRBeDIh3AiMe1XNSxrSuYvt8GSK/NTOKWl1iZua4nMxTJgznDRitFrq72zIkbtmzIcII+yx6OkEkCGHHiPyvTavaQ32IgYwW/qPOYXPyG+MFRiVtbVLi2oTIyEtbjMe7OcjA/haGh6cKdOo4gGKbyXSXGQJb1nbibTA/SV141rKgL5tA6wBjAEzMHzCU1v0hpu0N7GBwc8BjRaRIvBcZJl02jl1u4ZWnaowZFUh3Vei16lBjnPbTa8XCBdUtk5T7JMcFtaPRZgLjAGGHDCJJU6m0gOo0aEC5jAD9DHI457kzpegOpDrBoEAtObSDmDGGMHDD2SqH1OeFrEq+UvvYQSoG6Ex2T3d7ZByyOE5hV1NXOAlsPHFuOBywzWZX0qDJuwumcowDjHGYy5KzV2unNcB9N8NBH1luOO/mrsPW9XHltP6r7DbiWqU3R1nR0pxADi8dV1WmBsw4RIc5zhecTIbJEBWO1M+JaWu5AwfAjBdbF+JYJ8Tel+H9xCClDmkGDgRuQul3AlChSkBKldUadxAwE7yYCaGr4OL2nkJ/ShKcY9ycYt9h3VDDYbgQLrgTgCIjDwHimHOJnGBwVdavceW4Li7muXOWqTZtiqVFWkaMHSd8ZrNC1KskEAjHesxzYMcFs6Ztppsz5krsFKhC1FJmKVClWlZKEISAFIUKUAN+isH/wBre4fspv0ptrWhwhoj+VkqVRPFr7stjk09kanpDfeHioNdu5w8VmIVfpY+SW8zuq2DnPNIa3JFIkbs+zzCcQ9gIIOIIghXyjcdJWnTs8YNMtMSe+CPsVuas181jSHQOwEHhkAAR5xWPrfQHUX5y04gxuO4/VZ2zk4n/mMlxskadM6EZcWjvWutaukVootdAjEy7eTu3ckM1bpB/qPxIgAmSRuGBW1q2lTa6JdBDTmB9bdxB84K/WembNrRIN/WI4RgBOHHhwVEnS4MuTGknJj3RxjmdZ5BPI5eHbyzA3r0lbSjVz/uJ60Zk3Ezyg/QryNHWsYyBEQ7EnHKAe77ySZTlDXW6TwOZmc4AnM4Ybu0zmp2ZUOVtXuMwMLSQYMQbacnlc2JPFZfSZw0bR2Bjv6tcuaABFlOes7HGSAM8u9OVtcNdmJjiTJ7f1G4ZZLyesNMOkabjiKYiPidif13KyKG6Ss9f0eq2sYxghrcA20HtxIzgkzjvXqKlexl2IHDJwMQcBhG7uOS8t0edJMYkbszgAQcBOYB7AeS9TreuBQYJ4WxjBI5gDK0gCc1yZYU5thDtYnp9cVRMQ4ciDA3GeWISbaDiJDTHGDCUbW67Qc94xbl9N69IZgADAAADkF3uh6rbx6H+1+CzElO7ZhqVfW0Z1x6pz4KisbBjmdwgkfiV1p9TjjG7IydCmm6xFPAC55IAaOJyk7uzNNUZtF0XRjGU8kromiQ4vIxxDQcwN5PxHeU4pYnKS1y9/YESpUIVwzoKVyF0kAIQhAyj1W/i35lI1W/4fmTB0NvvLtuht95Y/Uz+DTsQFvVT/h+ZHql/wAPzJtuht95T6E33kepn8BsQE/VL/h+ZT6pf8PzJv0JvvKfQm+8j1Mw2ICnql/w/Mj1S/4fmTnoTfeUeht95L1M/gexEV9Uv+H5keqX/D8ybGhN95A0NvvI9TP4DYiKeqX/AA/Mp9Uv+H5k36E33lHoDfeR6mfwGxAwukGo3uoOcLSWC7B0mB7X0+y+f3QcZ5gL6prKo3R6TnzOFo7XYfaV8w0tgcSWnCTPI8FmyT1y5FFqMtCG9CrjAOx3ZA5Yzv8AJTGsXBwGQIMYE9uHLJY9GryyH0nCfO5OCXRd2zyk/rLmqGiclaoWOkEYfTdlCb0fSgM/tPb9/vygdoojBsxGM8SZ3eY5JMiPa8IxCqaMU8biab9LDQTOET9JSWoGF1z4kucSfPbKx9Y6fPVBw3lek1LStoM4uaOeB6xwTa0wspyKonqejZJLgCZgY2l2WYIGMY7oK29dvLQ2QHQLRBxwkQQQHYcHE80j0U0Akh2JDQXGGAlpG+HRGIHZGST1pX6zpjH2snHMkjDP75LnVcmO6iLu0uOtwx/Qk+EJul0p3OA7c/O9eb0rSC82tyBxPnzgs+rUIqWjPDIrXDHwTjjklZ7f/wCVECQxp7pE55csu8qdC1sa5cGtAhs4DGSQMMMTiltG1Q+rRYxjYwF1R4saN+Azd3CFt6r6NU6Dfbucc3ZeAV6xtmqOB3ydt1TUjG35gpGqX/D8yb9Ws95R6uZ7y6C6iaVFuxEW9VP+H5lPql/w/MmfVrPeUerWe8n6ifwGxEX9VP8Ah+ZT6qf8PzJj1Yz3kHVjPeR6iYbERf1W/wCH5kKw6uZ7yEeomGxERFRdB6WAK6x5LHvQ8mvYn4GRURtEuJ8ygko3oeR7E/AztEbRLSVOPD7o3oeQ2J+Bjao2qog8kWnglvQ8hsT8F+1QKiok8vqoko3oeR7E/A1tEbRLyVLQ47kb0PIbE/Bn9KX/APbn/IfYr5kyta44dU5j/lfR+k7v6BniOPNfNi3rd6WpPlHI6hOGZ38DbW5EYjimJnFvhhBGPHjgq9WaMalQNaPaML0emdEnt/0yHD5XfXA+KWte5sw6ssbS7GK2qBh7JzB4AZEHzmVRpmkSOqJwxd+E/W1DWHtMeByaeHJKO1VVODab+5hKfA3B+6MNurL3gA4EgE8ATBXoqusGsd1f7YAE4AbgArdE6NVzH9NwggyeriN5lY+utAqaNWIqDE9YEYgg5R9R3JSqfFmPPgkqk1wfTOj2vwKcxi4WuBODY9ggZlsZjcROIcQrtI1fT0gRULh/i4A/nDsXzzU2tiN+OXcPvvXsdV6yBMvyjEk8Oz7LBODjK0ZXaY/S6M0G4WuO6DUf+CE7omg0qX+nTYzmGgHxzS+iaTdMYjnnjuTIlbo5o1ydzFCWSCmkMmquTVVMHgoIPBS3oeS3Yn4GRUU7RLC7gEBx5I3oeQ2J+BraI2iXEqcfMpb0PIbE/BftFBqqm13mVyWO4I3oeQ2J+C4uQqdk7ghG/DyPYn4OxoZ4KRoPMp9lPkfFWBnMDulc/UdAzPRFJ0IBabWDmVJIG5GoDLGjDzKj0VaDq43t+qgaQTk2EWxifoXaPPBc+iDi49yfI949y6D3R1RhxKLARboPcpGg8J8U7tCMz3BQa57OzH6pagoT9C8ypGhzx8VeHF2X2EfyvPdJOl7NFllM3Vcicw38SpRTk6RTnzwwR1TYp05cGUmsnEnHHLDD8r5o89ZP6w1o6q4ueZJgmTvWbmVthGlR5fJkebI8j9z0/QkB2ksHJ32K+lNoDeF4L/ptoc6RdBgNdHgcT9u9fSKjcfPnesuV/mO7+HKsT+v2KKdERj3qgsg71pMnAEYHkuHNjj4KqzpCbWziJ5/ysPpd0bGlUDYDtGSWjiN7R9x/K9O10YjvEK11MHFv2xTUqdlWXGskHCXZn57pk038CMF6nVGkz/xP3Wn/ANQ+joDhXpgC4w8AYXZ3RunGefasTULiSIWqbUo2eWz43ik4S9j33R4SDIz4Yc9/atsUhuWPqum8MLwDaInLDvJW1S0txAIhwWQ7H4Zm1QeN+3+CNlxCjYjsTDK074XUHkg6otsezv8A4RsuXgr3NKjvKAKxQ7fPaodox8yr2Pjj4rvac/HBACgocj4ldGjyPinAJ/ggqdkEgsQNAcChO+j80ICztwA8/tcOcB/KoBdvMdiIj9qQUdmpOWK52Z/uUXnco2M4uJ8/ZMCbRwldFhPIKQ8D2QO1SCTmUgIbQa3mV0XDsVgAVVVk5eOQCAsoqaSBlPcFLKJOJbH3VNYlvsiTxj7BYOtdP0gA2g92fcpxjfYrlPShXpx09bosUKEGocKjh/Y04QCD7e/kvBNoGs5xzj2jKz9M1DpBcXOpvJJnifFNaNotYMNM06triC4AETaBAJE4TityxxiuDzfUrLmlra/4X06TAcTHOJHguaWgNqVQylJmAMIk9klXaJqfSX4bF8cwRh3r2fQ/ow+k8PqsgjLkeKhKWlDw9NknSr9z0nRno4NDY4A3F5EmMgABaOU3H/dyC0Xv63f/AB9gmhglnDET5g/ysV3yz0kIRgtMexcwYDHcum1Ljlnl2+fsVFNvVHYugRv871EmQSBuUtdGO7eiseQxH/P4XNKuJE5OyPPMeIQIR6TavbV0dwj3SBHxAZd+S8NoNNtMxaAQcePed62ukfS8NdsmREwTOJgnIeEb14nSdef9xFNt0EAkEATgOrPPCfstUcbcKPJ9fljmzXDtVWe+FC9ntCY9mC4nsFsStTo/ortgAcS1zh9ZH3XnRrW8B1GoIDGuDyYO6W9bGRMRugrQ1RrksfOIa6LhmIykd/5VLjSLujyrDkTf0N19IZOH7UMox7J7im6xnlzVL6RHAjiFXZ6YllUbx3j9LvZg5Ql7iCmW1eOPPegKI2Y4LM0yq258P2exaXvlzhLAGkutFN0tEx4rWgHIry/STWTmVjSvpMa7R3NJqSP9d+zJaRnAF0cipwkk7f8Af4ZXkx5MkWsfccc+paxxZUFzHEkhrSXAXhga0EhxbdAcGzaN5T2iV3YggdXCbrpObhg0CW4AxImROBXmT0ie6wirogddSfUd/Umo4FzG3D+0NwcQOXfudHKxq6M1xGILmmAQDa4gOAOOIg95RuOS5SX0TX9/3d8dlDHhzReqd129jR9I5H6oQT2oUDQWinyQaI3wEO0gZTHJch92RB706I2DoGQVdhP8q9rRv/hQ53DxQOyk04KBVjNEkmArqWjhuJxPnwQAMYTnhy/fBduMZD8Du4dua6D5y/hdgRmosixdreIXQoNOYHYrQZK6eQ3t3JIGxd2iMGECexcjRGD+0K1vNcPdJ5Dyf13qVjSIawDcFZTYl3OiSe0q2nUwkeSgGjqqPwkIx7z90zpNTIefMKlw6x/yTGhvR2yxvMBRWbBnPD6g+fBd6L7AHb/7EfYK2syW9h++H7QRvkza+mhotjm3s3D8LzOuOkllJ4DTIDi2M5g5RzXrHaMHYHtB+/770lpeoabjiOfjmpwlFdyGSMpJpPufD9ZaW0Fpph+GLi4EXOkm4DJszEScpWnqXRqLnVX1HQwUA6mN76http8utM/4lfSa3QjR3HFsziPyFZS6A6LGDcDu3d4WrficiX4Y1VM+O6RrLZEspuuFwJiYmAXf+UrR1X0kqmoGtnrCGsiQ52YBBGMgRyz3L6kOhOjMOFIELQoakos9lgHPz91B5oeCX/l37jmi1Q8QZ4JgMhcU6YdyIGB49vFWNw/I3j9hZDsEP0VruR87tyqOhOG/z+U4G8PFFyBamKejnfHaFw7Q2k3FjHHKSxpPiVdp1N7mjZZziZIIEHfvxjD6FJ0mVQQTUBAOPEjPK0DLgY7UJN9iDzOLqhTVtQPcA2B/Ue4MuDixhY7CAf6YuMEHfGWS15I84eO9ZwZVGF4Mgi6XmDAiJHHzjgbOr/8ArmTvfEEgtHhh3zmrJK3ZRibgqqzU2vYhRRIDQCZIGJuj7lCrNV/Aq1gJxAOJVtgAEAIQgmQz2lVXOHnkoQpCRa0RTww6v1Q7BuHD8BShQJHVL9rp+fcfwhCZFllPNUuzPnchCiC7kTgO78Lqll3N/KEJjZU7z8xUN/KEIYLsU1zl2D8rjee38BCFJEh3R/Z8f/Yq+p7Duw/lCEFbFh7X+4fYqytu7/shCiibFpz/AMh9grNByd/mpQmEuxdVyPngq/3+v2fFCEiMSGbu1NP/ALVCEwfcKZ6x7/urjmhCCp9ymet3j8qdIpCRgMjuChCgS90TXotg9UeA4JfZgHADPhyQhCfI49iymMEIQpE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data:image/jpeg;base64,/9j/4AAQSkZJRgABAQAAAQABAAD/2wCEAAkGBhQQEBUUEBQVFRUUFBUXFBAXFBUUFBgUFRYVFBQXFRcXHCYeFxokGhYUHy8gIycpLCwsFx4xNTAqNSYrLCoBCQoKDgwOGg8PGiokHyQsLCwsLCwpLCwsLCksLCwsLCksLCwsLCksLCwuKSksLCwsKSwpKSwpLCksLCwsLSwpKf/AABEIAMIBAwMBIgACEQEDEQH/xAAcAAACAwEBAQEAAAAAAAAAAAAABAEDBQIGBwj/xAA/EAABAwICBgYKAQMDBAMAAAABAAIRAxIhMQQFE0FRYQYicYGR8BQVMlJikqGxwdHhI0JyM4LxBySishZDU//EABoBAAIDAQEAAAAAAAAAAAAAAAABAgMEBQb/xAAtEQACAgEDAwMCBgMBAAAAAAAAAQIRAxITIQQxURRBYXHRBSIygaHwscHhFf/aAAwDAQACEQMRAD8A+lXrphG8wlr0Xq+iqx1lQDep2w4pG9F6g4WPUPbULh753pW9F6FChuRfei9UXovU6I2X3ovVF6m9FBZfei9UXovRQF96L1wabuC4vSGX3ovVF6L0CL70XKi9d0hPZvKHwMuaCclBcu7twyVNY4qtSt0SapHd6L1RepvVhEuvU3Ki9F6AL70XKi9TeigLr1N6ovRelQF9yLlTei9AF9yLlTei9AF1ylMANGEBCr1os0Hn9op2iW2iNotJnsZ2iNoltop2iAsY2im9LbRF6AsZvRel9ojaJDsZvReltojaICxm9M6G7M78AO9Z16fpCzmTnwVeR0icOWMPdxKVrHGVxU05jPac0HmQvOdI+ktQAM0TEum6raX2iCYYyRc45CSBJGPDMsqgxznFLlnor0bRfMn6NpGiGnXfUqVC142swDsjAm0nHqiSBMCZ4r6GyuHAFuRxHYrcWZZHVFKlY3ejaJa9TetFErGNoi9L7RG0RQWM3ovS96L0UMYvU3pe9G0SoBi9Telr1N6KAYvRel71N6KAYvRel71N6KAYvVlFlx+5S9Ks0Zie9Wt0sDIQq5N+yJqvc0NoEJD0wc1Co0S8FupGHtEbRLbRG0XQoxjW0RtErtFN6VDGdojaJa9dNdJgY8kUAxtEbRdjRhAkmTu4JVxgwoRkpOkScWi/aLptWDx5JW9G0U6Imh6YPdb9P0sLXfScbX0dj7Xloc+D1g0xEndn9QnTUXzTXFO3S6r3EFxJBd2GSMM/ZAwwwWHqaiqXchkyP9J6YDHOd844+Z+i0tXmCPv57cl4vRtNrVHWUhcc88ORJOQxAns4rR1X0heWFtVga+mbTGNwOIOJ5Zj9rkuD7lKh7nqta6BTqiHw48hBbIAwMYTAmOAzT2i1msDaYnAdUmBgNxE4Ly9HXpBBbhzwVVPXjHVxcZc0ggk4Sce0HJOEnCSkvYsTo9ttEXpYVFN69FRaM7RG0S16m9FAMXqdorKeg4S8xO7f3qmvStyMhVqcW6snpdWdXqb0tepvU6IjN6L0teumv4+KAG6LS4gDx4K2tRtEgzC4ZpbWttB+ma5fpTSIk+Czuc9XC4LVGNcs5vRel70XrQVDN6m9LXqb0hjF6FReoQAtV0Vv9pPekr0852GUBI6RSiSDvy7VXiy26kyU4e6C9F6XvU3rVRRYxemdH0lrMcZiDlHcs69F6jKOpUSUqNT04c0vVqgmRPelL0XqMcSi7Q3NvuMXqb0vei9WURsuquJabTDowJyncvlGsA+nUN+cgSCCCTiSCM+zPJfTdIJLHBuZa6O2DC+fai0hrHaRTrG3aMwJiA9jw4AhwiSQO4Eb1g6pLUiNJyFdA03eZygGYIExEjctbR6mHCMO6ZH1x8wsjVFF1Rt2xa6KjKdzXOZ1nPkmBhEEDdEtzXuND1ONFIfpDGBzXS2gHGo51lZzHsJfItLCxwcAMj2Lnyh8ktJjaRotQUrwIuIDA6QXeyXEDgGuBk4HdKnUfRN/pAqPdLQbnj45kMHHdJw4J3S9Nh7Q7Gs4NYxnusaAAXdg8YXodGZYwDl98VZ0sFPJXt3+pBcsdvRel71N67VFljF67ovFzZykT2SqGUnOEhpI4wYT2g0rQS8Y7gR9VVOaiicYts0qrt7t5yS9ZsgjKVWa5JkoL5XOunZqE6rS0wVzejS6hJyMZSqL10oNuKbMkuGMXovVF6L1OhDF6m9L3qb0qAvvU3qi9F6KAYvU3pe9TelQF96FRehFAcmoqNKcYgDtKzvSHcT4oNc8T4quPTuLsk8qao7uU3Km5TctRSW3Kb1Tci5AF16m9U3IuSAuvU3Km5ZlTXAa4m4Fsdam4WvY4DKN4PkqvJkjjVyE5V3Nm9Ymu+jTdIN7DZU4xLXf5DjzCd1e7+mHb39Ynm7H+O5Ml8Y8Evy5IJyXD5DujwdDW3o5fT9qHEOte5oJa4YgYb2jHkFt6Hrpz2lwY2lvdpNRxqP/ANjThdzM9qo1p0ap1a73U2ukm4hhJaCcXbuPct3UnRlrQC9mA3PxxGXGcOI3FcXJFI0Qx8XX8i3RvU5dOk1cLpFMEy63+57t5J/BXo9LHskb2/UYfpWPqNgudubgbm4dUxDQcpMb4g4TglNtdTbyj6jGEdNJxzxfngplxILkXpY14YHnIl0Rjk4gCOMQuqdQkAkQSPZ3jku3DJGf6WJOxxulOAgOMcFPpbuJSlym5PRHwT1PyNelu4lT6W7ilbkXI24+EGp+Rl+kE5mVzcqblNyaSXYV2W3KblTcpuTAuvU3Km5TckMtuU3JjVuhipJd7Lc+Z4JyrRpkQGgcx+1RPNGDplkcbkrMy5TcuKzLXELm5WrlWiHbguuQqrlCYGUpUKVcVEoQhIAUqFKABMaDo20eG5DMnkM0utHVNJ0kx1SCLshOB78lXklpi2SgraQ6WMAhrBHZJ7yVja01dTdFzGuB3EAx2Tktt75MAwAlqtIOzxXOhkqVvlGuUE1SPJaneaNR2jPOGLqLjvYc29o85rT0wGwkOtLcZm04Th/BUax1c2p1XTLTLXgw5p4tO4rLe6u1rmVnNIbGzqRBeDIh3AiMe1XNSxrSuYvt8GSK/NTOKWl1iZua4nMxTJgznDRitFrq72zIkbtmzIcII+yx6OkEkCGHHiPyvTavaQ32IgYwW/qPOYXPyG+MFRiVtbVLi2oTIyEtbjMe7OcjA/haGh6cKdOo4gGKbyXSXGQJb1nbibTA/SV141rKgL5tA6wBjAEzMHzCU1v0hpu0N7GBwc8BjRaRIvBcZJl02jl1u4ZWnaowZFUh3Vei16lBjnPbTa8XCBdUtk5T7JMcFtaPRZgLjAGGHDCJJU6m0gOo0aEC5jAD9DHI457kzpegOpDrBoEAtObSDmDGGMHDD2SqH1OeFrEq+UvvYQSoG6Ex2T3d7ZByyOE5hV1NXOAlsPHFuOBywzWZX0qDJuwumcowDjHGYy5KzV2unNcB9N8NBH1luOO/mrsPW9XHltP6r7DbiWqU3R1nR0pxADi8dV1WmBsw4RIc5zhecTIbJEBWO1M+JaWu5AwfAjBdbF+JYJ8Tel+H9xCClDmkGDgRuQul3AlChSkBKldUadxAwE7yYCaGr4OL2nkJ/ShKcY9ycYt9h3VDDYbgQLrgTgCIjDwHimHOJnGBwVdavceW4Li7muXOWqTZtiqVFWkaMHSd8ZrNC1KskEAjHesxzYMcFs6Ztppsz5krsFKhC1FJmKVClWlZKEISAFIUKUAN+isH/wBre4fspv0ptrWhwhoj+VkqVRPFr7stjk09kanpDfeHioNdu5w8VmIVfpY+SW8zuq2DnPNIa3JFIkbs+zzCcQ9gIIOIIghXyjcdJWnTs8YNMtMSe+CPsVuas181jSHQOwEHhkAAR5xWPrfQHUX5y04gxuO4/VZ2zk4n/mMlxskadM6EZcWjvWutaukVootdAjEy7eTu3ckM1bpB/qPxIgAmSRuGBW1q2lTa6JdBDTmB9bdxB84K/WembNrRIN/WI4RgBOHHhwVEnS4MuTGknJj3RxjmdZ5BPI5eHbyzA3r0lbSjVz/uJ60Zk3Ezyg/QryNHWsYyBEQ7EnHKAe77ySZTlDXW6TwOZmc4AnM4Ybu0zmp2ZUOVtXuMwMLSQYMQbacnlc2JPFZfSZw0bR2Bjv6tcuaABFlOes7HGSAM8u9OVtcNdmJjiTJ7f1G4ZZLyesNMOkabjiKYiPidif13KyKG6Ss9f0eq2sYxghrcA20HtxIzgkzjvXqKlexl2IHDJwMQcBhG7uOS8t0edJMYkbszgAQcBOYB7AeS9TreuBQYJ4WxjBI5gDK0gCc1yZYU5thDtYnp9cVRMQ4ciDA3GeWISbaDiJDTHGDCUbW67Qc94xbl9N69IZgADAAADkF3uh6rbx6H+1+CzElO7ZhqVfW0Z1x6pz4KisbBjmdwgkfiV1p9TjjG7IydCmm6xFPAC55IAaOJyk7uzNNUZtF0XRjGU8kromiQ4vIxxDQcwN5PxHeU4pYnKS1y9/YESpUIVwzoKVyF0kAIQhAyj1W/i35lI1W/4fmTB0NvvLtuht95Y/Uz+DTsQFvVT/h+ZHql/wAPzJtuht95T6E33kepn8BsQE/VL/h+ZT6pf8PzJv0JvvKfQm+8j1Mw2ICnql/w/Mj1S/4fmTnoTfeUeht95L1M/gexEV9Uv+H5keqX/D8ybGhN95A0NvvI9TP4DYiKeqX/AA/Mp9Uv+H5k36E33lHoDfeR6mfwGxAwukGo3uoOcLSWC7B0mB7X0+y+f3QcZ5gL6prKo3R6TnzOFo7XYfaV8w0tgcSWnCTPI8FmyT1y5FFqMtCG9CrjAOx3ZA5Yzv8AJTGsXBwGQIMYE9uHLJY9GryyH0nCfO5OCXRd2zyk/rLmqGiclaoWOkEYfTdlCb0fSgM/tPb9/vygdoojBsxGM8SZ3eY5JMiPa8IxCqaMU8biab9LDQTOET9JSWoGF1z4kucSfPbKx9Y6fPVBw3lek1LStoM4uaOeB6xwTa0wspyKonqejZJLgCZgY2l2WYIGMY7oK29dvLQ2QHQLRBxwkQQQHYcHE80j0U0Akh2JDQXGGAlpG+HRGIHZGST1pX6zpjH2snHMkjDP75LnVcmO6iLu0uOtwx/Qk+EJul0p3OA7c/O9eb0rSC82tyBxPnzgs+rUIqWjPDIrXDHwTjjklZ7f/wCVECQxp7pE55csu8qdC1sa5cGtAhs4DGSQMMMTiltG1Q+rRYxjYwF1R4saN+Azd3CFt6r6NU6Dfbucc3ZeAV6xtmqOB3ydt1TUjG35gpGqX/D8yb9Ws95R6uZ7y6C6iaVFuxEW9VP+H5lPql/w/MmfVrPeUerWe8n6ifwGxEX9VP8Ah+ZT6qf8PzJj1Yz3kHVjPeR6iYbERf1W/wCH5kKw6uZ7yEeomGxERFRdB6WAK6x5LHvQ8mvYn4GRURtEuJ8ygko3oeR7E/AztEbRLSVOPD7o3oeQ2J+Bjao2qog8kWnglvQ8hsT8F+1QKiok8vqoko3oeR7E/A1tEbRLyVLQ47kb0PIbE/Bn9KX/APbn/IfYr5kyta44dU5j/lfR+k7v6BniOPNfNi3rd6WpPlHI6hOGZ38DbW5EYjimJnFvhhBGPHjgq9WaMalQNaPaML0emdEnt/0yHD5XfXA+KWte5sw6ssbS7GK2qBh7JzB4AZEHzmVRpmkSOqJwxd+E/W1DWHtMeByaeHJKO1VVODab+5hKfA3B+6MNurL3gA4EgE8ATBXoqusGsd1f7YAE4AbgArdE6NVzH9NwggyeriN5lY+utAqaNWIqDE9YEYgg5R9R3JSqfFmPPgkqk1wfTOj2vwKcxi4WuBODY9ggZlsZjcROIcQrtI1fT0gRULh/i4A/nDsXzzU2tiN+OXcPvvXsdV6yBMvyjEk8Oz7LBODjK0ZXaY/S6M0G4WuO6DUf+CE7omg0qX+nTYzmGgHxzS+iaTdMYjnnjuTIlbo5o1ydzFCWSCmkMmquTVVMHgoIPBS3oeS3Yn4GRUU7RLC7gEBx5I3oeQ2J+BraI2iXEqcfMpb0PIbE/BftFBqqm13mVyWO4I3oeQ2J+C4uQqdk7ghG/DyPYn4OxoZ4KRoPMp9lPkfFWBnMDulc/UdAzPRFJ0IBabWDmVJIG5GoDLGjDzKj0VaDq43t+qgaQTk2EWxifoXaPPBc+iDi49yfI949y6D3R1RhxKLARboPcpGg8J8U7tCMz3BQa57OzH6pagoT9C8ypGhzx8VeHF2X2EfyvPdJOl7NFllM3Vcicw38SpRTk6RTnzwwR1TYp05cGUmsnEnHHLDD8r5o89ZP6w1o6q4ueZJgmTvWbmVthGlR5fJkebI8j9z0/QkB2ksHJ32K+lNoDeF4L/ptoc6RdBgNdHgcT9u9fSKjcfPnesuV/mO7+HKsT+v2KKdERj3qgsg71pMnAEYHkuHNjj4KqzpCbWziJ5/ysPpd0bGlUDYDtGSWjiN7R9x/K9O10YjvEK11MHFv2xTUqdlWXGskHCXZn57pk038CMF6nVGkz/xP3Wn/ANQ+joDhXpgC4w8AYXZ3RunGefasTULiSIWqbUo2eWz43ik4S9j33R4SDIz4Yc9/atsUhuWPqum8MLwDaInLDvJW1S0txAIhwWQ7H4Zm1QeN+3+CNlxCjYjsTDK074XUHkg6otsezv8A4RsuXgr3NKjvKAKxQ7fPaodox8yr2Pjj4rvac/HBACgocj4ldGjyPinAJ/ggqdkEgsQNAcChO+j80ICztwA8/tcOcB/KoBdvMdiIj9qQUdmpOWK52Z/uUXnco2M4uJ8/ZMCbRwldFhPIKQ8D2QO1SCTmUgIbQa3mV0XDsVgAVVVk5eOQCAsoqaSBlPcFLKJOJbH3VNYlvsiTxj7BYOtdP0gA2g92fcpxjfYrlPShXpx09bosUKEGocKjh/Y04QCD7e/kvBNoGs5xzj2jKz9M1DpBcXOpvJJnifFNaNotYMNM06triC4AETaBAJE4TityxxiuDzfUrLmlra/4X06TAcTHOJHguaWgNqVQylJmAMIk9klXaJqfSX4bF8cwRh3r2fQ/ow+k8PqsgjLkeKhKWlDw9NknSr9z0nRno4NDY4A3F5EmMgABaOU3H/dyC0Xv63f/AB9gmhglnDET5g/ysV3yz0kIRgtMexcwYDHcum1Ljlnl2+fsVFNvVHYugRv871EmQSBuUtdGO7eiseQxH/P4XNKuJE5OyPPMeIQIR6TavbV0dwj3SBHxAZd+S8NoNNtMxaAQcePed62ukfS8NdsmREwTOJgnIeEb14nSdef9xFNt0EAkEATgOrPPCfstUcbcKPJ9fljmzXDtVWe+FC9ntCY9mC4nsFsStTo/ortgAcS1zh9ZH3XnRrW8B1GoIDGuDyYO6W9bGRMRugrQ1RrksfOIa6LhmIykd/5VLjSLujyrDkTf0N19IZOH7UMox7J7im6xnlzVL6RHAjiFXZ6YllUbx3j9LvZg5Ql7iCmW1eOPPegKI2Y4LM0yq258P2exaXvlzhLAGkutFN0tEx4rWgHIry/STWTmVjSvpMa7R3NJqSP9d+zJaRnAF0cipwkk7f8Af4ZXkx5MkWsfccc+paxxZUFzHEkhrSXAXhga0EhxbdAcGzaN5T2iV3YggdXCbrpObhg0CW4AxImROBXmT0ie6wirogddSfUd/Umo4FzG3D+0NwcQOXfudHKxq6M1xGILmmAQDa4gOAOOIg95RuOS5SX0TX9/3d8dlDHhzReqd129jR9I5H6oQT2oUDQWinyQaI3wEO0gZTHJch92RB706I2DoGQVdhP8q9rRv/hQ53DxQOyk04KBVjNEkmArqWjhuJxPnwQAMYTnhy/fBduMZD8Du4dua6D5y/hdgRmosixdreIXQoNOYHYrQZK6eQ3t3JIGxd2iMGECexcjRGD+0K1vNcPdJ5Dyf13qVjSIawDcFZTYl3OiSe0q2nUwkeSgGjqqPwkIx7z90zpNTIefMKlw6x/yTGhvR2yxvMBRWbBnPD6g+fBd6L7AHb/7EfYK2syW9h++H7QRvkza+mhotjm3s3D8LzOuOkllJ4DTIDi2M5g5RzXrHaMHYHtB+/770lpeoabjiOfjmpwlFdyGSMpJpPufD9ZaW0Fpph+GLi4EXOkm4DJszEScpWnqXRqLnVX1HQwUA6mN76http8utM/4lfSa3QjR3HFsziPyFZS6A6LGDcDu3d4WrficiX4Y1VM+O6RrLZEspuuFwJiYmAXf+UrR1X0kqmoGtnrCGsiQ52YBBGMgRyz3L6kOhOjMOFIELQoakos9lgHPz91B5oeCX/l37jmi1Q8QZ4JgMhcU6YdyIGB49vFWNw/I3j9hZDsEP0VruR87tyqOhOG/z+U4G8PFFyBamKejnfHaFw7Q2k3FjHHKSxpPiVdp1N7mjZZziZIIEHfvxjD6FJ0mVQQTUBAOPEjPK0DLgY7UJN9iDzOLqhTVtQPcA2B/Ue4MuDixhY7CAf6YuMEHfGWS15I84eO9ZwZVGF4Mgi6XmDAiJHHzjgbOr/8ArmTvfEEgtHhh3zmrJK3ZRibgqqzU2vYhRRIDQCZIGJuj7lCrNV/Aq1gJxAOJVtgAEAIQgmQz2lVXOHnkoQpCRa0RTww6v1Q7BuHD8BShQJHVL9rp+fcfwhCZFllPNUuzPnchCiC7kTgO78Lqll3N/KEJjZU7z8xUN/KEIYLsU1zl2D8rjee38BCFJEh3R/Z8f/Yq+p7Duw/lCEFbFh7X+4fYqytu7/shCiibFpz/AMh9grNByd/mpQmEuxdVyPngq/3+v2fFCEiMSGbu1NP/ALVCEwfcKZ6x7/urjmhCCp9ymet3j8qdIpCRgMjuChCgS90TXotg9UeA4JfZgHADPhyQhCfI49iymMEIQpE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2" name="AutoShape 8" descr="data:image/jpeg;base64,/9j/4AAQSkZJRgABAQAAAQABAAD/2wCEAAkGBhQQEBUUEBQVFRUUFBUXFBAXFBUUFBgUFRYVFBQXFRcXHCYeFxokGhYUHy8gIycpLCwsFx4xNTAqNSYrLCoBCQoKDgwOGg8PGiokHyQsLCwsLCwpLCwsLCksLCwsLCksLCwsLCksLCwuKSksLCwsKSwpKSwpLCksLCwsLSwpKf/AABEIAMIBAwMBIgACEQEDEQH/xAAcAAACAwEBAQEAAAAAAAAAAAAABAEDBQIGBwj/xAA/EAABAwICBgYKAQMDBAMAAAABAAIRAxIhMQQFE0FRYQYicYGR8BQVMlJikqGxwdHhI0JyM4LxBySishZDU//EABoBAAIDAQEAAAAAAAAAAAAAAAABAgMEBQb/xAAtEQACAgEDAwMCBgMBAAAAAAAAAQIRAxITIQQxURRBYXHRBSIygaHwscHhFf/aAAwDAQACEQMRAD8A+lXrphG8wlr0Xq+iqx1lQDep2w4pG9F6g4WPUPbULh753pW9F6FChuRfei9UXovU6I2X3ovVF6m9FBZfei9UXovRQF96L1wabuC4vSGX3ovVF6L0CL70XKi9d0hPZvKHwMuaCclBcu7twyVNY4qtSt0SapHd6L1RepvVhEuvU3Ki9F6AL70XKi9TeigLr1N6ovRelQF9yLlTei9AF9yLlTei9AF1ylMANGEBCr1os0Hn9op2iW2iNotJnsZ2iNoltop2iAsY2im9LbRF6AsZvRel9ojaJDsZvReltojaICxm9M6G7M78AO9Z16fpCzmTnwVeR0icOWMPdxKVrHGVxU05jPac0HmQvOdI+ktQAM0TEum6raX2iCYYyRc45CSBJGPDMsqgxznFLlnor0bRfMn6NpGiGnXfUqVC142swDsjAm0nHqiSBMCZ4r6GyuHAFuRxHYrcWZZHVFKlY3ejaJa9TetFErGNoi9L7RG0RQWM3ovS96L0UMYvU3pe9G0SoBi9Telr1N6KAYvRel71N6KAYvRel71N6KAYvVlFlx+5S9Ks0Zie9Wt0sDIQq5N+yJqvc0NoEJD0wc1Co0S8FupGHtEbRLbRG0XQoxjW0RtErtFN6VDGdojaJa9dNdJgY8kUAxtEbRdjRhAkmTu4JVxgwoRkpOkScWi/aLptWDx5JW9G0U6Imh6YPdb9P0sLXfScbX0dj7Xloc+D1g0xEndn9QnTUXzTXFO3S6r3EFxJBd2GSMM/ZAwwwWHqaiqXchkyP9J6YDHOd844+Z+i0tXmCPv57cl4vRtNrVHWUhcc88ORJOQxAns4rR1X0heWFtVga+mbTGNwOIOJ5Zj9rkuD7lKh7nqta6BTqiHw48hBbIAwMYTAmOAzT2i1msDaYnAdUmBgNxE4Ly9HXpBBbhzwVVPXjHVxcZc0ggk4Sce0HJOEnCSkvYsTo9ttEXpYVFN69FRaM7RG0S16m9FAMXqdorKeg4S8xO7f3qmvStyMhVqcW6snpdWdXqb0tepvU6IjN6L0teumv4+KAG6LS4gDx4K2tRtEgzC4ZpbWttB+ma5fpTSIk+Czuc9XC4LVGNcs5vRel70XrQVDN6m9LXqb0hjF6FReoQAtV0Vv9pPekr0852GUBI6RSiSDvy7VXiy26kyU4e6C9F6XvU3rVRRYxemdH0lrMcZiDlHcs69F6jKOpUSUqNT04c0vVqgmRPelL0XqMcSi7Q3NvuMXqb0vei9WURsuquJabTDowJyncvlGsA+nUN+cgSCCCTiSCM+zPJfTdIJLHBuZa6O2DC+fai0hrHaRTrG3aMwJiA9jw4AhwiSQO4Eb1g6pLUiNJyFdA03eZygGYIExEjctbR6mHCMO6ZH1x8wsjVFF1Rt2xa6KjKdzXOZ1nPkmBhEEDdEtzXuND1ONFIfpDGBzXS2gHGo51lZzHsJfItLCxwcAMj2Lnyh8ktJjaRotQUrwIuIDA6QXeyXEDgGuBk4HdKnUfRN/pAqPdLQbnj45kMHHdJw4J3S9Nh7Q7Gs4NYxnusaAAXdg8YXodGZYwDl98VZ0sFPJXt3+pBcsdvRel71N67VFljF67ovFzZykT2SqGUnOEhpI4wYT2g0rQS8Y7gR9VVOaiicYts0qrt7t5yS9ZsgjKVWa5JkoL5XOunZqE6rS0wVzejS6hJyMZSqL10oNuKbMkuGMXovVF6L1OhDF6m9L3qb0qAvvU3qi9F6KAYvU3pe9TelQF96FRehFAcmoqNKcYgDtKzvSHcT4oNc8T4quPTuLsk8qao7uU3Km5TctRSW3Kb1Tci5AF16m9U3IuSAuvU3Km5ZlTXAa4m4Fsdam4WvY4DKN4PkqvJkjjVyE5V3Nm9Ymu+jTdIN7DZU4xLXf5DjzCd1e7+mHb39Ynm7H+O5Ml8Y8Evy5IJyXD5DujwdDW3o5fT9qHEOte5oJa4YgYb2jHkFt6Hrpz2lwY2lvdpNRxqP/ANjThdzM9qo1p0ap1a73U2ukm4hhJaCcXbuPct3UnRlrQC9mA3PxxGXGcOI3FcXJFI0Qx8XX8i3RvU5dOk1cLpFMEy63+57t5J/BXo9LHskb2/UYfpWPqNgudubgbm4dUxDQcpMb4g4TglNtdTbyj6jGEdNJxzxfngplxILkXpY14YHnIl0Rjk4gCOMQuqdQkAkQSPZ3jku3DJGf6WJOxxulOAgOMcFPpbuJSlym5PRHwT1PyNelu4lT6W7ilbkXI24+EGp+Rl+kE5mVzcqblNyaSXYV2W3KblTcpuTAuvU3Km5TckMtuU3JjVuhipJd7Lc+Z4JyrRpkQGgcx+1RPNGDplkcbkrMy5TcuKzLXELm5WrlWiHbguuQqrlCYGUpUKVcVEoQhIAUqFKABMaDo20eG5DMnkM0utHVNJ0kx1SCLshOB78lXklpi2SgraQ6WMAhrBHZJ7yVja01dTdFzGuB3EAx2Tktt75MAwAlqtIOzxXOhkqVvlGuUE1SPJaneaNR2jPOGLqLjvYc29o85rT0wGwkOtLcZm04Th/BUax1c2p1XTLTLXgw5p4tO4rLe6u1rmVnNIbGzqRBeDIh3AiMe1XNSxrSuYvt8GSK/NTOKWl1iZua4nMxTJgznDRitFrq72zIkbtmzIcII+yx6OkEkCGHHiPyvTavaQ32IgYwW/qPOYXPyG+MFRiVtbVLi2oTIyEtbjMe7OcjA/haGh6cKdOo4gGKbyXSXGQJb1nbibTA/SV141rKgL5tA6wBjAEzMHzCU1v0hpu0N7GBwc8BjRaRIvBcZJl02jl1u4ZWnaowZFUh3Vei16lBjnPbTa8XCBdUtk5T7JMcFtaPRZgLjAGGHDCJJU6m0gOo0aEC5jAD9DHI457kzpegOpDrBoEAtObSDmDGGMHDD2SqH1OeFrEq+UvvYQSoG6Ex2T3d7ZByyOE5hV1NXOAlsPHFuOBywzWZX0qDJuwumcowDjHGYy5KzV2unNcB9N8NBH1luOO/mrsPW9XHltP6r7DbiWqU3R1nR0pxADi8dV1WmBsw4RIc5zhecTIbJEBWO1M+JaWu5AwfAjBdbF+JYJ8Tel+H9xCClDmkGDgRuQul3AlChSkBKldUadxAwE7yYCaGr4OL2nkJ/ShKcY9ycYt9h3VDDYbgQLrgTgCIjDwHimHOJnGBwVdavceW4Li7muXOWqTZtiqVFWkaMHSd8ZrNC1KskEAjHesxzYMcFs6Ztppsz5krsFKhC1FJmKVClWlZKEISAFIUKUAN+isH/wBre4fspv0ptrWhwhoj+VkqVRPFr7stjk09kanpDfeHioNdu5w8VmIVfpY+SW8zuq2DnPNIa3JFIkbs+zzCcQ9gIIOIIghXyjcdJWnTs8YNMtMSe+CPsVuas181jSHQOwEHhkAAR5xWPrfQHUX5y04gxuO4/VZ2zk4n/mMlxskadM6EZcWjvWutaukVootdAjEy7eTu3ckM1bpB/qPxIgAmSRuGBW1q2lTa6JdBDTmB9bdxB84K/WembNrRIN/WI4RgBOHHhwVEnS4MuTGknJj3RxjmdZ5BPI5eHbyzA3r0lbSjVz/uJ60Zk3Ezyg/QryNHWsYyBEQ7EnHKAe77ySZTlDXW6TwOZmc4AnM4Ybu0zmp2ZUOVtXuMwMLSQYMQbacnlc2JPFZfSZw0bR2Bjv6tcuaABFlOes7HGSAM8u9OVtcNdmJjiTJ7f1G4ZZLyesNMOkabjiKYiPidif13KyKG6Ss9f0eq2sYxghrcA20HtxIzgkzjvXqKlexl2IHDJwMQcBhG7uOS8t0edJMYkbszgAQcBOYB7AeS9TreuBQYJ4WxjBI5gDK0gCc1yZYU5thDtYnp9cVRMQ4ciDA3GeWISbaDiJDTHGDCUbW67Qc94xbl9N69IZgADAAADkF3uh6rbx6H+1+CzElO7ZhqVfW0Z1x6pz4KisbBjmdwgkfiV1p9TjjG7IydCmm6xFPAC55IAaOJyk7uzNNUZtF0XRjGU8kromiQ4vIxxDQcwN5PxHeU4pYnKS1y9/YESpUIVwzoKVyF0kAIQhAyj1W/i35lI1W/4fmTB0NvvLtuht95Y/Uz+DTsQFvVT/h+ZHql/wAPzJtuht95T6E33kepn8BsQE/VL/h+ZT6pf8PzJv0JvvKfQm+8j1Mw2ICnql/w/Mj1S/4fmTnoTfeUeht95L1M/gexEV9Uv+H5keqX/D8ybGhN95A0NvvI9TP4DYiKeqX/AA/Mp9Uv+H5k36E33lHoDfeR6mfwGxAwukGo3uoOcLSWC7B0mB7X0+y+f3QcZ5gL6prKo3R6TnzOFo7XYfaV8w0tgcSWnCTPI8FmyT1y5FFqMtCG9CrjAOx3ZA5Yzv8AJTGsXBwGQIMYE9uHLJY9GryyH0nCfO5OCXRd2zyk/rLmqGiclaoWOkEYfTdlCb0fSgM/tPb9/vygdoojBsxGM8SZ3eY5JMiPa8IxCqaMU8biab9LDQTOET9JSWoGF1z4kucSfPbKx9Y6fPVBw3lek1LStoM4uaOeB6xwTa0wspyKonqejZJLgCZgY2l2WYIGMY7oK29dvLQ2QHQLRBxwkQQQHYcHE80j0U0Akh2JDQXGGAlpG+HRGIHZGST1pX6zpjH2snHMkjDP75LnVcmO6iLu0uOtwx/Qk+EJul0p3OA7c/O9eb0rSC82tyBxPnzgs+rUIqWjPDIrXDHwTjjklZ7f/wCVECQxp7pE55csu8qdC1sa5cGtAhs4DGSQMMMTiltG1Q+rRYxjYwF1R4saN+Azd3CFt6r6NU6Dfbucc3ZeAV6xtmqOB3ydt1TUjG35gpGqX/D8yb9Ws95R6uZ7y6C6iaVFuxEW9VP+H5lPql/w/MmfVrPeUerWe8n6ifwGxEX9VP8Ah+ZT6qf8PzJj1Yz3kHVjPeR6iYbERf1W/wCH5kKw6uZ7yEeomGxERFRdB6WAK6x5LHvQ8mvYn4GRURtEuJ8ygko3oeR7E/AztEbRLSVOPD7o3oeQ2J+Bjao2qog8kWnglvQ8hsT8F+1QKiok8vqoko3oeR7E/A1tEbRLyVLQ47kb0PIbE/Bn9KX/APbn/IfYr5kyta44dU5j/lfR+k7v6BniOPNfNi3rd6WpPlHI6hOGZ38DbW5EYjimJnFvhhBGPHjgq9WaMalQNaPaML0emdEnt/0yHD5XfXA+KWte5sw6ssbS7GK2qBh7JzB4AZEHzmVRpmkSOqJwxd+E/W1DWHtMeByaeHJKO1VVODab+5hKfA3B+6MNurL3gA4EgE8ATBXoqusGsd1f7YAE4AbgArdE6NVzH9NwggyeriN5lY+utAqaNWIqDE9YEYgg5R9R3JSqfFmPPgkqk1wfTOj2vwKcxi4WuBODY9ggZlsZjcROIcQrtI1fT0gRULh/i4A/nDsXzzU2tiN+OXcPvvXsdV6yBMvyjEk8Oz7LBODjK0ZXaY/S6M0G4WuO6DUf+CE7omg0qX+nTYzmGgHxzS+iaTdMYjnnjuTIlbo5o1ydzFCWSCmkMmquTVVMHgoIPBS3oeS3Yn4GRUU7RLC7gEBx5I3oeQ2J+BraI2iXEqcfMpb0PIbE/BftFBqqm13mVyWO4I3oeQ2J+C4uQqdk7ghG/DyPYn4OxoZ4KRoPMp9lPkfFWBnMDulc/UdAzPRFJ0IBabWDmVJIG5GoDLGjDzKj0VaDq43t+qgaQTk2EWxifoXaPPBc+iDi49yfI949y6D3R1RhxKLARboPcpGg8J8U7tCMz3BQa57OzH6pagoT9C8ypGhzx8VeHF2X2EfyvPdJOl7NFllM3Vcicw38SpRTk6RTnzwwR1TYp05cGUmsnEnHHLDD8r5o89ZP6w1o6q4ueZJgmTvWbmVthGlR5fJkebI8j9z0/QkB2ksHJ32K+lNoDeF4L/ptoc6RdBgNdHgcT9u9fSKjcfPnesuV/mO7+HKsT+v2KKdERj3qgsg71pMnAEYHkuHNjj4KqzpCbWziJ5/ysPpd0bGlUDYDtGSWjiN7R9x/K9O10YjvEK11MHFv2xTUqdlWXGskHCXZn57pk038CMF6nVGkz/xP3Wn/ANQ+joDhXpgC4w8AYXZ3RunGefasTULiSIWqbUo2eWz43ik4S9j33R4SDIz4Yc9/atsUhuWPqum8MLwDaInLDvJW1S0txAIhwWQ7H4Zm1QeN+3+CNlxCjYjsTDK074XUHkg6otsezv8A4RsuXgr3NKjvKAKxQ7fPaodox8yr2Pjj4rvac/HBACgocj4ldGjyPinAJ/ggqdkEgsQNAcChO+j80ICztwA8/tcOcB/KoBdvMdiIj9qQUdmpOWK52Z/uUXnco2M4uJ8/ZMCbRwldFhPIKQ8D2QO1SCTmUgIbQa3mV0XDsVgAVVVk5eOQCAsoqaSBlPcFLKJOJbH3VNYlvsiTxj7BYOtdP0gA2g92fcpxjfYrlPShXpx09bosUKEGocKjh/Y04QCD7e/kvBNoGs5xzj2jKz9M1DpBcXOpvJJnifFNaNotYMNM06triC4AETaBAJE4TityxxiuDzfUrLmlra/4X06TAcTHOJHguaWgNqVQylJmAMIk9klXaJqfSX4bF8cwRh3r2fQ/ow+k8PqsgjLkeKhKWlDw9NknSr9z0nRno4NDY4A3F5EmMgABaOU3H/dyC0Xv63f/AB9gmhglnDET5g/ysV3yz0kIRgtMexcwYDHcum1Ljlnl2+fsVFNvVHYugRv871EmQSBuUtdGO7eiseQxH/P4XNKuJE5OyPPMeIQIR6TavbV0dwj3SBHxAZd+S8NoNNtMxaAQcePed62ukfS8NdsmREwTOJgnIeEb14nSdef9xFNt0EAkEATgOrPPCfstUcbcKPJ9fljmzXDtVWe+FC9ntCY9mC4nsFsStTo/ortgAcS1zh9ZH3XnRrW8B1GoIDGuDyYO6W9bGRMRugrQ1RrksfOIa6LhmIykd/5VLjSLujyrDkTf0N19IZOH7UMox7J7im6xnlzVL6RHAjiFXZ6YllUbx3j9LvZg5Ql7iCmW1eOPPegKI2Y4LM0yq258P2exaXvlzhLAGkutFN0tEx4rWgHIry/STWTmVjSvpMa7R3NJqSP9d+zJaRnAF0cipwkk7f8Af4ZXkx5MkWsfccc+paxxZUFzHEkhrSXAXhga0EhxbdAcGzaN5T2iV3YggdXCbrpObhg0CW4AxImROBXmT0ie6wirogddSfUd/Umo4FzG3D+0NwcQOXfudHKxq6M1xGILmmAQDa4gOAOOIg95RuOS5SX0TX9/3d8dlDHhzReqd129jR9I5H6oQT2oUDQWinyQaI3wEO0gZTHJch92RB706I2DoGQVdhP8q9rRv/hQ53DxQOyk04KBVjNEkmArqWjhuJxPnwQAMYTnhy/fBduMZD8Du4dua6D5y/hdgRmosixdreIXQoNOYHYrQZK6eQ3t3JIGxd2iMGECexcjRGD+0K1vNcPdJ5Dyf13qVjSIawDcFZTYl3OiSe0q2nUwkeSgGjqqPwkIx7z90zpNTIefMKlw6x/yTGhvR2yxvMBRWbBnPD6g+fBd6L7AHb/7EfYK2syW9h++H7QRvkza+mhotjm3s3D8LzOuOkllJ4DTIDi2M5g5RzXrHaMHYHtB+/770lpeoabjiOfjmpwlFdyGSMpJpPufD9ZaW0Fpph+GLi4EXOkm4DJszEScpWnqXRqLnVX1HQwUA6mN76http8utM/4lfSa3QjR3HFsziPyFZS6A6LGDcDu3d4WrficiX4Y1VM+O6RrLZEspuuFwJiYmAXf+UrR1X0kqmoGtnrCGsiQ52YBBGMgRyz3L6kOhOjMOFIELQoakos9lgHPz91B5oeCX/l37jmi1Q8QZ4JgMhcU6YdyIGB49vFWNw/I3j9hZDsEP0VruR87tyqOhOG/z+U4G8PFFyBamKejnfHaFw7Q2k3FjHHKSxpPiVdp1N7mjZZziZIIEHfvxjD6FJ0mVQQTUBAOPEjPK0DLgY7UJN9iDzOLqhTVtQPcA2B/Ue4MuDixhY7CAf6YuMEHfGWS15I84eO9ZwZVGF4Mgi6XmDAiJHHzjgbOr/8ArmTvfEEgtHhh3zmrJK3ZRibgqqzU2vYhRRIDQCZIGJuj7lCrNV/Aq1gJxAOJVtgAEAIQgmQz2lVXOHnkoQpCRa0RTww6v1Q7BuHD8BShQJHVL9rp+fcfwhCZFllPNUuzPnchCiC7kTgO78Lqll3N/KEJjZU7z8xUN/KEIYLsU1zl2D8rjee38BCFJEh3R/Z8f/Yq+p7Duw/lCEFbFh7X+4fYqytu7/shCiibFpz/AMh9grNByd/mpQmEuxdVyPngq/3+v2fFCEiMSGbu1NP/ALVCEwfcKZ6x7/urjmhCCp9ymet3j8qdIpCRgMjuChCgS90TXotg9UeA4JfZgHADPhyQhCfI49iymMEIQpE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54" name="Picture 10" descr="http://simplywallpaper.net/pictures/2010/07/16/wp1_rex_ts3_1600x1200.jpg"/>
          <p:cNvPicPr>
            <a:picLocks noChangeAspect="1" noChangeArrowheads="1"/>
          </p:cNvPicPr>
          <p:nvPr/>
        </p:nvPicPr>
        <p:blipFill>
          <a:blip r:embed="rId3" cstate="print"/>
          <a:srcRect l="22952" t="7656" r="11060"/>
          <a:stretch>
            <a:fillRect/>
          </a:stretch>
        </p:blipFill>
        <p:spPr bwMode="auto">
          <a:xfrm>
            <a:off x="1907704" y="4365104"/>
            <a:ext cx="2196830"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154"/>
                                        </p:tgtEl>
                                        <p:attrNameLst>
                                          <p:attrName>style.visibility</p:attrName>
                                        </p:attrNameLst>
                                      </p:cBhvr>
                                      <p:to>
                                        <p:strVal val="visible"/>
                                      </p:to>
                                    </p:set>
                                    <p:anim calcmode="lin" valueType="num">
                                      <p:cBhvr>
                                        <p:cTn id="23" dur="500" fill="hold"/>
                                        <p:tgtEl>
                                          <p:spTgt spid="6154"/>
                                        </p:tgtEl>
                                        <p:attrNameLst>
                                          <p:attrName>ppt_w</p:attrName>
                                        </p:attrNameLst>
                                      </p:cBhvr>
                                      <p:tavLst>
                                        <p:tav tm="0">
                                          <p:val>
                                            <p:fltVal val="0"/>
                                          </p:val>
                                        </p:tav>
                                        <p:tav tm="100000">
                                          <p:val>
                                            <p:strVal val="#ppt_w"/>
                                          </p:val>
                                        </p:tav>
                                      </p:tavLst>
                                    </p:anim>
                                    <p:anim calcmode="lin" valueType="num">
                                      <p:cBhvr>
                                        <p:cTn id="24" dur="500" fill="hold"/>
                                        <p:tgtEl>
                                          <p:spTgt spid="615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p:cTn id="29" dur="500" fill="hold"/>
                                        <p:tgtEl>
                                          <p:spTgt spid="4">
                                            <p:bg/>
                                          </p:spTgt>
                                        </p:tgtEl>
                                        <p:attrNameLst>
                                          <p:attrName>ppt_w</p:attrName>
                                        </p:attrNameLst>
                                      </p:cBhvr>
                                      <p:tavLst>
                                        <p:tav tm="0">
                                          <p:val>
                                            <p:fltVal val="0"/>
                                          </p:val>
                                        </p:tav>
                                        <p:tav tm="100000">
                                          <p:val>
                                            <p:strVal val="#ppt_w"/>
                                          </p:val>
                                        </p:tav>
                                      </p:tavLst>
                                    </p:anim>
                                    <p:anim calcmode="lin" valueType="num">
                                      <p:cBhvr>
                                        <p:cTn id="30"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p:cTn id="4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1" end="1"/>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p:cTn id="4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2" end="2"/>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p:cTn id="4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Ongoing H/W as you prepare the coursework</a:t>
            </a:r>
            <a:endParaRPr lang="en-GB" b="1" dirty="0"/>
          </a:p>
        </p:txBody>
      </p:sp>
      <p:sp>
        <p:nvSpPr>
          <p:cNvPr id="3" name="Content Placeholder 2"/>
          <p:cNvSpPr>
            <a:spLocks noGrp="1"/>
          </p:cNvSpPr>
          <p:nvPr>
            <p:ph idx="1"/>
          </p:nvPr>
        </p:nvSpPr>
        <p:spPr/>
        <p:txBody>
          <a:bodyPr/>
          <a:lstStyle/>
          <a:p>
            <a:r>
              <a:rPr lang="en-GB" dirty="0" smtClean="0"/>
              <a:t>Check the </a:t>
            </a:r>
            <a:r>
              <a:rPr lang="en-GB" b="1" dirty="0" smtClean="0"/>
              <a:t>relevant</a:t>
            </a:r>
            <a:r>
              <a:rPr lang="en-GB" dirty="0" smtClean="0"/>
              <a:t> history/context slides on the </a:t>
            </a:r>
            <a:r>
              <a:rPr lang="en-GB" dirty="0" err="1" smtClean="0"/>
              <a:t>PPt.</a:t>
            </a:r>
            <a:endParaRPr lang="en-GB" dirty="0" smtClean="0"/>
          </a:p>
          <a:p>
            <a:r>
              <a:rPr lang="en-GB" dirty="0" smtClean="0"/>
              <a:t>Start researching context on your own. Begin with the internet – plenty of information on Shakespeare in the </a:t>
            </a:r>
            <a:r>
              <a:rPr lang="en-GB" dirty="0" err="1" smtClean="0"/>
              <a:t>cybersphere</a:t>
            </a:r>
            <a:r>
              <a:rPr lang="en-GB" dirty="0" smtClean="0"/>
              <a:t>.</a:t>
            </a: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1">
              <a:lumMod val="40000"/>
              <a:lumOff val="60000"/>
            </a:schemeClr>
          </a:solidFill>
        </p:spPr>
        <p:txBody>
          <a:bodyPr/>
          <a:lstStyle/>
          <a:p>
            <a:r>
              <a:rPr lang="en-GB" dirty="0" smtClean="0"/>
              <a:t>1 paragraph of analysis.</a:t>
            </a:r>
          </a:p>
          <a:p>
            <a:r>
              <a:rPr lang="en-GB" dirty="0" smtClean="0"/>
              <a:t>Be as focussed as possible.</a:t>
            </a:r>
          </a:p>
          <a:p>
            <a:r>
              <a:rPr lang="en-GB" dirty="0" smtClean="0"/>
              <a:t>Be ready to swap with a partner.</a:t>
            </a:r>
          </a:p>
          <a:p>
            <a:endParaRPr lang="en-GB" dirty="0" smtClean="0"/>
          </a:p>
          <a:p>
            <a:r>
              <a:rPr lang="en-GB" b="1" dirty="0" smtClean="0"/>
              <a:t>Remember</a:t>
            </a:r>
            <a:r>
              <a:rPr lang="en-GB" dirty="0" smtClean="0"/>
              <a:t>: history of comedy and theories of laughter count as context and critical opinion.</a:t>
            </a:r>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710952"/>
          </a:xfrm>
          <a:solidFill>
            <a:srgbClr val="92D050"/>
          </a:solidFill>
        </p:spPr>
        <p:txBody>
          <a:bodyPr>
            <a:normAutofit fontScale="90000"/>
          </a:bodyPr>
          <a:lstStyle/>
          <a:p>
            <a:pPr algn="l"/>
            <a:r>
              <a:rPr lang="en-GB" sz="2400" b="1" dirty="0" err="1" smtClean="0"/>
              <a:t>Baptista</a:t>
            </a:r>
            <a:r>
              <a:rPr lang="en-GB" sz="2400" b="1" dirty="0"/>
              <a:t> </a:t>
            </a:r>
            <a:r>
              <a:rPr lang="en-GB" sz="2400" b="1" dirty="0" smtClean="0"/>
              <a:t>refuses to “bestow my </a:t>
            </a:r>
            <a:r>
              <a:rPr lang="en-GB" sz="2400" b="1" dirty="0"/>
              <a:t>youngest </a:t>
            </a:r>
            <a:r>
              <a:rPr lang="en-GB" sz="2400" b="1" dirty="0" smtClean="0"/>
              <a:t>daughter / Before </a:t>
            </a:r>
            <a:r>
              <a:rPr lang="en-GB" sz="2400" b="1" dirty="0"/>
              <a:t>I have a husband for the </a:t>
            </a:r>
            <a:r>
              <a:rPr lang="en-GB" sz="2400" b="1" dirty="0" smtClean="0"/>
              <a:t>elder” (</a:t>
            </a:r>
            <a:r>
              <a:rPr lang="en-GB" sz="2400" b="1" dirty="0" err="1" smtClean="0"/>
              <a:t>I.i</a:t>
            </a:r>
            <a:r>
              <a:rPr lang="en-GB" sz="2400" b="1" dirty="0" smtClean="0"/>
              <a:t>).</a:t>
            </a:r>
            <a:endParaRPr lang="en-GB" sz="2400" b="1" dirty="0"/>
          </a:p>
        </p:txBody>
      </p:sp>
      <p:sp>
        <p:nvSpPr>
          <p:cNvPr id="3" name="Content Placeholder 2"/>
          <p:cNvSpPr>
            <a:spLocks noGrp="1"/>
          </p:cNvSpPr>
          <p:nvPr>
            <p:ph idx="1"/>
          </p:nvPr>
        </p:nvSpPr>
        <p:spPr>
          <a:xfrm>
            <a:off x="107504" y="908720"/>
            <a:ext cx="8928992" cy="5688632"/>
          </a:xfrm>
        </p:spPr>
        <p:txBody>
          <a:bodyPr>
            <a:normAutofit fontScale="92500" lnSpcReduction="20000"/>
          </a:bodyPr>
          <a:lstStyle/>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smtClean="0"/>
              <a:t>). This means he will not allow Bianca to marry before </a:t>
            </a:r>
            <a:r>
              <a:rPr lang="en-GB" sz="1800" b="1" dirty="0" err="1" smtClean="0"/>
              <a:t>Katherina</a:t>
            </a:r>
            <a:r>
              <a:rPr lang="en-GB" sz="1800" b="1" dirty="0" smtClean="0"/>
              <a:t> – the “shrew” – has married.</a:t>
            </a:r>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This means he will not allow Bianca to marry before </a:t>
            </a:r>
            <a:r>
              <a:rPr lang="en-GB" sz="1800" b="1" dirty="0" err="1"/>
              <a:t>Katherina</a:t>
            </a:r>
            <a:r>
              <a:rPr lang="en-GB" sz="1800" b="1" dirty="0"/>
              <a:t> – the “shrew” – has married</a:t>
            </a:r>
            <a:r>
              <a:rPr lang="en-GB" sz="1800" b="1" dirty="0" smtClean="0"/>
              <a:t>. Therefore we can see that women were not treated well; their husbands and fathers saw them as objects to be traded.</a:t>
            </a:r>
            <a:endParaRPr lang="en-GB" sz="1800" b="1" dirty="0"/>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The word “bestow” means to offer something as a gift, and so we</a:t>
            </a:r>
            <a:r>
              <a:rPr lang="en-GB" sz="1800" b="1" dirty="0" smtClean="0"/>
              <a:t> can see from </a:t>
            </a:r>
            <a:r>
              <a:rPr lang="en-GB" sz="1800" b="1" dirty="0" err="1" smtClean="0"/>
              <a:t>Baptista’s</a:t>
            </a:r>
            <a:r>
              <a:rPr lang="en-GB" sz="1800" b="1" dirty="0" smtClean="0"/>
              <a:t> language that </a:t>
            </a:r>
            <a:r>
              <a:rPr lang="en-GB" sz="1800" b="1" dirty="0"/>
              <a:t>women were </a:t>
            </a:r>
            <a:r>
              <a:rPr lang="en-GB" sz="1800" b="1" dirty="0" smtClean="0"/>
              <a:t>viewed by their father’s and husbands not as free, independent individuals, but as valuable “objects” </a:t>
            </a:r>
            <a:r>
              <a:rPr lang="en-GB" sz="1800" b="1" dirty="0"/>
              <a:t>to be traded</a:t>
            </a:r>
            <a:r>
              <a:rPr lang="en-GB" sz="1800" b="1" dirty="0" smtClean="0"/>
              <a:t>. </a:t>
            </a:r>
            <a:endParaRPr lang="en-GB" sz="1800" b="1" dirty="0"/>
          </a:p>
          <a:p>
            <a:pPr>
              <a:buFont typeface="+mj-lt"/>
              <a:buAutoNum type="arabicPeriod"/>
            </a:pPr>
            <a:endParaRPr lang="en-GB" sz="1800" b="1" dirty="0" smtClean="0"/>
          </a:p>
          <a:p>
            <a:pPr>
              <a:buFont typeface="+mj-lt"/>
              <a:buAutoNum type="arabicPeriod"/>
            </a:pPr>
            <a:r>
              <a:rPr lang="en-GB" sz="1800" b="1" dirty="0" err="1"/>
              <a:t>Baptista</a:t>
            </a:r>
            <a:r>
              <a:rPr lang="en-GB" sz="1800" b="1" dirty="0"/>
              <a:t> refuses to “bestow my youngest daughter / Before I have a husband for the elder” (</a:t>
            </a:r>
            <a:r>
              <a:rPr lang="en-GB" sz="1800" b="1" dirty="0" err="1"/>
              <a:t>I.i</a:t>
            </a:r>
            <a:r>
              <a:rPr lang="en-GB" sz="1800" b="1" dirty="0"/>
              <a:t>). The word “bestow” means to offer something as a gift, and so we can </a:t>
            </a:r>
            <a:r>
              <a:rPr lang="en-GB" sz="1800" b="1" dirty="0" smtClean="0"/>
              <a:t>see from </a:t>
            </a:r>
            <a:r>
              <a:rPr lang="en-GB" sz="1800" b="1" dirty="0" err="1"/>
              <a:t>Baptista’s</a:t>
            </a:r>
            <a:r>
              <a:rPr lang="en-GB" sz="1800" b="1" dirty="0"/>
              <a:t> language that women were viewed by their father’s and husbands not as free, independent individuals, but as valuable “objects” to be traded. </a:t>
            </a:r>
            <a:r>
              <a:rPr lang="en-GB" sz="1800" b="1" dirty="0" smtClean="0"/>
              <a:t>Interestingly, “bestow” derives from “stow,” which suggests the storing of cargo in a ship. </a:t>
            </a:r>
            <a:r>
              <a:rPr lang="en-GB" sz="1800" b="1" dirty="0" err="1" smtClean="0"/>
              <a:t>Petruchio</a:t>
            </a:r>
            <a:r>
              <a:rPr lang="en-GB" sz="1800" b="1" dirty="0" smtClean="0"/>
              <a:t> also uses the language of cargo and trade when he speaks of metaphorically of “boarding” </a:t>
            </a:r>
            <a:r>
              <a:rPr lang="en-GB" sz="1800" b="1" dirty="0" err="1" smtClean="0"/>
              <a:t>Katherina</a:t>
            </a:r>
            <a:r>
              <a:rPr lang="en-GB" sz="1800" b="1" dirty="0" smtClean="0"/>
              <a:t>, and of the “burden” of his search for a wife. “Burden” has musical connotations, but also suggests the cargo capacity of a ship. Men’s language, when speaking of women, is infused with images of cargo, goods, and trade.</a:t>
            </a:r>
            <a:endParaRPr lang="en-GB" sz="1800" b="1" dirty="0"/>
          </a:p>
          <a:p>
            <a:pPr>
              <a:buFont typeface="+mj-lt"/>
              <a:buAutoNum type="arabicPeriod"/>
            </a:pPr>
            <a:endParaRPr lang="en-GB" sz="1800" b="1" dirty="0"/>
          </a:p>
          <a:p>
            <a:pPr>
              <a:buFont typeface="+mj-lt"/>
              <a:buAutoNum type="arabicPeriod"/>
            </a:pPr>
            <a:endParaRPr lang="en-GB" sz="1800" dirty="0"/>
          </a:p>
        </p:txBody>
      </p:sp>
    </p:spTree>
    <p:extLst>
      <p:ext uri="{BB962C8B-B14F-4D97-AF65-F5344CB8AC3E}">
        <p14:creationId xmlns:p14="http://schemas.microsoft.com/office/powerpoint/2010/main" val="1105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The same, with a little context:</a:t>
            </a:r>
            <a:endParaRPr lang="en-GB" b="1"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err="1" smtClean="0"/>
              <a:t>Baptista</a:t>
            </a:r>
            <a:r>
              <a:rPr lang="en-GB" dirty="0" smtClean="0"/>
              <a:t> </a:t>
            </a:r>
            <a:r>
              <a:rPr lang="en-GB" dirty="0"/>
              <a:t>refuses to “bestow my youngest daughter / Before I have a husband for the elder” (</a:t>
            </a:r>
            <a:r>
              <a:rPr lang="en-GB" dirty="0" err="1"/>
              <a:t>I.i</a:t>
            </a:r>
            <a:r>
              <a:rPr lang="en-GB" dirty="0"/>
              <a:t>). The word “bestow” means to offer something as a gift, and so we can </a:t>
            </a:r>
            <a:r>
              <a:rPr lang="en-GB" dirty="0" smtClean="0"/>
              <a:t>see from </a:t>
            </a:r>
            <a:r>
              <a:rPr lang="en-GB" dirty="0" err="1"/>
              <a:t>Baptista’s</a:t>
            </a:r>
            <a:r>
              <a:rPr lang="en-GB" dirty="0"/>
              <a:t> language that women were viewed by their father’s and husbands not as free, independent individuals, but as valuable “objects” to be traded. </a:t>
            </a:r>
            <a:r>
              <a:rPr lang="en-GB" b="1" dirty="0" smtClean="0"/>
              <a:t>This was not an uncommon belief in Shakespeare’s day. Sir Thomas Smith, a member of Queen Elizabeth’s court, believed that a woman’s place was very much in the home, and that women had no part to play in public or social life (this, despite the fact that women of the labouring classes often oversaw commercial as well as domestic matters). “We </a:t>
            </a:r>
            <a:r>
              <a:rPr lang="en-GB" b="1" dirty="0"/>
              <a:t>do reject women</a:t>
            </a:r>
            <a:r>
              <a:rPr lang="en-GB" b="1" dirty="0" smtClean="0"/>
              <a:t>,” he wrote, “as </a:t>
            </a:r>
            <a:r>
              <a:rPr lang="en-GB" b="1" dirty="0"/>
              <a:t>those whom nature hath made to keep home land to nourish their family and children, and not to meddle with matters abroad, nor to bear office in a city or commonwealth” (quoted in Greenblatt, p. 9</a:t>
            </a:r>
            <a:r>
              <a:rPr lang="en-GB" b="1" dirty="0" smtClean="0"/>
              <a:t>). </a:t>
            </a:r>
            <a:r>
              <a:rPr lang="en-GB" b="1" dirty="0" err="1" smtClean="0"/>
              <a:t>Baptista</a:t>
            </a:r>
            <a:r>
              <a:rPr lang="en-GB" b="1" dirty="0" smtClean="0"/>
              <a:t>, </a:t>
            </a:r>
            <a:r>
              <a:rPr lang="en-GB" b="1" dirty="0" err="1" smtClean="0"/>
              <a:t>Petruchio</a:t>
            </a:r>
            <a:r>
              <a:rPr lang="en-GB" b="1" dirty="0" smtClean="0"/>
              <a:t>, and the other men in </a:t>
            </a:r>
            <a:r>
              <a:rPr lang="en-GB" b="1" i="1" dirty="0" smtClean="0"/>
              <a:t>Shrew</a:t>
            </a:r>
            <a:r>
              <a:rPr lang="en-GB" b="1" dirty="0" smtClean="0"/>
              <a:t> certainly do not challenge Smith’s views. If anything, they go further in their objectification of women. </a:t>
            </a:r>
            <a:r>
              <a:rPr lang="en-GB" dirty="0" smtClean="0"/>
              <a:t>“Bestow</a:t>
            </a:r>
            <a:r>
              <a:rPr lang="en-GB" dirty="0"/>
              <a:t>” derives from “stow,” which suggests the storing of cargo in a ship. </a:t>
            </a:r>
            <a:r>
              <a:rPr lang="en-GB" dirty="0" err="1"/>
              <a:t>Petruchio</a:t>
            </a:r>
            <a:r>
              <a:rPr lang="en-GB" dirty="0"/>
              <a:t> also uses the language of cargo and trade when he speaks of metaphorically of “boarding” </a:t>
            </a:r>
            <a:r>
              <a:rPr lang="en-GB" dirty="0" err="1"/>
              <a:t>Katherina</a:t>
            </a:r>
            <a:r>
              <a:rPr lang="en-GB" dirty="0"/>
              <a:t>, and of the “burden” of his search for a wife. “Burden” has musical connotations, but also suggests the cargo capacity of a ship. </a:t>
            </a:r>
            <a:r>
              <a:rPr lang="en-GB" dirty="0" smtClean="0"/>
              <a:t>We can see, then, that men’s </a:t>
            </a:r>
            <a:r>
              <a:rPr lang="en-GB" dirty="0"/>
              <a:t>language, when speaking of women, is infused with images of cargo, goods, and trade.</a:t>
            </a:r>
          </a:p>
          <a:p>
            <a:endParaRPr lang="en-GB" dirty="0"/>
          </a:p>
        </p:txBody>
      </p:sp>
    </p:spTree>
    <p:extLst>
      <p:ext uri="{BB962C8B-B14F-4D97-AF65-F5344CB8AC3E}">
        <p14:creationId xmlns:p14="http://schemas.microsoft.com/office/powerpoint/2010/main" val="34416797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smtClean="0"/>
              <a:t>From this:</a:t>
            </a:r>
            <a:r>
              <a:rPr lang="en-GB" sz="1800" b="1" dirty="0" smtClean="0"/>
              <a:t> </a:t>
            </a:r>
            <a:r>
              <a:rPr lang="en-GB" sz="1800" b="1" i="1" dirty="0" err="1" smtClean="0"/>
              <a:t>Baptista</a:t>
            </a:r>
            <a:r>
              <a:rPr lang="en-GB" sz="1800" b="1" i="1" dirty="0" smtClean="0"/>
              <a:t> </a:t>
            </a:r>
            <a:r>
              <a:rPr lang="en-GB" sz="1800" b="1" i="1" dirty="0"/>
              <a:t>refuses to “bestow my youngest daughter / Before I have a husband for the elder” (</a:t>
            </a:r>
            <a:r>
              <a:rPr lang="en-GB" sz="1800" b="1" i="1" dirty="0" err="1"/>
              <a:t>I.i</a:t>
            </a:r>
            <a:r>
              <a:rPr lang="en-GB" sz="1800" b="1" i="1" dirty="0"/>
              <a:t>). This means he will not allow Bianca to marry before </a:t>
            </a:r>
            <a:r>
              <a:rPr lang="en-GB" sz="1800" b="1" i="1" dirty="0" err="1"/>
              <a:t>Katherina</a:t>
            </a:r>
            <a:r>
              <a:rPr lang="en-GB" sz="1800" b="1" i="1" dirty="0"/>
              <a:t> – the “shrew” – has married</a:t>
            </a:r>
            <a:r>
              <a:rPr lang="en-GB" sz="1800" b="1" i="1" dirty="0" smtClean="0"/>
              <a:t>.</a:t>
            </a:r>
            <a:endParaRPr lang="en-GB" sz="1800" i="1" dirty="0"/>
          </a:p>
        </p:txBody>
      </p:sp>
      <p:sp>
        <p:nvSpPr>
          <p:cNvPr id="3" name="Content Placeholder 2"/>
          <p:cNvSpPr>
            <a:spLocks noGrp="1"/>
          </p:cNvSpPr>
          <p:nvPr>
            <p:ph idx="1"/>
          </p:nvPr>
        </p:nvSpPr>
        <p:spPr/>
        <p:txBody>
          <a:bodyPr>
            <a:normAutofit fontScale="47500" lnSpcReduction="20000"/>
          </a:bodyPr>
          <a:lstStyle/>
          <a:p>
            <a:pPr marL="0" indent="0">
              <a:buNone/>
            </a:pPr>
            <a:r>
              <a:rPr lang="en-GB" sz="5100" b="1" dirty="0" smtClean="0"/>
              <a:t>To this:</a:t>
            </a:r>
          </a:p>
          <a:p>
            <a:pPr marL="0" indent="0">
              <a:buNone/>
            </a:pPr>
            <a:endParaRPr lang="en-GB" dirty="0" smtClean="0"/>
          </a:p>
          <a:p>
            <a:pPr marL="0" indent="0">
              <a:buNone/>
            </a:pPr>
            <a:r>
              <a:rPr lang="en-GB" sz="3600" b="1" dirty="0" err="1" smtClean="0"/>
              <a:t>Baptista</a:t>
            </a:r>
            <a:r>
              <a:rPr lang="en-GB" sz="3600" b="1" dirty="0" smtClean="0"/>
              <a:t> </a:t>
            </a:r>
            <a:r>
              <a:rPr lang="en-GB" sz="3600" b="1" dirty="0"/>
              <a:t>refuses to “bestow my youngest daughter / Before I have a husband for the elder” (</a:t>
            </a:r>
            <a:r>
              <a:rPr lang="en-GB" sz="3600" b="1" dirty="0" err="1"/>
              <a:t>I.i</a:t>
            </a:r>
            <a:r>
              <a:rPr lang="en-GB" sz="3600" b="1" dirty="0"/>
              <a:t>). The word “bestow” means to offer something as a gift, and so we can see from </a:t>
            </a:r>
            <a:r>
              <a:rPr lang="en-GB" sz="3600" b="1" dirty="0" err="1"/>
              <a:t>Baptista’s</a:t>
            </a:r>
            <a:r>
              <a:rPr lang="en-GB" sz="3600" b="1" dirty="0"/>
              <a:t> language that women were viewed by their father’s and husbands not as free, independent individuals, but as valuable “objects” to be traded. This was not an uncommon belief in Shakespeare’s day. Sir Thomas Smith, a member of Queen Elizabeth’s court, believed that a woman’s place was very much in the home, and that women had no part to play in public or social life (this, despite the fact that women of the labouring classes often oversaw commercial as well as domestic matters). “We do reject women,” he wrote, “as those whom nature hath made to keep home land to nourish their family and children, and not to meddle with matters abroad, nor to bear office in a city or commonwealth” (quoted in Greenblatt, p. 9). </a:t>
            </a:r>
            <a:r>
              <a:rPr lang="en-GB" sz="3600" b="1" dirty="0" err="1"/>
              <a:t>Baptista</a:t>
            </a:r>
            <a:r>
              <a:rPr lang="en-GB" sz="3600" b="1" dirty="0"/>
              <a:t>, </a:t>
            </a:r>
            <a:r>
              <a:rPr lang="en-GB" sz="3600" b="1" dirty="0" err="1"/>
              <a:t>Petruchio</a:t>
            </a:r>
            <a:r>
              <a:rPr lang="en-GB" sz="3600" b="1" dirty="0"/>
              <a:t>, and the other men in </a:t>
            </a:r>
            <a:r>
              <a:rPr lang="en-GB" sz="3600" b="1" i="1" dirty="0"/>
              <a:t>Shrew</a:t>
            </a:r>
            <a:r>
              <a:rPr lang="en-GB" sz="3600" b="1" dirty="0"/>
              <a:t> certainly do not challenge Smith’s views. If anything, they go further in their objectification of women. “Bestow” derives from “stow,” which suggests the storing of cargo in a ship. </a:t>
            </a:r>
            <a:r>
              <a:rPr lang="en-GB" sz="3600" b="1" dirty="0" err="1"/>
              <a:t>Petruchio</a:t>
            </a:r>
            <a:r>
              <a:rPr lang="en-GB" sz="3600" b="1" dirty="0"/>
              <a:t> also uses the language of cargo and trade when he speaks of metaphorically of “boarding” </a:t>
            </a:r>
            <a:r>
              <a:rPr lang="en-GB" sz="3600" b="1" dirty="0" err="1"/>
              <a:t>Katherina</a:t>
            </a:r>
            <a:r>
              <a:rPr lang="en-GB" sz="3600" b="1" dirty="0"/>
              <a:t>, and of the “burden” of his search for a wife. “Burden” has musical connotations, but also suggests the cargo capacity of a ship. We can see, then, that men’s language, when speaking of women, is infused with images of cargo, goods, and trade</a:t>
            </a:r>
            <a:r>
              <a:rPr lang="en-GB" sz="3600" b="1" dirty="0" smtClean="0"/>
              <a:t>.</a:t>
            </a:r>
            <a:endParaRPr lang="en-GB" sz="3600" b="1" dirty="0"/>
          </a:p>
        </p:txBody>
      </p:sp>
    </p:spTree>
    <p:extLst>
      <p:ext uri="{BB962C8B-B14F-4D97-AF65-F5344CB8AC3E}">
        <p14:creationId xmlns:p14="http://schemas.microsoft.com/office/powerpoint/2010/main" val="26032370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H/W</a:t>
            </a:r>
            <a:endParaRPr lang="en-GB" b="1" dirty="0"/>
          </a:p>
        </p:txBody>
      </p:sp>
      <p:sp>
        <p:nvSpPr>
          <p:cNvPr id="3" name="Content Placeholder 2"/>
          <p:cNvSpPr>
            <a:spLocks noGrp="1"/>
          </p:cNvSpPr>
          <p:nvPr>
            <p:ph idx="1"/>
          </p:nvPr>
        </p:nvSpPr>
        <p:spPr/>
        <p:txBody>
          <a:bodyPr/>
          <a:lstStyle/>
          <a:p>
            <a:r>
              <a:rPr lang="en-GB" smtClean="0"/>
              <a:t>Write up intro.</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normAutofit/>
          </a:bodyPr>
          <a:lstStyle/>
          <a:p>
            <a:r>
              <a:rPr lang="en-GB" sz="2800" dirty="0" smtClean="0"/>
              <a:t>C19: Schopenhauer, Kierkegaard, Hazlitt</a:t>
            </a:r>
            <a:endParaRPr lang="en-GB" sz="2800" dirty="0"/>
          </a:p>
        </p:txBody>
      </p:sp>
      <p:sp>
        <p:nvSpPr>
          <p:cNvPr id="3" name="Content Placeholder 2"/>
          <p:cNvSpPr>
            <a:spLocks noGrp="1"/>
          </p:cNvSpPr>
          <p:nvPr>
            <p:ph idx="1"/>
          </p:nvPr>
        </p:nvSpPr>
        <p:spPr>
          <a:xfrm>
            <a:off x="179512" y="548680"/>
            <a:ext cx="8964488" cy="6336704"/>
          </a:xfrm>
          <a:solidFill>
            <a:schemeClr val="tx2">
              <a:lumMod val="40000"/>
              <a:lumOff val="60000"/>
            </a:schemeClr>
          </a:solidFill>
        </p:spPr>
        <p:txBody>
          <a:bodyPr>
            <a:normAutofit fontScale="55000" lnSpcReduction="20000"/>
          </a:bodyPr>
          <a:lstStyle/>
          <a:p>
            <a:r>
              <a:rPr lang="en-GB" dirty="0"/>
              <a:t>Kant’s idea rests on dislocation of our expectations and our actual experiences (our enjoyment of the chance element of games is another example he uses). Schopenhauer suggests a variation of this: laughter caused by the incongruity of our concept (or mental picture) of a thing, and our individual perceptions of those things</a:t>
            </a:r>
            <a:r>
              <a:rPr lang="en-GB" dirty="0" smtClean="0"/>
              <a:t>.</a:t>
            </a:r>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r>
              <a:rPr lang="en-GB" dirty="0" smtClean="0"/>
              <a:t>Kierkegaard </a:t>
            </a:r>
            <a:r>
              <a:rPr lang="en-GB" dirty="0"/>
              <a:t>focuses on the “contradiction” between what is expected and what is actually experienced. He suggests that such contradiction is also a key element of tragedy. What sets tragedy and comedy apart is that the former involves suffering, the latter does not:</a:t>
            </a:r>
          </a:p>
          <a:p>
            <a:pPr lvl="1"/>
            <a:r>
              <a:rPr lang="en-GB" dirty="0"/>
              <a:t>The tragic and the comic are the same, in so far as both are based on contradiction; but the tragic is the suffering contradiction, the comical, the painless contradiction… . The comic apprehension evokes the contradiction or makes it manifest by having in mind the way out, which is why the contradiction is painless. The tragic apprehension sees the contradiction and despairs of a way out.  </a:t>
            </a:r>
          </a:p>
          <a:p>
            <a:r>
              <a:rPr lang="en-GB" dirty="0"/>
              <a:t>William Hazlitt also offers a similar distinction between tragedy and comedy:</a:t>
            </a:r>
          </a:p>
          <a:p>
            <a:pPr lvl="1"/>
            <a:r>
              <a:rPr lang="en-GB" dirty="0"/>
              <a:t>Man is the only animal that laughs and weeps: for he is the only animal that is struck with the difference between what things are, and what they ought to be. We weep at what thwarts or exceeds our desires in serious matters; we laugh at what only disappoints our expectations in trifles… . To explain the nature of laughter and tears, is to account for the condition of human life; for it is in a manner compounded of the two!</a:t>
            </a:r>
          </a:p>
          <a:p>
            <a:endParaRPr lang="en-GB" dirty="0"/>
          </a:p>
          <a:p>
            <a:endParaRPr lang="en-GB" dirty="0" smtClean="0"/>
          </a:p>
          <a:p>
            <a:endParaRPr lang="en-GB" dirty="0"/>
          </a:p>
          <a:p>
            <a:endParaRPr lang="en-GB" dirty="0"/>
          </a:p>
        </p:txBody>
      </p:sp>
      <p:pic>
        <p:nvPicPr>
          <p:cNvPr id="5122" name="Picture 2" descr="https://encrypted-tbn2.gstatic.com/images?q=tbn:ANd9GcQ81lXAh0pJPPIUP0zUeoPBBSVqD-mPG5Dl-dYaRpEjxcim7DWZ0g"/>
          <p:cNvPicPr>
            <a:picLocks noChangeAspect="1" noChangeArrowheads="1"/>
          </p:cNvPicPr>
          <p:nvPr/>
        </p:nvPicPr>
        <p:blipFill>
          <a:blip r:embed="rId2" cstate="print"/>
          <a:srcRect b="37650"/>
          <a:stretch>
            <a:fillRect/>
          </a:stretch>
        </p:blipFill>
        <p:spPr bwMode="auto">
          <a:xfrm>
            <a:off x="5364088" y="1916832"/>
            <a:ext cx="3237905" cy="1512168"/>
          </a:xfrm>
          <a:prstGeom prst="rect">
            <a:avLst/>
          </a:prstGeom>
          <a:noFill/>
        </p:spPr>
      </p:pic>
      <p:pic>
        <p:nvPicPr>
          <p:cNvPr id="5123" name="Picture 3" descr="C:\Users\Red Devil\AppData\Local\Microsoft\Windows\Temporary Internet Files\Content.IE5\47B3A1Z0\MC900440678[1].png"/>
          <p:cNvPicPr>
            <a:picLocks noChangeAspect="1" noChangeArrowheads="1"/>
          </p:cNvPicPr>
          <p:nvPr/>
        </p:nvPicPr>
        <p:blipFill>
          <a:blip r:embed="rId3" cstate="print"/>
          <a:srcRect/>
          <a:stretch>
            <a:fillRect/>
          </a:stretch>
        </p:blipFill>
        <p:spPr bwMode="auto">
          <a:xfrm>
            <a:off x="539552" y="1988840"/>
            <a:ext cx="1950769" cy="1950769"/>
          </a:xfrm>
          <a:prstGeom prst="rect">
            <a:avLst/>
          </a:prstGeom>
          <a:noFill/>
        </p:spPr>
      </p:pic>
      <p:sp>
        <p:nvSpPr>
          <p:cNvPr id="6" name="Oval Callout 5"/>
          <p:cNvSpPr/>
          <p:nvPr/>
        </p:nvSpPr>
        <p:spPr>
          <a:xfrm>
            <a:off x="2627784" y="1628800"/>
            <a:ext cx="1944216" cy="1116704"/>
          </a:xfrm>
          <a:prstGeom prst="wedgeEllipseCallout">
            <a:avLst>
              <a:gd name="adj1" fmla="val -64247"/>
              <a:gd name="adj2" fmla="val 43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SHARK!!!</a:t>
            </a:r>
            <a:endParaRPr lang="en-GB"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p:cTn id="19" dur="500" fill="hold"/>
                                        <p:tgtEl>
                                          <p:spTgt spid="5123"/>
                                        </p:tgtEl>
                                        <p:attrNameLst>
                                          <p:attrName>ppt_w</p:attrName>
                                        </p:attrNameLst>
                                      </p:cBhvr>
                                      <p:tavLst>
                                        <p:tav tm="0">
                                          <p:val>
                                            <p:fltVal val="0"/>
                                          </p:val>
                                        </p:tav>
                                        <p:tav tm="100000">
                                          <p:val>
                                            <p:strVal val="#ppt_w"/>
                                          </p:val>
                                        </p:tav>
                                      </p:tavLst>
                                    </p:anim>
                                    <p:anim calcmode="lin" valueType="num">
                                      <p:cBhvr>
                                        <p:cTn id="20" dur="500" fill="hold"/>
                                        <p:tgtEl>
                                          <p:spTgt spid="512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p:cTn id="3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0" end="10"/>
                                            </p:tx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 calcmode="lin" valueType="num">
                                      <p:cBhvr>
                                        <p:cTn id="3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 calcmode="lin" valueType="num">
                                      <p:cBhvr>
                                        <p:cTn id="44"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2" end="12"/>
                                            </p:txEl>
                                          </p:spTgt>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 calcmode="lin" valueType="num">
                                      <p:cBhvr>
                                        <p:cTn id="4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9877</Words>
  <Application>Microsoft Office PowerPoint</Application>
  <PresentationFormat>On-screen Show (4:3)</PresentationFormat>
  <Paragraphs>456</Paragraphs>
  <Slides>85</Slides>
  <Notes>2</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Coursework: Dramatic Genres - Comedy</vt:lpstr>
      <vt:lpstr>PowerPoint Presentation</vt:lpstr>
      <vt:lpstr>Try to take some notes on the following (warning: we will be moving quite quickly)</vt:lpstr>
      <vt:lpstr>PowerPoint Presentation</vt:lpstr>
      <vt:lpstr>Superiority Theory of Laughter</vt:lpstr>
      <vt:lpstr>Relief Theory of Laughter</vt:lpstr>
      <vt:lpstr>PowerPoint Presentation</vt:lpstr>
      <vt:lpstr>C18: Beattie and Kant</vt:lpstr>
      <vt:lpstr>C19: Schopenhauer, Kierkegaard, Hazlitt</vt:lpstr>
      <vt:lpstr>Incongruity it C20</vt:lpstr>
      <vt:lpstr>Henri Bergson</vt:lpstr>
      <vt:lpstr>PowerPoint Presentation</vt:lpstr>
      <vt:lpstr>References for Lessons 1: Philosophy of Laughter</vt:lpstr>
      <vt:lpstr>Lesson 2</vt:lpstr>
      <vt:lpstr>PowerPoint Presentation</vt:lpstr>
      <vt:lpstr>PowerPoint Presentation</vt:lpstr>
      <vt:lpstr>History of Comedy</vt:lpstr>
      <vt:lpstr>PowerPoint Presentation</vt:lpstr>
      <vt:lpstr>Comedy &amp; Tragedy</vt:lpstr>
      <vt:lpstr>Aristotle’s Poetics on comedy</vt:lpstr>
      <vt:lpstr>Aristotle’s Poetics on comedy</vt:lpstr>
      <vt:lpstr>Ancient Greek Comedy: Old Comedy (from Brown [1992a] and Weitz [2009, pp. 39-62])</vt:lpstr>
      <vt:lpstr>New Comedy of Menander (from Brown [1992a] and Weitz [2009, pp. 39-62])</vt:lpstr>
      <vt:lpstr>Roman Comedy (from Brown [1992a] and Weitz [2009, pp. 39-62])</vt:lpstr>
      <vt:lpstr>Medieval Comedy (Cuddon 1999, pp. 422-23)</vt:lpstr>
      <vt:lpstr>General Structure of Comedy</vt:lpstr>
      <vt:lpstr>Useful, broad distinctions:</vt:lpstr>
      <vt:lpstr>The following notes are taken from</vt:lpstr>
      <vt:lpstr>Commedia dell’arte </vt:lpstr>
      <vt:lpstr>Farce</vt:lpstr>
      <vt:lpstr>Satire</vt:lpstr>
      <vt:lpstr>Black Comedy</vt:lpstr>
      <vt:lpstr>PowerPoint Presentation</vt:lpstr>
      <vt:lpstr>Presentations – Next Thursday</vt:lpstr>
      <vt:lpstr>The IT Crowd</vt:lpstr>
      <vt:lpstr>The IT Crowd</vt:lpstr>
      <vt:lpstr>References for Lesson 2: History of Comedy</vt:lpstr>
      <vt:lpstr>Lesson 3</vt:lpstr>
      <vt:lpstr>PowerPoint Presentation</vt:lpstr>
      <vt:lpstr>What is the function of the Inductions, and how do they relate to the rest of the play? How do they affect the type of comedy we understand The Taming of the Shrew to be?</vt:lpstr>
      <vt:lpstr>Class &amp; Land enclosures in the Tudor/Elizabethan Period</vt:lpstr>
      <vt:lpstr>Class &amp; Land enclosures in the Tudor/Elizabethan Period</vt:lpstr>
      <vt:lpstr>Women in Shakespeare’s England (from Stephen Greenblatt, “General Introduction,” The Norton Shakespeare, ed. Greenblatt (New York: Norton, 1997).</vt:lpstr>
      <vt:lpstr>PowerPoint Presentation</vt:lpstr>
      <vt:lpstr>PowerPoint Presentation</vt:lpstr>
      <vt:lpstr>If any of these readings is convincing, we need to find textual evidence to support them. So, let’s look for the language of class, labour, wealth/profit/money.</vt:lpstr>
      <vt:lpstr>PowerPoint Presentation</vt:lpstr>
      <vt:lpstr>H/W (04/10/13): After watching parts of film productions and reading Inductions and Act I, scene i. </vt:lpstr>
      <vt:lpstr>PowerPoint Presentation</vt:lpstr>
      <vt:lpstr>“Renaissance” Humanism</vt:lpstr>
      <vt:lpstr>Humanism and the Humanities</vt:lpstr>
      <vt:lpstr>Sources of the humanist sense of self:</vt:lpstr>
      <vt:lpstr>PowerPoint Presentation</vt:lpstr>
      <vt:lpstr>Virtue</vt:lpstr>
      <vt:lpstr>Returning first Shrew essays</vt:lpstr>
      <vt:lpstr>General feedback (notes if relevant to you)</vt:lpstr>
      <vt:lpstr>Summary, Explanation, Analysis</vt:lpstr>
      <vt:lpstr>Baptista refuses to “bestow my youngest daughter / Before I have a husband for the elder” (I.i).</vt:lpstr>
      <vt:lpstr>The same, with a little context:</vt:lpstr>
      <vt:lpstr>From this: Baptista refuses to “bestow my youngest daughter / Before I have a husband for the elder” (I.i). This means he will not allow Bianca to marry before Katherina – the “shrew” – has married.</vt:lpstr>
      <vt:lpstr>PowerPoint Presentation</vt:lpstr>
      <vt:lpstr>2 Lessons: Katherine’s last speech</vt:lpstr>
      <vt:lpstr>H/W</vt:lpstr>
      <vt:lpstr>Linguistic Patterns in Katherine’s speech</vt:lpstr>
      <vt:lpstr>PowerPoint Presentation</vt:lpstr>
      <vt:lpstr>Lessons on CW preparation</vt:lpstr>
      <vt:lpstr>Lesson 1</vt:lpstr>
      <vt:lpstr>Planning Coursework (1)</vt:lpstr>
      <vt:lpstr>PowerPoint Presentation</vt:lpstr>
      <vt:lpstr>PowerPoint Presentation</vt:lpstr>
      <vt:lpstr>PowerPoint Presentation</vt:lpstr>
      <vt:lpstr>PowerPoint Presentation</vt:lpstr>
      <vt:lpstr>Finally…</vt:lpstr>
      <vt:lpstr>Planning Coursework (2): Analysis</vt:lpstr>
      <vt:lpstr>Context</vt:lpstr>
      <vt:lpstr>PowerPoint Presentation</vt:lpstr>
      <vt:lpstr>PowerPoint Presentation</vt:lpstr>
      <vt:lpstr>From Stephen Greenblatt, “General Introduction,” The Norton Shakespeare, ed. Greenblatt (New York: Norton, 1997)</vt:lpstr>
      <vt:lpstr>PowerPoint Presentation</vt:lpstr>
      <vt:lpstr>Ongoing H/W as you prepare the coursework</vt:lpstr>
      <vt:lpstr>PowerPoint Presentation</vt:lpstr>
      <vt:lpstr>Baptista refuses to “bestow my youngest daughter / Before I have a husband for the elder” (I.i).</vt:lpstr>
      <vt:lpstr>The same, with a little context:</vt:lpstr>
      <vt:lpstr>From this: Baptista refuses to “bestow my youngest daughter / Before I have a husband for the elder” (I.i). This means he will not allow Bianca to marry before Katherina – the “shrew” – has married.</vt:lpstr>
      <vt:lpstr>H/W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Red Devil</dc:creator>
  <cp:lastModifiedBy>Belas</cp:lastModifiedBy>
  <cp:revision>71</cp:revision>
  <dcterms:created xsi:type="dcterms:W3CDTF">2013-09-05T05:46:26Z</dcterms:created>
  <dcterms:modified xsi:type="dcterms:W3CDTF">2014-09-18T10:06:15Z</dcterms:modified>
</cp:coreProperties>
</file>