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1" r:id="rId9"/>
    <p:sldId id="265" r:id="rId10"/>
    <p:sldId id="264"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79" r:id="rId26"/>
    <p:sldId id="281" r:id="rId27"/>
    <p:sldId id="283" r:id="rId28"/>
    <p:sldId id="286" r:id="rId29"/>
    <p:sldId id="284" r:id="rId30"/>
    <p:sldId id="282" r:id="rId31"/>
    <p:sldId id="285" r:id="rId32"/>
    <p:sldId id="287" r:id="rId33"/>
    <p:sldId id="288" r:id="rId34"/>
    <p:sldId id="289" r:id="rId35"/>
    <p:sldId id="290" r:id="rId36"/>
    <p:sldId id="291" r:id="rId37"/>
    <p:sldId id="292" r:id="rId38"/>
    <p:sldId id="293" r:id="rId39"/>
    <p:sldId id="294" r:id="rId40"/>
    <p:sldId id="295" r:id="rId4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p:scale>
          <a:sx n="100" d="100"/>
          <a:sy n="100" d="100"/>
        </p:scale>
        <p:origin x="-294"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F460BA-2DCF-4D04-8D76-000EBF77CF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GB"/>
        </a:p>
      </dgm:t>
    </dgm:pt>
    <dgm:pt modelId="{185B5C92-C17A-4DDD-A632-CFCE0C6D6E32}">
      <dgm:prSet phldrT="[Text]"/>
      <dgm:spPr/>
      <dgm:t>
        <a:bodyPr/>
        <a:lstStyle/>
        <a:p>
          <a:r>
            <a:rPr lang="en-GB" dirty="0" smtClean="0"/>
            <a:t>Eva</a:t>
          </a:r>
          <a:endParaRPr lang="en-GB" dirty="0"/>
        </a:p>
      </dgm:t>
    </dgm:pt>
    <dgm:pt modelId="{B3FB7156-E3AE-492C-A49C-6433044BAB61}" type="parTrans" cxnId="{34658040-55FE-4609-BCF9-826294294434}">
      <dgm:prSet/>
      <dgm:spPr/>
      <dgm:t>
        <a:bodyPr/>
        <a:lstStyle/>
        <a:p>
          <a:endParaRPr lang="en-GB"/>
        </a:p>
      </dgm:t>
    </dgm:pt>
    <dgm:pt modelId="{BEC9803E-4E97-48DF-A150-0AF778143DAB}" type="sibTrans" cxnId="{34658040-55FE-4609-BCF9-826294294434}">
      <dgm:prSet/>
      <dgm:spPr/>
      <dgm:t>
        <a:bodyPr/>
        <a:lstStyle/>
        <a:p>
          <a:endParaRPr lang="en-GB"/>
        </a:p>
      </dgm:t>
    </dgm:pt>
    <dgm:pt modelId="{C3A5510C-60B2-4A1D-A829-0793BD19E548}">
      <dgm:prSet phldrT="[Text]"/>
      <dgm:spPr/>
      <dgm:t>
        <a:bodyPr/>
        <a:lstStyle/>
        <a:p>
          <a:r>
            <a:rPr lang="en-GB" dirty="0" smtClean="0"/>
            <a:t>Her time at the factory; her growing dissatisfaction; the loss of her job</a:t>
          </a:r>
          <a:endParaRPr lang="en-GB" dirty="0"/>
        </a:p>
      </dgm:t>
    </dgm:pt>
    <dgm:pt modelId="{6B7DBDBD-F9D4-422B-907B-A6847B9A5F65}" type="parTrans" cxnId="{D5A1E5B7-E4D3-40D8-B115-D8034085D2D5}">
      <dgm:prSet/>
      <dgm:spPr/>
      <dgm:t>
        <a:bodyPr/>
        <a:lstStyle/>
        <a:p>
          <a:endParaRPr lang="en-GB"/>
        </a:p>
      </dgm:t>
    </dgm:pt>
    <dgm:pt modelId="{E1896743-965D-4250-AB34-C5406E2D5B86}" type="sibTrans" cxnId="{D5A1E5B7-E4D3-40D8-B115-D8034085D2D5}">
      <dgm:prSet/>
      <dgm:spPr/>
      <dgm:t>
        <a:bodyPr/>
        <a:lstStyle/>
        <a:p>
          <a:endParaRPr lang="en-GB"/>
        </a:p>
      </dgm:t>
    </dgm:pt>
    <dgm:pt modelId="{219BFC62-140D-47A1-9DA9-158C6F5FCC8C}">
      <dgm:prSet phldrT="[Text]"/>
      <dgm:spPr/>
      <dgm:t>
        <a:bodyPr/>
        <a:lstStyle/>
        <a:p>
          <a:r>
            <a:rPr lang="en-GB" dirty="0" smtClean="0"/>
            <a:t>Her job at </a:t>
          </a:r>
          <a:r>
            <a:rPr lang="en-GB" dirty="0" err="1" smtClean="0"/>
            <a:t>Milwards</a:t>
          </a:r>
          <a:r>
            <a:rPr lang="en-GB" dirty="0" smtClean="0"/>
            <a:t>; her being sacked by </a:t>
          </a:r>
          <a:r>
            <a:rPr lang="en-GB" dirty="0" err="1" smtClean="0"/>
            <a:t>Milwards</a:t>
          </a:r>
          <a:endParaRPr lang="en-GB" dirty="0"/>
        </a:p>
      </dgm:t>
    </dgm:pt>
    <dgm:pt modelId="{4AF4E362-EAA4-46CF-ADC7-77F965FA82A8}" type="parTrans" cxnId="{3A05DCC0-1553-40AB-A384-75181835737F}">
      <dgm:prSet/>
      <dgm:spPr/>
      <dgm:t>
        <a:bodyPr/>
        <a:lstStyle/>
        <a:p>
          <a:endParaRPr lang="en-GB"/>
        </a:p>
      </dgm:t>
    </dgm:pt>
    <dgm:pt modelId="{C0B9172F-4265-4871-B69F-06919B8C68DE}" type="sibTrans" cxnId="{3A05DCC0-1553-40AB-A384-75181835737F}">
      <dgm:prSet/>
      <dgm:spPr/>
      <dgm:t>
        <a:bodyPr/>
        <a:lstStyle/>
        <a:p>
          <a:endParaRPr lang="en-GB"/>
        </a:p>
      </dgm:t>
    </dgm:pt>
    <dgm:pt modelId="{7DFD11BA-11F0-4B4A-ABEB-AC34250BCCDE}">
      <dgm:prSet phldrT="[Text]"/>
      <dgm:spPr/>
      <dgm:t>
        <a:bodyPr/>
        <a:lstStyle/>
        <a:p>
          <a:r>
            <a:rPr lang="en-GB" dirty="0" smtClean="0"/>
            <a:t>Her affair with Gerald</a:t>
          </a:r>
          <a:endParaRPr lang="en-GB" dirty="0"/>
        </a:p>
      </dgm:t>
    </dgm:pt>
    <dgm:pt modelId="{D09D9B25-4468-48CB-B3C4-EBF2144E4C01}" type="parTrans" cxnId="{C7B16462-5B2B-471A-A538-53BFA75BD184}">
      <dgm:prSet/>
      <dgm:spPr/>
      <dgm:t>
        <a:bodyPr/>
        <a:lstStyle/>
        <a:p>
          <a:endParaRPr lang="en-GB"/>
        </a:p>
      </dgm:t>
    </dgm:pt>
    <dgm:pt modelId="{5089FD2E-257B-4C58-A32B-C2D1C90BFAC8}" type="sibTrans" cxnId="{C7B16462-5B2B-471A-A538-53BFA75BD184}">
      <dgm:prSet/>
      <dgm:spPr/>
      <dgm:t>
        <a:bodyPr/>
        <a:lstStyle/>
        <a:p>
          <a:endParaRPr lang="en-GB"/>
        </a:p>
      </dgm:t>
    </dgm:pt>
    <dgm:pt modelId="{0EA0C333-BB99-4A3A-9038-855E15AB9F55}">
      <dgm:prSet phldrT="[Text]"/>
      <dgm:spPr/>
      <dgm:t>
        <a:bodyPr/>
        <a:lstStyle/>
        <a:p>
          <a:r>
            <a:rPr lang="en-GB" dirty="0" smtClean="0"/>
            <a:t>Her encounter with </a:t>
          </a:r>
          <a:r>
            <a:rPr lang="en-GB" dirty="0" err="1" smtClean="0"/>
            <a:t>Mrs.</a:t>
          </a:r>
          <a:r>
            <a:rPr lang="en-GB" dirty="0" smtClean="0"/>
            <a:t> Birling</a:t>
          </a:r>
          <a:endParaRPr lang="en-GB" dirty="0"/>
        </a:p>
      </dgm:t>
    </dgm:pt>
    <dgm:pt modelId="{F3E96CE1-2FFE-42CA-B5A4-B04B04E7A5A0}" type="parTrans" cxnId="{FFB5800D-B41E-4626-A770-DD798EB54AE2}">
      <dgm:prSet/>
      <dgm:spPr/>
      <dgm:t>
        <a:bodyPr/>
        <a:lstStyle/>
        <a:p>
          <a:endParaRPr lang="en-GB"/>
        </a:p>
      </dgm:t>
    </dgm:pt>
    <dgm:pt modelId="{04AC8F68-28F2-4243-9612-F0EF5BBCEDA2}" type="sibTrans" cxnId="{FFB5800D-B41E-4626-A770-DD798EB54AE2}">
      <dgm:prSet/>
      <dgm:spPr/>
      <dgm:t>
        <a:bodyPr/>
        <a:lstStyle/>
        <a:p>
          <a:endParaRPr lang="en-GB"/>
        </a:p>
      </dgm:t>
    </dgm:pt>
    <dgm:pt modelId="{0C10E694-337A-4DC8-99C2-32EEAD3607A9}">
      <dgm:prSet phldrT="[Text]"/>
      <dgm:spPr/>
      <dgm:t>
        <a:bodyPr/>
        <a:lstStyle/>
        <a:p>
          <a:r>
            <a:rPr lang="en-GB" dirty="0" smtClean="0"/>
            <a:t>Her relationship with Eric; her pregnancy</a:t>
          </a:r>
          <a:endParaRPr lang="en-GB" dirty="0"/>
        </a:p>
      </dgm:t>
    </dgm:pt>
    <dgm:pt modelId="{DC2BDA94-58EF-4106-993A-A4BAD5F181E6}" type="parTrans" cxnId="{366C3479-64DA-46AF-845B-E65C4511E562}">
      <dgm:prSet/>
      <dgm:spPr/>
      <dgm:t>
        <a:bodyPr/>
        <a:lstStyle/>
        <a:p>
          <a:endParaRPr lang="en-GB"/>
        </a:p>
      </dgm:t>
    </dgm:pt>
    <dgm:pt modelId="{54C2C875-B0E6-4391-8AE3-0BE9E3731B29}" type="sibTrans" cxnId="{366C3479-64DA-46AF-845B-E65C4511E562}">
      <dgm:prSet/>
      <dgm:spPr/>
      <dgm:t>
        <a:bodyPr/>
        <a:lstStyle/>
        <a:p>
          <a:endParaRPr lang="en-GB"/>
        </a:p>
      </dgm:t>
    </dgm:pt>
    <dgm:pt modelId="{367E88AC-B1A4-4530-BA65-367D39C8E85D}">
      <dgm:prSet phldrT="[Text]"/>
      <dgm:spPr/>
      <dgm:t>
        <a:bodyPr/>
        <a:lstStyle/>
        <a:p>
          <a:r>
            <a:rPr lang="en-GB" dirty="0" smtClean="0"/>
            <a:t>Her suicide</a:t>
          </a:r>
          <a:endParaRPr lang="en-GB" dirty="0"/>
        </a:p>
      </dgm:t>
    </dgm:pt>
    <dgm:pt modelId="{2BA2B265-5E7D-49FA-8ED2-5C13C1A249CB}" type="parTrans" cxnId="{3CF4B69B-C507-4A30-9836-0F57F830EB1C}">
      <dgm:prSet/>
      <dgm:spPr/>
    </dgm:pt>
    <dgm:pt modelId="{95651321-7203-401B-9D44-DD8AEA82411C}" type="sibTrans" cxnId="{3CF4B69B-C507-4A30-9836-0F57F830EB1C}">
      <dgm:prSet/>
      <dgm:spPr/>
    </dgm:pt>
    <dgm:pt modelId="{0F71B5DF-AA73-45B4-B054-1BA1BFFC4675}" type="pres">
      <dgm:prSet presAssocID="{0EF460BA-2DCF-4D04-8D76-000EBF77CF68}" presName="Name0" presStyleCnt="0">
        <dgm:presLayoutVars>
          <dgm:chMax val="1"/>
          <dgm:chPref val="1"/>
          <dgm:dir/>
          <dgm:animOne val="branch"/>
          <dgm:animLvl val="lvl"/>
        </dgm:presLayoutVars>
      </dgm:prSet>
      <dgm:spPr/>
      <dgm:t>
        <a:bodyPr/>
        <a:lstStyle/>
        <a:p>
          <a:endParaRPr lang="en-GB"/>
        </a:p>
      </dgm:t>
    </dgm:pt>
    <dgm:pt modelId="{1A3D3054-A1B2-4ADB-8670-6A69A80BDBD9}" type="pres">
      <dgm:prSet presAssocID="{185B5C92-C17A-4DDD-A632-CFCE0C6D6E32}" presName="singleCycle" presStyleCnt="0"/>
      <dgm:spPr/>
    </dgm:pt>
    <dgm:pt modelId="{E259D5FE-ABE5-4AAE-B363-C390D5B84D1A}" type="pres">
      <dgm:prSet presAssocID="{185B5C92-C17A-4DDD-A632-CFCE0C6D6E32}" presName="singleCenter" presStyleLbl="node1" presStyleIdx="0" presStyleCnt="7">
        <dgm:presLayoutVars>
          <dgm:chMax val="7"/>
          <dgm:chPref val="7"/>
        </dgm:presLayoutVars>
      </dgm:prSet>
      <dgm:spPr/>
      <dgm:t>
        <a:bodyPr/>
        <a:lstStyle/>
        <a:p>
          <a:endParaRPr lang="en-GB"/>
        </a:p>
      </dgm:t>
    </dgm:pt>
    <dgm:pt modelId="{21D577D1-61FC-4F8E-B6BB-73B3A4E91ABE}" type="pres">
      <dgm:prSet presAssocID="{6B7DBDBD-F9D4-422B-907B-A6847B9A5F65}" presName="Name56" presStyleLbl="parChTrans1D2" presStyleIdx="0" presStyleCnt="6"/>
      <dgm:spPr/>
      <dgm:t>
        <a:bodyPr/>
        <a:lstStyle/>
        <a:p>
          <a:endParaRPr lang="en-GB"/>
        </a:p>
      </dgm:t>
    </dgm:pt>
    <dgm:pt modelId="{74715400-CFD9-4F6B-BDD5-1C356B44A664}" type="pres">
      <dgm:prSet presAssocID="{C3A5510C-60B2-4A1D-A829-0793BD19E548}" presName="text0" presStyleLbl="node1" presStyleIdx="1" presStyleCnt="7" custScaleX="205801">
        <dgm:presLayoutVars>
          <dgm:bulletEnabled val="1"/>
        </dgm:presLayoutVars>
      </dgm:prSet>
      <dgm:spPr/>
      <dgm:t>
        <a:bodyPr/>
        <a:lstStyle/>
        <a:p>
          <a:endParaRPr lang="en-GB"/>
        </a:p>
      </dgm:t>
    </dgm:pt>
    <dgm:pt modelId="{F44DD0AD-FFA7-4216-8370-AC2E61BA3D2A}" type="pres">
      <dgm:prSet presAssocID="{4AF4E362-EAA4-46CF-ADC7-77F965FA82A8}" presName="Name56" presStyleLbl="parChTrans1D2" presStyleIdx="1" presStyleCnt="6"/>
      <dgm:spPr/>
      <dgm:t>
        <a:bodyPr/>
        <a:lstStyle/>
        <a:p>
          <a:endParaRPr lang="en-GB"/>
        </a:p>
      </dgm:t>
    </dgm:pt>
    <dgm:pt modelId="{D353E6CA-2C3D-4438-AF99-226E05A97F82}" type="pres">
      <dgm:prSet presAssocID="{219BFC62-140D-47A1-9DA9-158C6F5FCC8C}" presName="text0" presStyleLbl="node1" presStyleIdx="2" presStyleCnt="7" custScaleX="129826" custScaleY="147372">
        <dgm:presLayoutVars>
          <dgm:bulletEnabled val="1"/>
        </dgm:presLayoutVars>
      </dgm:prSet>
      <dgm:spPr/>
      <dgm:t>
        <a:bodyPr/>
        <a:lstStyle/>
        <a:p>
          <a:endParaRPr lang="en-GB"/>
        </a:p>
      </dgm:t>
    </dgm:pt>
    <dgm:pt modelId="{1D9B161E-11A2-43F7-8F06-4EB71EBA68E7}" type="pres">
      <dgm:prSet presAssocID="{D09D9B25-4468-48CB-B3C4-EBF2144E4C01}" presName="Name56" presStyleLbl="parChTrans1D2" presStyleIdx="2" presStyleCnt="6"/>
      <dgm:spPr/>
      <dgm:t>
        <a:bodyPr/>
        <a:lstStyle/>
        <a:p>
          <a:endParaRPr lang="en-GB"/>
        </a:p>
      </dgm:t>
    </dgm:pt>
    <dgm:pt modelId="{FB95C742-D536-4555-8784-CFBCA6CB3D2F}" type="pres">
      <dgm:prSet presAssocID="{7DFD11BA-11F0-4B4A-ABEB-AC34250BCCDE}" presName="text0" presStyleLbl="node1" presStyleIdx="3" presStyleCnt="7">
        <dgm:presLayoutVars>
          <dgm:bulletEnabled val="1"/>
        </dgm:presLayoutVars>
      </dgm:prSet>
      <dgm:spPr/>
      <dgm:t>
        <a:bodyPr/>
        <a:lstStyle/>
        <a:p>
          <a:endParaRPr lang="en-GB"/>
        </a:p>
      </dgm:t>
    </dgm:pt>
    <dgm:pt modelId="{7F129EEB-786B-4833-9490-DE7944052B80}" type="pres">
      <dgm:prSet presAssocID="{DC2BDA94-58EF-4106-993A-A4BAD5F181E6}" presName="Name56" presStyleLbl="parChTrans1D2" presStyleIdx="3" presStyleCnt="6"/>
      <dgm:spPr/>
      <dgm:t>
        <a:bodyPr/>
        <a:lstStyle/>
        <a:p>
          <a:endParaRPr lang="en-GB"/>
        </a:p>
      </dgm:t>
    </dgm:pt>
    <dgm:pt modelId="{14E41847-C6E3-4182-B386-0E998A422702}" type="pres">
      <dgm:prSet presAssocID="{0C10E694-337A-4DC8-99C2-32EEAD3607A9}" presName="text0" presStyleLbl="node1" presStyleIdx="4" presStyleCnt="7" custScaleX="151473" custScaleY="133878">
        <dgm:presLayoutVars>
          <dgm:bulletEnabled val="1"/>
        </dgm:presLayoutVars>
      </dgm:prSet>
      <dgm:spPr/>
      <dgm:t>
        <a:bodyPr/>
        <a:lstStyle/>
        <a:p>
          <a:endParaRPr lang="en-GB"/>
        </a:p>
      </dgm:t>
    </dgm:pt>
    <dgm:pt modelId="{A7A73720-12D8-4FE4-8F81-31921D431435}" type="pres">
      <dgm:prSet presAssocID="{F3E96CE1-2FFE-42CA-B5A4-B04B04E7A5A0}" presName="Name56" presStyleLbl="parChTrans1D2" presStyleIdx="4" presStyleCnt="6"/>
      <dgm:spPr/>
      <dgm:t>
        <a:bodyPr/>
        <a:lstStyle/>
        <a:p>
          <a:endParaRPr lang="en-GB"/>
        </a:p>
      </dgm:t>
    </dgm:pt>
    <dgm:pt modelId="{84E5046B-6148-46AD-80D6-7249BEDAE010}" type="pres">
      <dgm:prSet presAssocID="{0EA0C333-BB99-4A3A-9038-855E15AB9F55}" presName="text0" presStyleLbl="node1" presStyleIdx="5" presStyleCnt="7">
        <dgm:presLayoutVars>
          <dgm:bulletEnabled val="1"/>
        </dgm:presLayoutVars>
      </dgm:prSet>
      <dgm:spPr/>
      <dgm:t>
        <a:bodyPr/>
        <a:lstStyle/>
        <a:p>
          <a:endParaRPr lang="en-GB"/>
        </a:p>
      </dgm:t>
    </dgm:pt>
    <dgm:pt modelId="{E0869980-CB58-44C2-8C4B-6650370A4A7C}" type="pres">
      <dgm:prSet presAssocID="{2BA2B265-5E7D-49FA-8ED2-5C13C1A249CB}" presName="Name56" presStyleLbl="parChTrans1D2" presStyleIdx="5" presStyleCnt="6"/>
      <dgm:spPr/>
    </dgm:pt>
    <dgm:pt modelId="{D25F900F-0172-4DE5-A64F-B3EE454BCE8A}" type="pres">
      <dgm:prSet presAssocID="{367E88AC-B1A4-4530-BA65-367D39C8E85D}" presName="text0" presStyleLbl="node1" presStyleIdx="6" presStyleCnt="7" custAng="0" custScaleX="107816" custScaleY="75868" custRadScaleRad="127197" custRadScaleInc="-22843">
        <dgm:presLayoutVars>
          <dgm:bulletEnabled val="1"/>
        </dgm:presLayoutVars>
      </dgm:prSet>
      <dgm:spPr/>
      <dgm:t>
        <a:bodyPr/>
        <a:lstStyle/>
        <a:p>
          <a:endParaRPr lang="en-GB"/>
        </a:p>
      </dgm:t>
    </dgm:pt>
  </dgm:ptLst>
  <dgm:cxnLst>
    <dgm:cxn modelId="{117214C4-451A-4128-8A19-A4723644EADC}" type="presOf" srcId="{0EF460BA-2DCF-4D04-8D76-000EBF77CF68}" destId="{0F71B5DF-AA73-45B4-B054-1BA1BFFC4675}" srcOrd="0" destOrd="0" presId="urn:microsoft.com/office/officeart/2008/layout/RadialCluster"/>
    <dgm:cxn modelId="{C7B16462-5B2B-471A-A538-53BFA75BD184}" srcId="{185B5C92-C17A-4DDD-A632-CFCE0C6D6E32}" destId="{7DFD11BA-11F0-4B4A-ABEB-AC34250BCCDE}" srcOrd="2" destOrd="0" parTransId="{D09D9B25-4468-48CB-B3C4-EBF2144E4C01}" sibTransId="{5089FD2E-257B-4C58-A32B-C2D1C90BFAC8}"/>
    <dgm:cxn modelId="{95289B93-BE0D-4EA6-B2BC-622D8F5F5E97}" type="presOf" srcId="{0EA0C333-BB99-4A3A-9038-855E15AB9F55}" destId="{84E5046B-6148-46AD-80D6-7249BEDAE010}" srcOrd="0" destOrd="0" presId="urn:microsoft.com/office/officeart/2008/layout/RadialCluster"/>
    <dgm:cxn modelId="{0528C5C5-115D-4E4D-9183-762711238716}" type="presOf" srcId="{185B5C92-C17A-4DDD-A632-CFCE0C6D6E32}" destId="{E259D5FE-ABE5-4AAE-B363-C390D5B84D1A}" srcOrd="0" destOrd="0" presId="urn:microsoft.com/office/officeart/2008/layout/RadialCluster"/>
    <dgm:cxn modelId="{34658040-55FE-4609-BCF9-826294294434}" srcId="{0EF460BA-2DCF-4D04-8D76-000EBF77CF68}" destId="{185B5C92-C17A-4DDD-A632-CFCE0C6D6E32}" srcOrd="0" destOrd="0" parTransId="{B3FB7156-E3AE-492C-A49C-6433044BAB61}" sibTransId="{BEC9803E-4E97-48DF-A150-0AF778143DAB}"/>
    <dgm:cxn modelId="{3B8702FB-51D3-46EB-8770-D7281D3E0FF8}" type="presOf" srcId="{7DFD11BA-11F0-4B4A-ABEB-AC34250BCCDE}" destId="{FB95C742-D536-4555-8784-CFBCA6CB3D2F}" srcOrd="0" destOrd="0" presId="urn:microsoft.com/office/officeart/2008/layout/RadialCluster"/>
    <dgm:cxn modelId="{B7AC8CA9-887B-476E-9340-3FB6A3B25A4A}" type="presOf" srcId="{F3E96CE1-2FFE-42CA-B5A4-B04B04E7A5A0}" destId="{A7A73720-12D8-4FE4-8F81-31921D431435}" srcOrd="0" destOrd="0" presId="urn:microsoft.com/office/officeart/2008/layout/RadialCluster"/>
    <dgm:cxn modelId="{A6439EBD-F780-4A04-840E-1AC7E1A59C89}" type="presOf" srcId="{0C10E694-337A-4DC8-99C2-32EEAD3607A9}" destId="{14E41847-C6E3-4182-B386-0E998A422702}" srcOrd="0" destOrd="0" presId="urn:microsoft.com/office/officeart/2008/layout/RadialCluster"/>
    <dgm:cxn modelId="{366C3479-64DA-46AF-845B-E65C4511E562}" srcId="{185B5C92-C17A-4DDD-A632-CFCE0C6D6E32}" destId="{0C10E694-337A-4DC8-99C2-32EEAD3607A9}" srcOrd="3" destOrd="0" parTransId="{DC2BDA94-58EF-4106-993A-A4BAD5F181E6}" sibTransId="{54C2C875-B0E6-4391-8AE3-0BE9E3731B29}"/>
    <dgm:cxn modelId="{00CF843A-5B3D-4492-9B6D-79082B7B2805}" type="presOf" srcId="{D09D9B25-4468-48CB-B3C4-EBF2144E4C01}" destId="{1D9B161E-11A2-43F7-8F06-4EB71EBA68E7}" srcOrd="0" destOrd="0" presId="urn:microsoft.com/office/officeart/2008/layout/RadialCluster"/>
    <dgm:cxn modelId="{702889B0-8E77-4BA6-BE81-1545A43070BC}" type="presOf" srcId="{C3A5510C-60B2-4A1D-A829-0793BD19E548}" destId="{74715400-CFD9-4F6B-BDD5-1C356B44A664}" srcOrd="0" destOrd="0" presId="urn:microsoft.com/office/officeart/2008/layout/RadialCluster"/>
    <dgm:cxn modelId="{3CF4B69B-C507-4A30-9836-0F57F830EB1C}" srcId="{185B5C92-C17A-4DDD-A632-CFCE0C6D6E32}" destId="{367E88AC-B1A4-4530-BA65-367D39C8E85D}" srcOrd="5" destOrd="0" parTransId="{2BA2B265-5E7D-49FA-8ED2-5C13C1A249CB}" sibTransId="{95651321-7203-401B-9D44-DD8AEA82411C}"/>
    <dgm:cxn modelId="{A32FDDAA-1C6F-473D-92CF-E33A50A2C518}" type="presOf" srcId="{4AF4E362-EAA4-46CF-ADC7-77F965FA82A8}" destId="{F44DD0AD-FFA7-4216-8370-AC2E61BA3D2A}" srcOrd="0" destOrd="0" presId="urn:microsoft.com/office/officeart/2008/layout/RadialCluster"/>
    <dgm:cxn modelId="{88801E16-0A03-4FAE-9029-77229263D9E0}" type="presOf" srcId="{2BA2B265-5E7D-49FA-8ED2-5C13C1A249CB}" destId="{E0869980-CB58-44C2-8C4B-6650370A4A7C}" srcOrd="0" destOrd="0" presId="urn:microsoft.com/office/officeart/2008/layout/RadialCluster"/>
    <dgm:cxn modelId="{FFB5800D-B41E-4626-A770-DD798EB54AE2}" srcId="{185B5C92-C17A-4DDD-A632-CFCE0C6D6E32}" destId="{0EA0C333-BB99-4A3A-9038-855E15AB9F55}" srcOrd="4" destOrd="0" parTransId="{F3E96CE1-2FFE-42CA-B5A4-B04B04E7A5A0}" sibTransId="{04AC8F68-28F2-4243-9612-F0EF5BBCEDA2}"/>
    <dgm:cxn modelId="{EF6E4FCE-060B-42A1-993F-A9A1E5E10F57}" type="presOf" srcId="{6B7DBDBD-F9D4-422B-907B-A6847B9A5F65}" destId="{21D577D1-61FC-4F8E-B6BB-73B3A4E91ABE}" srcOrd="0" destOrd="0" presId="urn:microsoft.com/office/officeart/2008/layout/RadialCluster"/>
    <dgm:cxn modelId="{3A05DCC0-1553-40AB-A384-75181835737F}" srcId="{185B5C92-C17A-4DDD-A632-CFCE0C6D6E32}" destId="{219BFC62-140D-47A1-9DA9-158C6F5FCC8C}" srcOrd="1" destOrd="0" parTransId="{4AF4E362-EAA4-46CF-ADC7-77F965FA82A8}" sibTransId="{C0B9172F-4265-4871-B69F-06919B8C68DE}"/>
    <dgm:cxn modelId="{D5A1E5B7-E4D3-40D8-B115-D8034085D2D5}" srcId="{185B5C92-C17A-4DDD-A632-CFCE0C6D6E32}" destId="{C3A5510C-60B2-4A1D-A829-0793BD19E548}" srcOrd="0" destOrd="0" parTransId="{6B7DBDBD-F9D4-422B-907B-A6847B9A5F65}" sibTransId="{E1896743-965D-4250-AB34-C5406E2D5B86}"/>
    <dgm:cxn modelId="{77520C02-AC32-4DFA-98FB-46E5462F819C}" type="presOf" srcId="{219BFC62-140D-47A1-9DA9-158C6F5FCC8C}" destId="{D353E6CA-2C3D-4438-AF99-226E05A97F82}" srcOrd="0" destOrd="0" presId="urn:microsoft.com/office/officeart/2008/layout/RadialCluster"/>
    <dgm:cxn modelId="{6BD243EB-1692-47BB-9963-37A93510B407}" type="presOf" srcId="{367E88AC-B1A4-4530-BA65-367D39C8E85D}" destId="{D25F900F-0172-4DE5-A64F-B3EE454BCE8A}" srcOrd="0" destOrd="0" presId="urn:microsoft.com/office/officeart/2008/layout/RadialCluster"/>
    <dgm:cxn modelId="{1A0F6505-225F-4452-B0A3-2C10278A7A4D}" type="presOf" srcId="{DC2BDA94-58EF-4106-993A-A4BAD5F181E6}" destId="{7F129EEB-786B-4833-9490-DE7944052B80}" srcOrd="0" destOrd="0" presId="urn:microsoft.com/office/officeart/2008/layout/RadialCluster"/>
    <dgm:cxn modelId="{1787A001-8026-41EF-B612-94054EBFE357}" type="presParOf" srcId="{0F71B5DF-AA73-45B4-B054-1BA1BFFC4675}" destId="{1A3D3054-A1B2-4ADB-8670-6A69A80BDBD9}" srcOrd="0" destOrd="0" presId="urn:microsoft.com/office/officeart/2008/layout/RadialCluster"/>
    <dgm:cxn modelId="{8C107FAE-DF9D-4833-9480-CE32A0A1879C}" type="presParOf" srcId="{1A3D3054-A1B2-4ADB-8670-6A69A80BDBD9}" destId="{E259D5FE-ABE5-4AAE-B363-C390D5B84D1A}" srcOrd="0" destOrd="0" presId="urn:microsoft.com/office/officeart/2008/layout/RadialCluster"/>
    <dgm:cxn modelId="{9EF233C4-07CC-40DF-A813-F21CB79ACE5F}" type="presParOf" srcId="{1A3D3054-A1B2-4ADB-8670-6A69A80BDBD9}" destId="{21D577D1-61FC-4F8E-B6BB-73B3A4E91ABE}" srcOrd="1" destOrd="0" presId="urn:microsoft.com/office/officeart/2008/layout/RadialCluster"/>
    <dgm:cxn modelId="{CBE7999F-0230-420E-97F9-0B13F0465118}" type="presParOf" srcId="{1A3D3054-A1B2-4ADB-8670-6A69A80BDBD9}" destId="{74715400-CFD9-4F6B-BDD5-1C356B44A664}" srcOrd="2" destOrd="0" presId="urn:microsoft.com/office/officeart/2008/layout/RadialCluster"/>
    <dgm:cxn modelId="{B349545F-45D5-47C7-85A4-EC3F5DC6B199}" type="presParOf" srcId="{1A3D3054-A1B2-4ADB-8670-6A69A80BDBD9}" destId="{F44DD0AD-FFA7-4216-8370-AC2E61BA3D2A}" srcOrd="3" destOrd="0" presId="urn:microsoft.com/office/officeart/2008/layout/RadialCluster"/>
    <dgm:cxn modelId="{99578C9C-2648-464F-B6CB-3621A6876A3F}" type="presParOf" srcId="{1A3D3054-A1B2-4ADB-8670-6A69A80BDBD9}" destId="{D353E6CA-2C3D-4438-AF99-226E05A97F82}" srcOrd="4" destOrd="0" presId="urn:microsoft.com/office/officeart/2008/layout/RadialCluster"/>
    <dgm:cxn modelId="{A80E0CBC-F76D-4BCA-A2CE-6134C18F1F39}" type="presParOf" srcId="{1A3D3054-A1B2-4ADB-8670-6A69A80BDBD9}" destId="{1D9B161E-11A2-43F7-8F06-4EB71EBA68E7}" srcOrd="5" destOrd="0" presId="urn:microsoft.com/office/officeart/2008/layout/RadialCluster"/>
    <dgm:cxn modelId="{3661FC0E-489A-40EE-92FB-B2AFAB3D31FE}" type="presParOf" srcId="{1A3D3054-A1B2-4ADB-8670-6A69A80BDBD9}" destId="{FB95C742-D536-4555-8784-CFBCA6CB3D2F}" srcOrd="6" destOrd="0" presId="urn:microsoft.com/office/officeart/2008/layout/RadialCluster"/>
    <dgm:cxn modelId="{AB3F51C5-57BC-4626-87CB-2CC3999665EF}" type="presParOf" srcId="{1A3D3054-A1B2-4ADB-8670-6A69A80BDBD9}" destId="{7F129EEB-786B-4833-9490-DE7944052B80}" srcOrd="7" destOrd="0" presId="urn:microsoft.com/office/officeart/2008/layout/RadialCluster"/>
    <dgm:cxn modelId="{FC5F7E22-316A-4954-B9BF-8E4183331D07}" type="presParOf" srcId="{1A3D3054-A1B2-4ADB-8670-6A69A80BDBD9}" destId="{14E41847-C6E3-4182-B386-0E998A422702}" srcOrd="8" destOrd="0" presId="urn:microsoft.com/office/officeart/2008/layout/RadialCluster"/>
    <dgm:cxn modelId="{4B5816CB-A950-48E2-BC77-9E39047204A9}" type="presParOf" srcId="{1A3D3054-A1B2-4ADB-8670-6A69A80BDBD9}" destId="{A7A73720-12D8-4FE4-8F81-31921D431435}" srcOrd="9" destOrd="0" presId="urn:microsoft.com/office/officeart/2008/layout/RadialCluster"/>
    <dgm:cxn modelId="{3D540521-164C-415E-997C-106A384BF0BB}" type="presParOf" srcId="{1A3D3054-A1B2-4ADB-8670-6A69A80BDBD9}" destId="{84E5046B-6148-46AD-80D6-7249BEDAE010}" srcOrd="10" destOrd="0" presId="urn:microsoft.com/office/officeart/2008/layout/RadialCluster"/>
    <dgm:cxn modelId="{017E1A2A-2622-4739-AED3-DC9B620E75AB}" type="presParOf" srcId="{1A3D3054-A1B2-4ADB-8670-6A69A80BDBD9}" destId="{E0869980-CB58-44C2-8C4B-6650370A4A7C}" srcOrd="11" destOrd="0" presId="urn:microsoft.com/office/officeart/2008/layout/RadialCluster"/>
    <dgm:cxn modelId="{026AAAC5-6C7B-4660-92D1-217BBD7ED716}" type="presParOf" srcId="{1A3D3054-A1B2-4ADB-8670-6A69A80BDBD9}" destId="{D25F900F-0172-4DE5-A64F-B3EE454BCE8A}"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858691-0172-4564-87C0-3459BDF76010}"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GB"/>
        </a:p>
      </dgm:t>
    </dgm:pt>
    <dgm:pt modelId="{31EA7EB4-8B8C-4398-A4DA-338C818C5321}">
      <dgm:prSet phldrT="[Text]"/>
      <dgm:spPr/>
      <dgm:t>
        <a:bodyPr/>
        <a:lstStyle/>
        <a:p>
          <a:r>
            <a:rPr lang="en-GB" dirty="0" smtClean="0"/>
            <a:t>Goole</a:t>
          </a:r>
          <a:endParaRPr lang="en-GB" dirty="0"/>
        </a:p>
      </dgm:t>
    </dgm:pt>
    <dgm:pt modelId="{E96B1654-51E5-4567-92AB-49B48AD96E46}" type="parTrans" cxnId="{19E7381A-CCA3-4310-BF22-DB3E2873C631}">
      <dgm:prSet/>
      <dgm:spPr/>
      <dgm:t>
        <a:bodyPr/>
        <a:lstStyle/>
        <a:p>
          <a:endParaRPr lang="en-GB"/>
        </a:p>
      </dgm:t>
    </dgm:pt>
    <dgm:pt modelId="{4561A113-D424-40C8-8010-9FC3588F59C3}" type="sibTrans" cxnId="{19E7381A-CCA3-4310-BF22-DB3E2873C631}">
      <dgm:prSet/>
      <dgm:spPr/>
      <dgm:t>
        <a:bodyPr/>
        <a:lstStyle/>
        <a:p>
          <a:endParaRPr lang="en-GB"/>
        </a:p>
      </dgm:t>
    </dgm:pt>
    <dgm:pt modelId="{0235F84F-DE56-4F11-BDB7-C60BB0980816}">
      <dgm:prSet phldrT="[Text]"/>
      <dgm:spPr/>
      <dgm:t>
        <a:bodyPr/>
        <a:lstStyle/>
        <a:p>
          <a:r>
            <a:rPr lang="en-GB" dirty="0" smtClean="0"/>
            <a:t>A mysterious character</a:t>
          </a:r>
          <a:endParaRPr lang="en-GB" dirty="0"/>
        </a:p>
      </dgm:t>
    </dgm:pt>
    <dgm:pt modelId="{BAD945B7-E2C6-4AD7-8246-1B35096818B0}" type="parTrans" cxnId="{2FA72372-B6BA-487A-B534-217ECB8F361D}">
      <dgm:prSet/>
      <dgm:spPr/>
      <dgm:t>
        <a:bodyPr/>
        <a:lstStyle/>
        <a:p>
          <a:endParaRPr lang="en-GB"/>
        </a:p>
      </dgm:t>
    </dgm:pt>
    <dgm:pt modelId="{484532FD-48B7-4D5D-94CD-5EE3E87796BE}" type="sibTrans" cxnId="{2FA72372-B6BA-487A-B534-217ECB8F361D}">
      <dgm:prSet/>
      <dgm:spPr/>
      <dgm:t>
        <a:bodyPr/>
        <a:lstStyle/>
        <a:p>
          <a:endParaRPr lang="en-GB"/>
        </a:p>
      </dgm:t>
    </dgm:pt>
    <dgm:pt modelId="{9D87B050-E995-40BD-8BCC-63E490B4A16B}">
      <dgm:prSet phldrT="[Text]"/>
      <dgm:spPr/>
      <dgm:t>
        <a:bodyPr/>
        <a:lstStyle/>
        <a:p>
          <a:r>
            <a:rPr lang="en-GB" dirty="0" smtClean="0"/>
            <a:t>A man on a moral crusade?</a:t>
          </a:r>
          <a:endParaRPr lang="en-GB" dirty="0"/>
        </a:p>
      </dgm:t>
    </dgm:pt>
    <dgm:pt modelId="{83D1B907-CF47-487F-8048-1CFB86920ACA}" type="parTrans" cxnId="{5566DFBD-9AD5-4C17-8EC3-10C7394DC568}">
      <dgm:prSet/>
      <dgm:spPr/>
      <dgm:t>
        <a:bodyPr/>
        <a:lstStyle/>
        <a:p>
          <a:endParaRPr lang="en-GB"/>
        </a:p>
      </dgm:t>
    </dgm:pt>
    <dgm:pt modelId="{64B8DD87-2413-4087-A726-2B207C18F79A}" type="sibTrans" cxnId="{5566DFBD-9AD5-4C17-8EC3-10C7394DC568}">
      <dgm:prSet/>
      <dgm:spPr/>
      <dgm:t>
        <a:bodyPr/>
        <a:lstStyle/>
        <a:p>
          <a:endParaRPr lang="en-GB"/>
        </a:p>
      </dgm:t>
    </dgm:pt>
    <dgm:pt modelId="{94F5078E-A6CD-474B-9860-E33B96914B3B}">
      <dgm:prSet phldrT="[Text]"/>
      <dgm:spPr/>
      <dgm:t>
        <a:bodyPr/>
        <a:lstStyle/>
        <a:p>
          <a:r>
            <a:rPr lang="en-GB" dirty="0" smtClean="0"/>
            <a:t>Genuine or phony?</a:t>
          </a:r>
          <a:endParaRPr lang="en-GB" dirty="0"/>
        </a:p>
      </dgm:t>
    </dgm:pt>
    <dgm:pt modelId="{170D7CFB-0101-4845-943C-3B3B7F5207F9}" type="parTrans" cxnId="{4C0EC498-CEEC-49B3-801B-EBA8451CE02B}">
      <dgm:prSet/>
      <dgm:spPr/>
      <dgm:t>
        <a:bodyPr/>
        <a:lstStyle/>
        <a:p>
          <a:endParaRPr lang="en-GB"/>
        </a:p>
      </dgm:t>
    </dgm:pt>
    <dgm:pt modelId="{5D703F08-D2B1-4BCA-B25A-83D463DB5B82}" type="sibTrans" cxnId="{4C0EC498-CEEC-49B3-801B-EBA8451CE02B}">
      <dgm:prSet/>
      <dgm:spPr/>
      <dgm:t>
        <a:bodyPr/>
        <a:lstStyle/>
        <a:p>
          <a:endParaRPr lang="en-GB"/>
        </a:p>
      </dgm:t>
    </dgm:pt>
    <dgm:pt modelId="{000429A1-8ACF-401E-81FA-DD05FC1D284B}">
      <dgm:prSet phldrT="[Text]"/>
      <dgm:spPr/>
      <dgm:t>
        <a:bodyPr/>
        <a:lstStyle/>
        <a:p>
          <a:r>
            <a:rPr lang="en-GB" dirty="0" smtClean="0"/>
            <a:t>How does he feel about the </a:t>
          </a:r>
          <a:r>
            <a:rPr lang="en-GB" dirty="0" err="1" smtClean="0"/>
            <a:t>Birlings</a:t>
          </a:r>
          <a:r>
            <a:rPr lang="en-GB" dirty="0" smtClean="0"/>
            <a:t> and people like them?</a:t>
          </a:r>
          <a:endParaRPr lang="en-GB" dirty="0"/>
        </a:p>
      </dgm:t>
    </dgm:pt>
    <dgm:pt modelId="{5BB1E407-B3A1-4B54-973D-1E9A29828D9F}" type="parTrans" cxnId="{46649966-BF35-44D5-BF0C-59C5074A0B3B}">
      <dgm:prSet/>
      <dgm:spPr/>
    </dgm:pt>
    <dgm:pt modelId="{7F79D0B6-E665-4929-B098-6DDCD3D32839}" type="sibTrans" cxnId="{46649966-BF35-44D5-BF0C-59C5074A0B3B}">
      <dgm:prSet/>
      <dgm:spPr/>
    </dgm:pt>
    <dgm:pt modelId="{C1B0CEB8-6AA5-4BAD-8B85-FF6A78049849}">
      <dgm:prSet phldrT="[Text]"/>
      <dgm:spPr/>
      <dgm:t>
        <a:bodyPr/>
        <a:lstStyle/>
        <a:p>
          <a:r>
            <a:rPr lang="en-GB" dirty="0" smtClean="0"/>
            <a:t>On his way to/from the Birling house</a:t>
          </a:r>
          <a:endParaRPr lang="en-GB" dirty="0"/>
        </a:p>
      </dgm:t>
    </dgm:pt>
    <dgm:pt modelId="{412B9299-4E5F-4F07-AEDB-86D462D71B23}" type="parTrans" cxnId="{8C23863F-35CD-433B-AEC6-89FC1402D3A0}">
      <dgm:prSet/>
      <dgm:spPr/>
    </dgm:pt>
    <dgm:pt modelId="{E1C19C79-A9D2-4C2A-9E7C-076E8E7D9804}" type="sibTrans" cxnId="{8C23863F-35CD-433B-AEC6-89FC1402D3A0}">
      <dgm:prSet/>
      <dgm:spPr/>
    </dgm:pt>
    <dgm:pt modelId="{E3D7CF37-B71C-446B-83DE-0E52255036B6}">
      <dgm:prSet phldrT="[Text]"/>
      <dgm:spPr/>
      <dgm:t>
        <a:bodyPr/>
        <a:lstStyle/>
        <a:p>
          <a:r>
            <a:rPr lang="en-GB" dirty="0" smtClean="0"/>
            <a:t>Who is he? Where does he come from? Why does he do what he does?</a:t>
          </a:r>
          <a:endParaRPr lang="en-GB" dirty="0"/>
        </a:p>
      </dgm:t>
    </dgm:pt>
    <dgm:pt modelId="{E14B7C8A-5C6D-4C4F-BA4B-DF85AD8218A8}" type="parTrans" cxnId="{C120FB33-A80A-422E-81C5-19044FB65A73}">
      <dgm:prSet/>
      <dgm:spPr/>
    </dgm:pt>
    <dgm:pt modelId="{8F127E25-B73E-439C-B617-1CA94778BE3E}" type="sibTrans" cxnId="{C120FB33-A80A-422E-81C5-19044FB65A73}">
      <dgm:prSet/>
      <dgm:spPr/>
    </dgm:pt>
    <dgm:pt modelId="{A23803AE-34B7-4ACF-9442-C0E7267C4D9E}" type="pres">
      <dgm:prSet presAssocID="{E3858691-0172-4564-87C0-3459BDF76010}" presName="Name0" presStyleCnt="0">
        <dgm:presLayoutVars>
          <dgm:chMax val="1"/>
          <dgm:chPref val="1"/>
          <dgm:dir/>
          <dgm:animOne val="branch"/>
          <dgm:animLvl val="lvl"/>
        </dgm:presLayoutVars>
      </dgm:prSet>
      <dgm:spPr/>
      <dgm:t>
        <a:bodyPr/>
        <a:lstStyle/>
        <a:p>
          <a:endParaRPr lang="en-GB"/>
        </a:p>
      </dgm:t>
    </dgm:pt>
    <dgm:pt modelId="{BA144829-D090-4BCA-9A69-B6C8121D0C76}" type="pres">
      <dgm:prSet presAssocID="{31EA7EB4-8B8C-4398-A4DA-338C818C5321}" presName="singleCycle" presStyleCnt="0"/>
      <dgm:spPr/>
    </dgm:pt>
    <dgm:pt modelId="{AAB95A8F-16C2-4CE5-AD09-8CB0839DD335}" type="pres">
      <dgm:prSet presAssocID="{31EA7EB4-8B8C-4398-A4DA-338C818C5321}" presName="singleCenter" presStyleLbl="node1" presStyleIdx="0" presStyleCnt="7">
        <dgm:presLayoutVars>
          <dgm:chMax val="7"/>
          <dgm:chPref val="7"/>
        </dgm:presLayoutVars>
      </dgm:prSet>
      <dgm:spPr/>
      <dgm:t>
        <a:bodyPr/>
        <a:lstStyle/>
        <a:p>
          <a:endParaRPr lang="en-GB"/>
        </a:p>
      </dgm:t>
    </dgm:pt>
    <dgm:pt modelId="{BC5EC21A-3F26-4E98-9931-5DCF7AB5C681}" type="pres">
      <dgm:prSet presAssocID="{BAD945B7-E2C6-4AD7-8246-1B35096818B0}" presName="Name56" presStyleLbl="parChTrans1D2" presStyleIdx="0" presStyleCnt="6"/>
      <dgm:spPr/>
      <dgm:t>
        <a:bodyPr/>
        <a:lstStyle/>
        <a:p>
          <a:endParaRPr lang="en-GB"/>
        </a:p>
      </dgm:t>
    </dgm:pt>
    <dgm:pt modelId="{A739C78F-C19E-429A-87B7-035F71D63D5F}" type="pres">
      <dgm:prSet presAssocID="{0235F84F-DE56-4F11-BDB7-C60BB0980816}" presName="text0" presStyleLbl="node1" presStyleIdx="1" presStyleCnt="7" custScaleX="192244" custScaleY="148632">
        <dgm:presLayoutVars>
          <dgm:bulletEnabled val="1"/>
        </dgm:presLayoutVars>
      </dgm:prSet>
      <dgm:spPr/>
      <dgm:t>
        <a:bodyPr/>
        <a:lstStyle/>
        <a:p>
          <a:endParaRPr lang="en-GB"/>
        </a:p>
      </dgm:t>
    </dgm:pt>
    <dgm:pt modelId="{7160FF67-3D36-4B30-B3C9-31BE2E42984A}" type="pres">
      <dgm:prSet presAssocID="{83D1B907-CF47-487F-8048-1CFB86920ACA}" presName="Name56" presStyleLbl="parChTrans1D2" presStyleIdx="1" presStyleCnt="6"/>
      <dgm:spPr/>
      <dgm:t>
        <a:bodyPr/>
        <a:lstStyle/>
        <a:p>
          <a:endParaRPr lang="en-GB"/>
        </a:p>
      </dgm:t>
    </dgm:pt>
    <dgm:pt modelId="{57FAE5B3-886C-4B7E-9AFB-16B68C87A7A2}" type="pres">
      <dgm:prSet presAssocID="{9D87B050-E995-40BD-8BCC-63E490B4A16B}" presName="text0" presStyleLbl="node1" presStyleIdx="2" presStyleCnt="7" custScaleX="170438" custScaleY="121762" custRadScaleRad="129481" custRadScaleInc="-7434">
        <dgm:presLayoutVars>
          <dgm:bulletEnabled val="1"/>
        </dgm:presLayoutVars>
      </dgm:prSet>
      <dgm:spPr/>
      <dgm:t>
        <a:bodyPr/>
        <a:lstStyle/>
        <a:p>
          <a:endParaRPr lang="en-GB"/>
        </a:p>
      </dgm:t>
    </dgm:pt>
    <dgm:pt modelId="{091E763B-02C8-493D-B552-8EDCFC123C55}" type="pres">
      <dgm:prSet presAssocID="{170D7CFB-0101-4845-943C-3B3B7F5207F9}" presName="Name56" presStyleLbl="parChTrans1D2" presStyleIdx="2" presStyleCnt="6"/>
      <dgm:spPr/>
      <dgm:t>
        <a:bodyPr/>
        <a:lstStyle/>
        <a:p>
          <a:endParaRPr lang="en-GB"/>
        </a:p>
      </dgm:t>
    </dgm:pt>
    <dgm:pt modelId="{99229959-ADA5-494D-911A-0A82505020A4}" type="pres">
      <dgm:prSet presAssocID="{94F5078E-A6CD-474B-9860-E33B96914B3B}" presName="text0" presStyleLbl="node1" presStyleIdx="3" presStyleCnt="7" custScaleX="163761" custScaleY="142077" custRadScaleRad="96488" custRadScaleInc="56944">
        <dgm:presLayoutVars>
          <dgm:bulletEnabled val="1"/>
        </dgm:presLayoutVars>
      </dgm:prSet>
      <dgm:spPr/>
      <dgm:t>
        <a:bodyPr/>
        <a:lstStyle/>
        <a:p>
          <a:endParaRPr lang="en-GB"/>
        </a:p>
      </dgm:t>
    </dgm:pt>
    <dgm:pt modelId="{99CAA522-A518-40E5-A44F-64D743611F38}" type="pres">
      <dgm:prSet presAssocID="{5BB1E407-B3A1-4B54-973D-1E9A29828D9F}" presName="Name56" presStyleLbl="parChTrans1D2" presStyleIdx="3" presStyleCnt="6"/>
      <dgm:spPr/>
    </dgm:pt>
    <dgm:pt modelId="{088BE72F-05F3-495E-9AB1-1B3A5BFEAE7A}" type="pres">
      <dgm:prSet presAssocID="{000429A1-8ACF-401E-81FA-DD05FC1D284B}" presName="text0" presStyleLbl="node1" presStyleIdx="4" presStyleCnt="7" custScaleX="163532" custScaleY="137809" custRadScaleRad="110588" custRadScaleInc="64798">
        <dgm:presLayoutVars>
          <dgm:bulletEnabled val="1"/>
        </dgm:presLayoutVars>
      </dgm:prSet>
      <dgm:spPr/>
      <dgm:t>
        <a:bodyPr/>
        <a:lstStyle/>
        <a:p>
          <a:endParaRPr lang="en-GB"/>
        </a:p>
      </dgm:t>
    </dgm:pt>
    <dgm:pt modelId="{263338B1-4487-4962-A489-2DDF5FB79417}" type="pres">
      <dgm:prSet presAssocID="{E14B7C8A-5C6D-4C4F-BA4B-DF85AD8218A8}" presName="Name56" presStyleLbl="parChTrans1D2" presStyleIdx="4" presStyleCnt="6"/>
      <dgm:spPr/>
    </dgm:pt>
    <dgm:pt modelId="{168F0560-31EE-4291-AF7F-0E57F1325617}" type="pres">
      <dgm:prSet presAssocID="{E3D7CF37-B71C-446B-83DE-0E52255036B6}" presName="text0" presStyleLbl="node1" presStyleIdx="5" presStyleCnt="7" custScaleX="189108" custScaleY="203958" custRadScaleRad="137535" custRadScaleInc="100679">
        <dgm:presLayoutVars>
          <dgm:bulletEnabled val="1"/>
        </dgm:presLayoutVars>
      </dgm:prSet>
      <dgm:spPr/>
      <dgm:t>
        <a:bodyPr/>
        <a:lstStyle/>
        <a:p>
          <a:endParaRPr lang="en-GB"/>
        </a:p>
      </dgm:t>
    </dgm:pt>
    <dgm:pt modelId="{C17FDA56-5D5E-44EB-8661-AEAC3172909B}" type="pres">
      <dgm:prSet presAssocID="{412B9299-4E5F-4F07-AEDB-86D462D71B23}" presName="Name56" presStyleLbl="parChTrans1D2" presStyleIdx="5" presStyleCnt="6"/>
      <dgm:spPr/>
    </dgm:pt>
    <dgm:pt modelId="{3AF7B283-1F07-41B8-8ABD-169C981124F2}" type="pres">
      <dgm:prSet presAssocID="{C1B0CEB8-6AA5-4BAD-8B85-FF6A78049849}" presName="text0" presStyleLbl="node1" presStyleIdx="6" presStyleCnt="7" custScaleX="152471" custScaleY="137618" custRadScaleRad="141861" custRadScaleInc="499969">
        <dgm:presLayoutVars>
          <dgm:bulletEnabled val="1"/>
        </dgm:presLayoutVars>
      </dgm:prSet>
      <dgm:spPr/>
      <dgm:t>
        <a:bodyPr/>
        <a:lstStyle/>
        <a:p>
          <a:endParaRPr lang="en-GB"/>
        </a:p>
      </dgm:t>
    </dgm:pt>
  </dgm:ptLst>
  <dgm:cxnLst>
    <dgm:cxn modelId="{02961138-612C-49A8-ACE2-84B37BF5D043}" type="presOf" srcId="{E3858691-0172-4564-87C0-3459BDF76010}" destId="{A23803AE-34B7-4ACF-9442-C0E7267C4D9E}" srcOrd="0" destOrd="0" presId="urn:microsoft.com/office/officeart/2008/layout/RadialCluster"/>
    <dgm:cxn modelId="{8EBB6F10-30F8-4825-917B-BC71E45FD14A}" type="presOf" srcId="{0235F84F-DE56-4F11-BDB7-C60BB0980816}" destId="{A739C78F-C19E-429A-87B7-035F71D63D5F}" srcOrd="0" destOrd="0" presId="urn:microsoft.com/office/officeart/2008/layout/RadialCluster"/>
    <dgm:cxn modelId="{035B4ACC-00AD-4E8C-95AE-649114E870E5}" type="presOf" srcId="{170D7CFB-0101-4845-943C-3B3B7F5207F9}" destId="{091E763B-02C8-493D-B552-8EDCFC123C55}" srcOrd="0" destOrd="0" presId="urn:microsoft.com/office/officeart/2008/layout/RadialCluster"/>
    <dgm:cxn modelId="{341968EB-A27D-4D79-A59B-DD0326474DCC}" type="presOf" srcId="{BAD945B7-E2C6-4AD7-8246-1B35096818B0}" destId="{BC5EC21A-3F26-4E98-9931-5DCF7AB5C681}" srcOrd="0" destOrd="0" presId="urn:microsoft.com/office/officeart/2008/layout/RadialCluster"/>
    <dgm:cxn modelId="{58D7DD29-F354-477F-9762-24498AEBD320}" type="presOf" srcId="{412B9299-4E5F-4F07-AEDB-86D462D71B23}" destId="{C17FDA56-5D5E-44EB-8661-AEAC3172909B}" srcOrd="0" destOrd="0" presId="urn:microsoft.com/office/officeart/2008/layout/RadialCluster"/>
    <dgm:cxn modelId="{29BA3CED-2379-4807-8249-94102FB9F6AB}" type="presOf" srcId="{94F5078E-A6CD-474B-9860-E33B96914B3B}" destId="{99229959-ADA5-494D-911A-0A82505020A4}" srcOrd="0" destOrd="0" presId="urn:microsoft.com/office/officeart/2008/layout/RadialCluster"/>
    <dgm:cxn modelId="{8C23863F-35CD-433B-AEC6-89FC1402D3A0}" srcId="{31EA7EB4-8B8C-4398-A4DA-338C818C5321}" destId="{C1B0CEB8-6AA5-4BAD-8B85-FF6A78049849}" srcOrd="5" destOrd="0" parTransId="{412B9299-4E5F-4F07-AEDB-86D462D71B23}" sibTransId="{E1C19C79-A9D2-4C2A-9E7C-076E8E7D9804}"/>
    <dgm:cxn modelId="{46649966-BF35-44D5-BF0C-59C5074A0B3B}" srcId="{31EA7EB4-8B8C-4398-A4DA-338C818C5321}" destId="{000429A1-8ACF-401E-81FA-DD05FC1D284B}" srcOrd="3" destOrd="0" parTransId="{5BB1E407-B3A1-4B54-973D-1E9A29828D9F}" sibTransId="{7F79D0B6-E665-4929-B098-6DDCD3D32839}"/>
    <dgm:cxn modelId="{C120FB33-A80A-422E-81C5-19044FB65A73}" srcId="{31EA7EB4-8B8C-4398-A4DA-338C818C5321}" destId="{E3D7CF37-B71C-446B-83DE-0E52255036B6}" srcOrd="4" destOrd="0" parTransId="{E14B7C8A-5C6D-4C4F-BA4B-DF85AD8218A8}" sibTransId="{8F127E25-B73E-439C-B617-1CA94778BE3E}"/>
    <dgm:cxn modelId="{4C0EC498-CEEC-49B3-801B-EBA8451CE02B}" srcId="{31EA7EB4-8B8C-4398-A4DA-338C818C5321}" destId="{94F5078E-A6CD-474B-9860-E33B96914B3B}" srcOrd="2" destOrd="0" parTransId="{170D7CFB-0101-4845-943C-3B3B7F5207F9}" sibTransId="{5D703F08-D2B1-4BCA-B25A-83D463DB5B82}"/>
    <dgm:cxn modelId="{0FBFE83D-EB64-442B-9854-EC7BAC06A18E}" type="presOf" srcId="{31EA7EB4-8B8C-4398-A4DA-338C818C5321}" destId="{AAB95A8F-16C2-4CE5-AD09-8CB0839DD335}" srcOrd="0" destOrd="0" presId="urn:microsoft.com/office/officeart/2008/layout/RadialCluster"/>
    <dgm:cxn modelId="{A302559F-BF17-4E35-80F6-078D0F39242A}" type="presOf" srcId="{E14B7C8A-5C6D-4C4F-BA4B-DF85AD8218A8}" destId="{263338B1-4487-4962-A489-2DDF5FB79417}" srcOrd="0" destOrd="0" presId="urn:microsoft.com/office/officeart/2008/layout/RadialCluster"/>
    <dgm:cxn modelId="{7B8A0882-9189-4AD3-B0B3-9B85DF5B4FCC}" type="presOf" srcId="{C1B0CEB8-6AA5-4BAD-8B85-FF6A78049849}" destId="{3AF7B283-1F07-41B8-8ABD-169C981124F2}" srcOrd="0" destOrd="0" presId="urn:microsoft.com/office/officeart/2008/layout/RadialCluster"/>
    <dgm:cxn modelId="{5566DFBD-9AD5-4C17-8EC3-10C7394DC568}" srcId="{31EA7EB4-8B8C-4398-A4DA-338C818C5321}" destId="{9D87B050-E995-40BD-8BCC-63E490B4A16B}" srcOrd="1" destOrd="0" parTransId="{83D1B907-CF47-487F-8048-1CFB86920ACA}" sibTransId="{64B8DD87-2413-4087-A726-2B207C18F79A}"/>
    <dgm:cxn modelId="{2FA72372-B6BA-487A-B534-217ECB8F361D}" srcId="{31EA7EB4-8B8C-4398-A4DA-338C818C5321}" destId="{0235F84F-DE56-4F11-BDB7-C60BB0980816}" srcOrd="0" destOrd="0" parTransId="{BAD945B7-E2C6-4AD7-8246-1B35096818B0}" sibTransId="{484532FD-48B7-4D5D-94CD-5EE3E87796BE}"/>
    <dgm:cxn modelId="{3DC6FE6E-A764-46F3-991D-E7DBC3827E6C}" type="presOf" srcId="{5BB1E407-B3A1-4B54-973D-1E9A29828D9F}" destId="{99CAA522-A518-40E5-A44F-64D743611F38}" srcOrd="0" destOrd="0" presId="urn:microsoft.com/office/officeart/2008/layout/RadialCluster"/>
    <dgm:cxn modelId="{19E7381A-CCA3-4310-BF22-DB3E2873C631}" srcId="{E3858691-0172-4564-87C0-3459BDF76010}" destId="{31EA7EB4-8B8C-4398-A4DA-338C818C5321}" srcOrd="0" destOrd="0" parTransId="{E96B1654-51E5-4567-92AB-49B48AD96E46}" sibTransId="{4561A113-D424-40C8-8010-9FC3588F59C3}"/>
    <dgm:cxn modelId="{0D34B6FE-F840-40B4-8E6C-25D2D5B0ACF8}" type="presOf" srcId="{9D87B050-E995-40BD-8BCC-63E490B4A16B}" destId="{57FAE5B3-886C-4B7E-9AFB-16B68C87A7A2}" srcOrd="0" destOrd="0" presId="urn:microsoft.com/office/officeart/2008/layout/RadialCluster"/>
    <dgm:cxn modelId="{CCEA175B-03E0-4526-9636-DA56942A0E25}" type="presOf" srcId="{E3D7CF37-B71C-446B-83DE-0E52255036B6}" destId="{168F0560-31EE-4291-AF7F-0E57F1325617}" srcOrd="0" destOrd="0" presId="urn:microsoft.com/office/officeart/2008/layout/RadialCluster"/>
    <dgm:cxn modelId="{0677AF2E-9CF2-4DCA-8670-1B45C6DDDDEF}" type="presOf" srcId="{83D1B907-CF47-487F-8048-1CFB86920ACA}" destId="{7160FF67-3D36-4B30-B3C9-31BE2E42984A}" srcOrd="0" destOrd="0" presId="urn:microsoft.com/office/officeart/2008/layout/RadialCluster"/>
    <dgm:cxn modelId="{9597FAB7-0ED4-4347-8045-D19D6BC8B260}" type="presOf" srcId="{000429A1-8ACF-401E-81FA-DD05FC1D284B}" destId="{088BE72F-05F3-495E-9AB1-1B3A5BFEAE7A}" srcOrd="0" destOrd="0" presId="urn:microsoft.com/office/officeart/2008/layout/RadialCluster"/>
    <dgm:cxn modelId="{7C8B2E99-AD82-4102-8BE0-6BEE31C79F75}" type="presParOf" srcId="{A23803AE-34B7-4ACF-9442-C0E7267C4D9E}" destId="{BA144829-D090-4BCA-9A69-B6C8121D0C76}" srcOrd="0" destOrd="0" presId="urn:microsoft.com/office/officeart/2008/layout/RadialCluster"/>
    <dgm:cxn modelId="{C35EDC49-C5EB-4D64-B0CA-E07A39F0513E}" type="presParOf" srcId="{BA144829-D090-4BCA-9A69-B6C8121D0C76}" destId="{AAB95A8F-16C2-4CE5-AD09-8CB0839DD335}" srcOrd="0" destOrd="0" presId="urn:microsoft.com/office/officeart/2008/layout/RadialCluster"/>
    <dgm:cxn modelId="{B06D04E1-A296-4106-817F-B03EDE4E3737}" type="presParOf" srcId="{BA144829-D090-4BCA-9A69-B6C8121D0C76}" destId="{BC5EC21A-3F26-4E98-9931-5DCF7AB5C681}" srcOrd="1" destOrd="0" presId="urn:microsoft.com/office/officeart/2008/layout/RadialCluster"/>
    <dgm:cxn modelId="{6A65EE95-F555-4F01-BDA6-5507E522623B}" type="presParOf" srcId="{BA144829-D090-4BCA-9A69-B6C8121D0C76}" destId="{A739C78F-C19E-429A-87B7-035F71D63D5F}" srcOrd="2" destOrd="0" presId="urn:microsoft.com/office/officeart/2008/layout/RadialCluster"/>
    <dgm:cxn modelId="{4DF8C190-EE47-40E2-92CF-D28B8A8A8C4E}" type="presParOf" srcId="{BA144829-D090-4BCA-9A69-B6C8121D0C76}" destId="{7160FF67-3D36-4B30-B3C9-31BE2E42984A}" srcOrd="3" destOrd="0" presId="urn:microsoft.com/office/officeart/2008/layout/RadialCluster"/>
    <dgm:cxn modelId="{3E8349C6-0597-4EA1-8EF4-C1030B16FF8F}" type="presParOf" srcId="{BA144829-D090-4BCA-9A69-B6C8121D0C76}" destId="{57FAE5B3-886C-4B7E-9AFB-16B68C87A7A2}" srcOrd="4" destOrd="0" presId="urn:microsoft.com/office/officeart/2008/layout/RadialCluster"/>
    <dgm:cxn modelId="{3ED41CC3-8150-4E14-A734-965E5DC4645A}" type="presParOf" srcId="{BA144829-D090-4BCA-9A69-B6C8121D0C76}" destId="{091E763B-02C8-493D-B552-8EDCFC123C55}" srcOrd="5" destOrd="0" presId="urn:microsoft.com/office/officeart/2008/layout/RadialCluster"/>
    <dgm:cxn modelId="{EBA2A4FF-2020-44C1-8B50-EF583C206AB6}" type="presParOf" srcId="{BA144829-D090-4BCA-9A69-B6C8121D0C76}" destId="{99229959-ADA5-494D-911A-0A82505020A4}" srcOrd="6" destOrd="0" presId="urn:microsoft.com/office/officeart/2008/layout/RadialCluster"/>
    <dgm:cxn modelId="{A44A1AD1-3F31-4D6E-A6FB-9FB5C473D107}" type="presParOf" srcId="{BA144829-D090-4BCA-9A69-B6C8121D0C76}" destId="{99CAA522-A518-40E5-A44F-64D743611F38}" srcOrd="7" destOrd="0" presId="urn:microsoft.com/office/officeart/2008/layout/RadialCluster"/>
    <dgm:cxn modelId="{464AC63F-B345-47EA-8AFB-772822973AA8}" type="presParOf" srcId="{BA144829-D090-4BCA-9A69-B6C8121D0C76}" destId="{088BE72F-05F3-495E-9AB1-1B3A5BFEAE7A}" srcOrd="8" destOrd="0" presId="urn:microsoft.com/office/officeart/2008/layout/RadialCluster"/>
    <dgm:cxn modelId="{875398DD-D715-40C1-9FFB-59ECBF3BBB3F}" type="presParOf" srcId="{BA144829-D090-4BCA-9A69-B6C8121D0C76}" destId="{263338B1-4487-4962-A489-2DDF5FB79417}" srcOrd="9" destOrd="0" presId="urn:microsoft.com/office/officeart/2008/layout/RadialCluster"/>
    <dgm:cxn modelId="{71F8315E-2D76-4A72-9118-0C67E6635B4D}" type="presParOf" srcId="{BA144829-D090-4BCA-9A69-B6C8121D0C76}" destId="{168F0560-31EE-4291-AF7F-0E57F1325617}" srcOrd="10" destOrd="0" presId="urn:microsoft.com/office/officeart/2008/layout/RadialCluster"/>
    <dgm:cxn modelId="{14A879BA-6140-450E-A0EF-56A6FFEC89EA}" type="presParOf" srcId="{BA144829-D090-4BCA-9A69-B6C8121D0C76}" destId="{C17FDA56-5D5E-44EB-8661-AEAC3172909B}" srcOrd="11" destOrd="0" presId="urn:microsoft.com/office/officeart/2008/layout/RadialCluster"/>
    <dgm:cxn modelId="{B96D295D-F108-4AD0-BA3F-97E80F9BB81C}" type="presParOf" srcId="{BA144829-D090-4BCA-9A69-B6C8121D0C76}" destId="{3AF7B283-1F07-41B8-8ABD-169C981124F2}"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9F9BF2-F39E-447E-AE8A-1035DE323C9D}"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GB"/>
        </a:p>
      </dgm:t>
    </dgm:pt>
    <dgm:pt modelId="{2987D0B5-0004-4C96-A3EC-56BBCB538CF8}">
      <dgm:prSet phldrT="[Text]"/>
      <dgm:spPr/>
      <dgm:t>
        <a:bodyPr/>
        <a:lstStyle/>
        <a:p>
          <a:r>
            <a:rPr lang="en-GB" dirty="0" smtClean="0"/>
            <a:t>First Person</a:t>
          </a:r>
          <a:endParaRPr lang="en-GB" dirty="0"/>
        </a:p>
      </dgm:t>
    </dgm:pt>
    <dgm:pt modelId="{8D90D6E4-7488-4C94-A8D9-C7CA3767848C}" type="parTrans" cxnId="{9722479A-AD28-4F72-AFBD-FBCD7AB35964}">
      <dgm:prSet/>
      <dgm:spPr/>
      <dgm:t>
        <a:bodyPr/>
        <a:lstStyle/>
        <a:p>
          <a:endParaRPr lang="en-GB"/>
        </a:p>
      </dgm:t>
    </dgm:pt>
    <dgm:pt modelId="{F01C2BF6-DCB9-4BEC-9470-B55BDDC57024}" type="sibTrans" cxnId="{9722479A-AD28-4F72-AFBD-FBCD7AB35964}">
      <dgm:prSet/>
      <dgm:spPr/>
      <dgm:t>
        <a:bodyPr/>
        <a:lstStyle/>
        <a:p>
          <a:endParaRPr lang="en-GB"/>
        </a:p>
      </dgm:t>
    </dgm:pt>
    <dgm:pt modelId="{C02C6349-9483-477F-A9CE-4FDF79DEDB6B}">
      <dgm:prSet phldrT="[Text]"/>
      <dgm:spPr/>
      <dgm:t>
        <a:bodyPr/>
        <a:lstStyle/>
        <a:p>
          <a:r>
            <a:rPr lang="en-GB" dirty="0" smtClean="0"/>
            <a:t>I may not be a large man, but ever since I can remember I’ve been able to… impress people. No, that’s not it: intimidate. I’m neither proud nor ashamed of this ability. But I use it. It’s necessary when you’re dealing with people like these.</a:t>
          </a:r>
          <a:endParaRPr lang="en-GB" dirty="0"/>
        </a:p>
      </dgm:t>
    </dgm:pt>
    <dgm:pt modelId="{4EF23B46-F767-4DF3-A14A-BA47060C7350}" type="parTrans" cxnId="{3D500109-468B-4F1E-89E3-F03F8E571CCB}">
      <dgm:prSet/>
      <dgm:spPr/>
      <dgm:t>
        <a:bodyPr/>
        <a:lstStyle/>
        <a:p>
          <a:endParaRPr lang="en-GB"/>
        </a:p>
      </dgm:t>
    </dgm:pt>
    <dgm:pt modelId="{56F04C6A-0549-4A27-AEF3-D6F4A2DE4A17}" type="sibTrans" cxnId="{3D500109-468B-4F1E-89E3-F03F8E571CCB}">
      <dgm:prSet/>
      <dgm:spPr/>
      <dgm:t>
        <a:bodyPr/>
        <a:lstStyle/>
        <a:p>
          <a:endParaRPr lang="en-GB"/>
        </a:p>
      </dgm:t>
    </dgm:pt>
    <dgm:pt modelId="{B4093AF9-8B0A-4195-BEDD-DFB71C3FC420}">
      <dgm:prSet phldrT="[Text]"/>
      <dgm:spPr/>
      <dgm:t>
        <a:bodyPr/>
        <a:lstStyle/>
        <a:p>
          <a:r>
            <a:rPr lang="en-GB" dirty="0" smtClean="0"/>
            <a:t>Priestley’s text</a:t>
          </a:r>
          <a:endParaRPr lang="en-GB" dirty="0"/>
        </a:p>
      </dgm:t>
    </dgm:pt>
    <dgm:pt modelId="{0A2BD9BD-6E63-481A-B281-E778945F8D0C}" type="parTrans" cxnId="{75F80960-71C5-40A5-A9C6-132A4A4E9B84}">
      <dgm:prSet/>
      <dgm:spPr/>
      <dgm:t>
        <a:bodyPr/>
        <a:lstStyle/>
        <a:p>
          <a:endParaRPr lang="en-GB"/>
        </a:p>
      </dgm:t>
    </dgm:pt>
    <dgm:pt modelId="{BB732805-2144-4567-AC8B-C242CE3E0287}" type="sibTrans" cxnId="{75F80960-71C5-40A5-A9C6-132A4A4E9B84}">
      <dgm:prSet/>
      <dgm:spPr/>
      <dgm:t>
        <a:bodyPr/>
        <a:lstStyle/>
        <a:p>
          <a:endParaRPr lang="en-GB"/>
        </a:p>
      </dgm:t>
    </dgm:pt>
    <dgm:pt modelId="{59B1B374-41EB-4E01-9E8D-A9D4B6D5EE26}">
      <dgm:prSet phldrT="[Text]"/>
      <dgm:spPr/>
      <dgm:t>
        <a:bodyPr/>
        <a:lstStyle/>
        <a:p>
          <a:r>
            <a:rPr lang="en-GB" dirty="0" smtClean="0"/>
            <a:t>“The INSPECTOR need not be a big man but he creates at once an impression of massiveness, solidity, and purposefulness.” (11)</a:t>
          </a:r>
          <a:endParaRPr lang="en-GB" dirty="0"/>
        </a:p>
      </dgm:t>
    </dgm:pt>
    <dgm:pt modelId="{F0DE3BD4-1E09-44EA-94D6-F947AB43C1A7}" type="parTrans" cxnId="{B0E21070-5952-4351-9749-97DDD1063B8A}">
      <dgm:prSet/>
      <dgm:spPr/>
      <dgm:t>
        <a:bodyPr/>
        <a:lstStyle/>
        <a:p>
          <a:endParaRPr lang="en-GB"/>
        </a:p>
      </dgm:t>
    </dgm:pt>
    <dgm:pt modelId="{B521EAA3-D32E-4FF1-A9C7-C92B7312C4FA}" type="sibTrans" cxnId="{B0E21070-5952-4351-9749-97DDD1063B8A}">
      <dgm:prSet/>
      <dgm:spPr/>
      <dgm:t>
        <a:bodyPr/>
        <a:lstStyle/>
        <a:p>
          <a:endParaRPr lang="en-GB"/>
        </a:p>
      </dgm:t>
    </dgm:pt>
    <dgm:pt modelId="{17AD707C-B576-4188-84E2-A7B39749EAEA}">
      <dgm:prSet phldrT="[Text]"/>
      <dgm:spPr/>
      <dgm:t>
        <a:bodyPr/>
        <a:lstStyle/>
        <a:p>
          <a:r>
            <a:rPr lang="en-GB" dirty="0" smtClean="0"/>
            <a:t>Third Person</a:t>
          </a:r>
          <a:endParaRPr lang="en-GB" dirty="0"/>
        </a:p>
      </dgm:t>
    </dgm:pt>
    <dgm:pt modelId="{8895ABC2-86B2-45E4-AF9B-62B780C109BD}" type="parTrans" cxnId="{3051A7A7-A450-43DD-887F-195520CE2D2A}">
      <dgm:prSet/>
      <dgm:spPr/>
      <dgm:t>
        <a:bodyPr/>
        <a:lstStyle/>
        <a:p>
          <a:endParaRPr lang="en-GB"/>
        </a:p>
      </dgm:t>
    </dgm:pt>
    <dgm:pt modelId="{B2CF63E1-065E-4E4D-BFBB-B61655A3DE13}" type="sibTrans" cxnId="{3051A7A7-A450-43DD-887F-195520CE2D2A}">
      <dgm:prSet/>
      <dgm:spPr/>
      <dgm:t>
        <a:bodyPr/>
        <a:lstStyle/>
        <a:p>
          <a:endParaRPr lang="en-GB"/>
        </a:p>
      </dgm:t>
    </dgm:pt>
    <dgm:pt modelId="{EB0D962F-3FB7-4CF3-9457-BDFD4B02C79C}">
      <dgm:prSet phldrT="[Text]"/>
      <dgm:spPr/>
      <dgm:t>
        <a:bodyPr/>
        <a:lstStyle/>
        <a:p>
          <a:r>
            <a:rPr lang="en-GB" dirty="0" smtClean="0"/>
            <a:t>The Inspector was not, when you got close, a large man. But he somehow filled any room he walked into. He could command the attention of men and women who would normally think themselves far above.</a:t>
          </a:r>
          <a:endParaRPr lang="en-GB" dirty="0"/>
        </a:p>
      </dgm:t>
    </dgm:pt>
    <dgm:pt modelId="{5687F063-EB7A-4E1B-BCB2-47D627276EF8}" type="parTrans" cxnId="{4EDC7E5D-759B-40BA-9D74-48BD2440E6DF}">
      <dgm:prSet/>
      <dgm:spPr/>
      <dgm:t>
        <a:bodyPr/>
        <a:lstStyle/>
        <a:p>
          <a:endParaRPr lang="en-GB"/>
        </a:p>
      </dgm:t>
    </dgm:pt>
    <dgm:pt modelId="{664F6F4B-E034-437C-A5B1-BFEC280F5057}" type="sibTrans" cxnId="{4EDC7E5D-759B-40BA-9D74-48BD2440E6DF}">
      <dgm:prSet/>
      <dgm:spPr/>
      <dgm:t>
        <a:bodyPr/>
        <a:lstStyle/>
        <a:p>
          <a:endParaRPr lang="en-GB"/>
        </a:p>
      </dgm:t>
    </dgm:pt>
    <dgm:pt modelId="{BE6941DB-C611-4CDC-B419-A6E51A675E11}" type="pres">
      <dgm:prSet presAssocID="{059F9BF2-F39E-447E-AE8A-1035DE323C9D}" presName="Name0" presStyleCnt="0">
        <dgm:presLayoutVars>
          <dgm:dir/>
          <dgm:animLvl val="lvl"/>
          <dgm:resizeHandles val="exact"/>
        </dgm:presLayoutVars>
      </dgm:prSet>
      <dgm:spPr/>
      <dgm:t>
        <a:bodyPr/>
        <a:lstStyle/>
        <a:p>
          <a:endParaRPr lang="en-GB"/>
        </a:p>
      </dgm:t>
    </dgm:pt>
    <dgm:pt modelId="{074461F5-F98C-4C6B-8BC5-4C156DCFEAF2}" type="pres">
      <dgm:prSet presAssocID="{059F9BF2-F39E-447E-AE8A-1035DE323C9D}" presName="tSp" presStyleCnt="0"/>
      <dgm:spPr/>
    </dgm:pt>
    <dgm:pt modelId="{5D7C8C55-CE2B-4956-9FAD-F1A7C4573696}" type="pres">
      <dgm:prSet presAssocID="{059F9BF2-F39E-447E-AE8A-1035DE323C9D}" presName="bSp" presStyleCnt="0"/>
      <dgm:spPr/>
    </dgm:pt>
    <dgm:pt modelId="{0CA6A131-FE87-4897-82EB-C1246B120781}" type="pres">
      <dgm:prSet presAssocID="{059F9BF2-F39E-447E-AE8A-1035DE323C9D}" presName="process" presStyleCnt="0"/>
      <dgm:spPr/>
    </dgm:pt>
    <dgm:pt modelId="{103F949B-51F9-4835-AAAD-02EA961AC62B}" type="pres">
      <dgm:prSet presAssocID="{2987D0B5-0004-4C96-A3EC-56BBCB538CF8}" presName="composite1" presStyleCnt="0"/>
      <dgm:spPr/>
    </dgm:pt>
    <dgm:pt modelId="{CEB6CC56-CF90-4CA7-A42A-594703FA91B1}" type="pres">
      <dgm:prSet presAssocID="{2987D0B5-0004-4C96-A3EC-56BBCB538CF8}" presName="dummyNode1" presStyleLbl="node1" presStyleIdx="0" presStyleCnt="3"/>
      <dgm:spPr/>
    </dgm:pt>
    <dgm:pt modelId="{40C38B76-6C9B-4E28-9098-51BAF01F4DC9}" type="pres">
      <dgm:prSet presAssocID="{2987D0B5-0004-4C96-A3EC-56BBCB538CF8}" presName="childNode1" presStyleLbl="bgAcc1" presStyleIdx="0" presStyleCnt="3" custScaleX="125441" custScaleY="146339" custLinFactNeighborY="15131">
        <dgm:presLayoutVars>
          <dgm:bulletEnabled val="1"/>
        </dgm:presLayoutVars>
      </dgm:prSet>
      <dgm:spPr/>
      <dgm:t>
        <a:bodyPr/>
        <a:lstStyle/>
        <a:p>
          <a:endParaRPr lang="en-GB"/>
        </a:p>
      </dgm:t>
    </dgm:pt>
    <dgm:pt modelId="{0F23B6CB-9D40-4793-8B35-74FB95B9990B}" type="pres">
      <dgm:prSet presAssocID="{2987D0B5-0004-4C96-A3EC-56BBCB538CF8}" presName="childNode1tx" presStyleLbl="bgAcc1" presStyleIdx="0" presStyleCnt="3">
        <dgm:presLayoutVars>
          <dgm:bulletEnabled val="1"/>
        </dgm:presLayoutVars>
      </dgm:prSet>
      <dgm:spPr/>
      <dgm:t>
        <a:bodyPr/>
        <a:lstStyle/>
        <a:p>
          <a:endParaRPr lang="en-GB"/>
        </a:p>
      </dgm:t>
    </dgm:pt>
    <dgm:pt modelId="{9C1958FA-FF9B-41BF-9E79-6CF49A1F003F}" type="pres">
      <dgm:prSet presAssocID="{2987D0B5-0004-4C96-A3EC-56BBCB538CF8}" presName="parentNode1" presStyleLbl="node1" presStyleIdx="0" presStyleCnt="3" custLinFactNeighborY="67339">
        <dgm:presLayoutVars>
          <dgm:chMax val="1"/>
          <dgm:bulletEnabled val="1"/>
        </dgm:presLayoutVars>
      </dgm:prSet>
      <dgm:spPr/>
      <dgm:t>
        <a:bodyPr/>
        <a:lstStyle/>
        <a:p>
          <a:endParaRPr lang="en-GB"/>
        </a:p>
      </dgm:t>
    </dgm:pt>
    <dgm:pt modelId="{0AB7B24E-380C-4C6D-86D1-2D002A2E511C}" type="pres">
      <dgm:prSet presAssocID="{2987D0B5-0004-4C96-A3EC-56BBCB538CF8}" presName="connSite1" presStyleCnt="0"/>
      <dgm:spPr/>
    </dgm:pt>
    <dgm:pt modelId="{3A48F24F-E3CF-4884-B721-A0F1D5D6D32E}" type="pres">
      <dgm:prSet presAssocID="{F01C2BF6-DCB9-4BEC-9470-B55BDDC57024}" presName="Name9" presStyleLbl="sibTrans2D1" presStyleIdx="0" presStyleCnt="2" custAng="10800000" custLinFactNeighborX="11181" custLinFactNeighborY="-70814"/>
      <dgm:spPr/>
      <dgm:t>
        <a:bodyPr/>
        <a:lstStyle/>
        <a:p>
          <a:endParaRPr lang="en-GB"/>
        </a:p>
      </dgm:t>
    </dgm:pt>
    <dgm:pt modelId="{EE0FBAF9-E104-4B5C-A78C-39D0219B095E}" type="pres">
      <dgm:prSet presAssocID="{B4093AF9-8B0A-4195-BEDD-DFB71C3FC420}" presName="composite2" presStyleCnt="0"/>
      <dgm:spPr/>
    </dgm:pt>
    <dgm:pt modelId="{FA67D870-9FB8-498C-9112-2ECD8C7B7038}" type="pres">
      <dgm:prSet presAssocID="{B4093AF9-8B0A-4195-BEDD-DFB71C3FC420}" presName="dummyNode2" presStyleLbl="node1" presStyleIdx="0" presStyleCnt="3"/>
      <dgm:spPr/>
    </dgm:pt>
    <dgm:pt modelId="{74FCB085-B850-45E7-9524-CA903E89E9DC}" type="pres">
      <dgm:prSet presAssocID="{B4093AF9-8B0A-4195-BEDD-DFB71C3FC420}" presName="childNode2" presStyleLbl="bgAcc1" presStyleIdx="1" presStyleCnt="3" custScaleY="138790">
        <dgm:presLayoutVars>
          <dgm:bulletEnabled val="1"/>
        </dgm:presLayoutVars>
      </dgm:prSet>
      <dgm:spPr/>
      <dgm:t>
        <a:bodyPr/>
        <a:lstStyle/>
        <a:p>
          <a:endParaRPr lang="en-GB"/>
        </a:p>
      </dgm:t>
    </dgm:pt>
    <dgm:pt modelId="{12C4CC0F-0C37-4CF5-9F69-188AC5368B14}" type="pres">
      <dgm:prSet presAssocID="{B4093AF9-8B0A-4195-BEDD-DFB71C3FC420}" presName="childNode2tx" presStyleLbl="bgAcc1" presStyleIdx="1" presStyleCnt="3">
        <dgm:presLayoutVars>
          <dgm:bulletEnabled val="1"/>
        </dgm:presLayoutVars>
      </dgm:prSet>
      <dgm:spPr/>
      <dgm:t>
        <a:bodyPr/>
        <a:lstStyle/>
        <a:p>
          <a:endParaRPr lang="en-GB"/>
        </a:p>
      </dgm:t>
    </dgm:pt>
    <dgm:pt modelId="{9646FA58-412E-41C7-BC17-73A845FF3206}" type="pres">
      <dgm:prSet presAssocID="{B4093AF9-8B0A-4195-BEDD-DFB71C3FC420}" presName="parentNode2" presStyleLbl="node1" presStyleIdx="1" presStyleCnt="3" custLinFactNeighborY="-40517">
        <dgm:presLayoutVars>
          <dgm:chMax val="0"/>
          <dgm:bulletEnabled val="1"/>
        </dgm:presLayoutVars>
      </dgm:prSet>
      <dgm:spPr/>
      <dgm:t>
        <a:bodyPr/>
        <a:lstStyle/>
        <a:p>
          <a:endParaRPr lang="en-GB"/>
        </a:p>
      </dgm:t>
    </dgm:pt>
    <dgm:pt modelId="{C65419A3-F00B-4D16-B3E4-3EC260050209}" type="pres">
      <dgm:prSet presAssocID="{B4093AF9-8B0A-4195-BEDD-DFB71C3FC420}" presName="connSite2" presStyleCnt="0"/>
      <dgm:spPr/>
    </dgm:pt>
    <dgm:pt modelId="{952F7CD1-25FF-4A69-91FC-2DAB4974E47A}" type="pres">
      <dgm:prSet presAssocID="{BB732805-2144-4567-AC8B-C242CE3E0287}" presName="Name18" presStyleLbl="sibTrans2D1" presStyleIdx="1" presStyleCnt="2" custAng="199010" custLinFactNeighborX="14987" custLinFactNeighborY="-495"/>
      <dgm:spPr/>
      <dgm:t>
        <a:bodyPr/>
        <a:lstStyle/>
        <a:p>
          <a:endParaRPr lang="en-GB"/>
        </a:p>
      </dgm:t>
    </dgm:pt>
    <dgm:pt modelId="{EB3F9490-2899-4496-A4E7-B11C149B8A62}" type="pres">
      <dgm:prSet presAssocID="{17AD707C-B576-4188-84E2-A7B39749EAEA}" presName="composite1" presStyleCnt="0"/>
      <dgm:spPr/>
    </dgm:pt>
    <dgm:pt modelId="{BE14B2C9-43AC-44EA-A1D5-11C5038FB208}" type="pres">
      <dgm:prSet presAssocID="{17AD707C-B576-4188-84E2-A7B39749EAEA}" presName="dummyNode1" presStyleLbl="node1" presStyleIdx="1" presStyleCnt="3"/>
      <dgm:spPr/>
    </dgm:pt>
    <dgm:pt modelId="{586F3BB5-A960-4933-A4FF-A395256DE202}" type="pres">
      <dgm:prSet presAssocID="{17AD707C-B576-4188-84E2-A7B39749EAEA}" presName="childNode1" presStyleLbl="bgAcc1" presStyleIdx="2" presStyleCnt="3" custScaleX="106112" custScaleY="136290" custLinFactNeighborY="23965">
        <dgm:presLayoutVars>
          <dgm:bulletEnabled val="1"/>
        </dgm:presLayoutVars>
      </dgm:prSet>
      <dgm:spPr/>
      <dgm:t>
        <a:bodyPr/>
        <a:lstStyle/>
        <a:p>
          <a:endParaRPr lang="en-GB"/>
        </a:p>
      </dgm:t>
    </dgm:pt>
    <dgm:pt modelId="{D9C3FF48-3CF5-4B1D-989E-8ABE665D6F72}" type="pres">
      <dgm:prSet presAssocID="{17AD707C-B576-4188-84E2-A7B39749EAEA}" presName="childNode1tx" presStyleLbl="bgAcc1" presStyleIdx="2" presStyleCnt="3">
        <dgm:presLayoutVars>
          <dgm:bulletEnabled val="1"/>
        </dgm:presLayoutVars>
      </dgm:prSet>
      <dgm:spPr/>
      <dgm:t>
        <a:bodyPr/>
        <a:lstStyle/>
        <a:p>
          <a:endParaRPr lang="en-GB"/>
        </a:p>
      </dgm:t>
    </dgm:pt>
    <dgm:pt modelId="{4EE78AE0-0877-4F74-9515-74F2F0E4D949}" type="pres">
      <dgm:prSet presAssocID="{17AD707C-B576-4188-84E2-A7B39749EAEA}" presName="parentNode1" presStyleLbl="node1" presStyleIdx="2" presStyleCnt="3" custLinFactNeighborY="82969">
        <dgm:presLayoutVars>
          <dgm:chMax val="1"/>
          <dgm:bulletEnabled val="1"/>
        </dgm:presLayoutVars>
      </dgm:prSet>
      <dgm:spPr/>
      <dgm:t>
        <a:bodyPr/>
        <a:lstStyle/>
        <a:p>
          <a:endParaRPr lang="en-GB"/>
        </a:p>
      </dgm:t>
    </dgm:pt>
    <dgm:pt modelId="{E3A03027-2BC7-4C91-9FCD-ED1D13AD2B7F}" type="pres">
      <dgm:prSet presAssocID="{17AD707C-B576-4188-84E2-A7B39749EAEA}" presName="connSite1" presStyleCnt="0"/>
      <dgm:spPr/>
    </dgm:pt>
  </dgm:ptLst>
  <dgm:cxnLst>
    <dgm:cxn modelId="{A1A46FED-0E6C-48CB-A14E-8DC8B08369E8}" type="presOf" srcId="{059F9BF2-F39E-447E-AE8A-1035DE323C9D}" destId="{BE6941DB-C611-4CDC-B419-A6E51A675E11}" srcOrd="0" destOrd="0" presId="urn:microsoft.com/office/officeart/2005/8/layout/hProcess4"/>
    <dgm:cxn modelId="{7DEB4DAD-A730-4513-AB7B-12FC4FAC682B}" type="presOf" srcId="{C02C6349-9483-477F-A9CE-4FDF79DEDB6B}" destId="{0F23B6CB-9D40-4793-8B35-74FB95B9990B}" srcOrd="1" destOrd="0" presId="urn:microsoft.com/office/officeart/2005/8/layout/hProcess4"/>
    <dgm:cxn modelId="{FCA852F8-E98A-4524-BC59-67ACDD20FF5E}" type="presOf" srcId="{2987D0B5-0004-4C96-A3EC-56BBCB538CF8}" destId="{9C1958FA-FF9B-41BF-9E79-6CF49A1F003F}" srcOrd="0" destOrd="0" presId="urn:microsoft.com/office/officeart/2005/8/layout/hProcess4"/>
    <dgm:cxn modelId="{3051A7A7-A450-43DD-887F-195520CE2D2A}" srcId="{059F9BF2-F39E-447E-AE8A-1035DE323C9D}" destId="{17AD707C-B576-4188-84E2-A7B39749EAEA}" srcOrd="2" destOrd="0" parTransId="{8895ABC2-86B2-45E4-AF9B-62B780C109BD}" sibTransId="{B2CF63E1-065E-4E4D-BFBB-B61655A3DE13}"/>
    <dgm:cxn modelId="{A4F6FFF1-7F2C-475C-9374-41CAF3255A0E}" type="presOf" srcId="{F01C2BF6-DCB9-4BEC-9470-B55BDDC57024}" destId="{3A48F24F-E3CF-4884-B721-A0F1D5D6D32E}" srcOrd="0" destOrd="0" presId="urn:microsoft.com/office/officeart/2005/8/layout/hProcess4"/>
    <dgm:cxn modelId="{D426EC80-439B-4420-9EDE-FBCC0991E634}" type="presOf" srcId="{BB732805-2144-4567-AC8B-C242CE3E0287}" destId="{952F7CD1-25FF-4A69-91FC-2DAB4974E47A}" srcOrd="0" destOrd="0" presId="urn:microsoft.com/office/officeart/2005/8/layout/hProcess4"/>
    <dgm:cxn modelId="{7A4673A4-D0C1-426C-83A8-C03F9B8E45B9}" type="presOf" srcId="{B4093AF9-8B0A-4195-BEDD-DFB71C3FC420}" destId="{9646FA58-412E-41C7-BC17-73A845FF3206}" srcOrd="0" destOrd="0" presId="urn:microsoft.com/office/officeart/2005/8/layout/hProcess4"/>
    <dgm:cxn modelId="{B0E21070-5952-4351-9749-97DDD1063B8A}" srcId="{B4093AF9-8B0A-4195-BEDD-DFB71C3FC420}" destId="{59B1B374-41EB-4E01-9E8D-A9D4B6D5EE26}" srcOrd="0" destOrd="0" parTransId="{F0DE3BD4-1E09-44EA-94D6-F947AB43C1A7}" sibTransId="{B521EAA3-D32E-4FF1-A9C7-C92B7312C4FA}"/>
    <dgm:cxn modelId="{4CBB5552-F482-4216-8346-7B855CCD9E89}" type="presOf" srcId="{C02C6349-9483-477F-A9CE-4FDF79DEDB6B}" destId="{40C38B76-6C9B-4E28-9098-51BAF01F4DC9}" srcOrd="0" destOrd="0" presId="urn:microsoft.com/office/officeart/2005/8/layout/hProcess4"/>
    <dgm:cxn modelId="{4EDC7E5D-759B-40BA-9D74-48BD2440E6DF}" srcId="{17AD707C-B576-4188-84E2-A7B39749EAEA}" destId="{EB0D962F-3FB7-4CF3-9457-BDFD4B02C79C}" srcOrd="0" destOrd="0" parTransId="{5687F063-EB7A-4E1B-BCB2-47D627276EF8}" sibTransId="{664F6F4B-E034-437C-A5B1-BFEC280F5057}"/>
    <dgm:cxn modelId="{F2F909D4-5C79-4858-A4CF-F3165CF954E2}" type="presOf" srcId="{59B1B374-41EB-4E01-9E8D-A9D4B6D5EE26}" destId="{74FCB085-B850-45E7-9524-CA903E89E9DC}" srcOrd="0" destOrd="0" presId="urn:microsoft.com/office/officeart/2005/8/layout/hProcess4"/>
    <dgm:cxn modelId="{78E41324-62E1-4972-98D9-76C6706F0E57}" type="presOf" srcId="{59B1B374-41EB-4E01-9E8D-A9D4B6D5EE26}" destId="{12C4CC0F-0C37-4CF5-9F69-188AC5368B14}" srcOrd="1" destOrd="0" presId="urn:microsoft.com/office/officeart/2005/8/layout/hProcess4"/>
    <dgm:cxn modelId="{63056141-C295-454E-9652-D5AFE10669A0}" type="presOf" srcId="{17AD707C-B576-4188-84E2-A7B39749EAEA}" destId="{4EE78AE0-0877-4F74-9515-74F2F0E4D949}" srcOrd="0" destOrd="0" presId="urn:microsoft.com/office/officeart/2005/8/layout/hProcess4"/>
    <dgm:cxn modelId="{DCB7211B-0B05-4A53-8CAF-BB66A204F632}" type="presOf" srcId="{EB0D962F-3FB7-4CF3-9457-BDFD4B02C79C}" destId="{586F3BB5-A960-4933-A4FF-A395256DE202}" srcOrd="0" destOrd="0" presId="urn:microsoft.com/office/officeart/2005/8/layout/hProcess4"/>
    <dgm:cxn modelId="{75F80960-71C5-40A5-A9C6-132A4A4E9B84}" srcId="{059F9BF2-F39E-447E-AE8A-1035DE323C9D}" destId="{B4093AF9-8B0A-4195-BEDD-DFB71C3FC420}" srcOrd="1" destOrd="0" parTransId="{0A2BD9BD-6E63-481A-B281-E778945F8D0C}" sibTransId="{BB732805-2144-4567-AC8B-C242CE3E0287}"/>
    <dgm:cxn modelId="{0B0BC435-EB9E-4413-A744-54D2CD7A336A}" type="presOf" srcId="{EB0D962F-3FB7-4CF3-9457-BDFD4B02C79C}" destId="{D9C3FF48-3CF5-4B1D-989E-8ABE665D6F72}" srcOrd="1" destOrd="0" presId="urn:microsoft.com/office/officeart/2005/8/layout/hProcess4"/>
    <dgm:cxn modelId="{3D500109-468B-4F1E-89E3-F03F8E571CCB}" srcId="{2987D0B5-0004-4C96-A3EC-56BBCB538CF8}" destId="{C02C6349-9483-477F-A9CE-4FDF79DEDB6B}" srcOrd="0" destOrd="0" parTransId="{4EF23B46-F767-4DF3-A14A-BA47060C7350}" sibTransId="{56F04C6A-0549-4A27-AEF3-D6F4A2DE4A17}"/>
    <dgm:cxn modelId="{9722479A-AD28-4F72-AFBD-FBCD7AB35964}" srcId="{059F9BF2-F39E-447E-AE8A-1035DE323C9D}" destId="{2987D0B5-0004-4C96-A3EC-56BBCB538CF8}" srcOrd="0" destOrd="0" parTransId="{8D90D6E4-7488-4C94-A8D9-C7CA3767848C}" sibTransId="{F01C2BF6-DCB9-4BEC-9470-B55BDDC57024}"/>
    <dgm:cxn modelId="{60F7609F-7E42-438E-A3AA-611DE1241CCB}" type="presParOf" srcId="{BE6941DB-C611-4CDC-B419-A6E51A675E11}" destId="{074461F5-F98C-4C6B-8BC5-4C156DCFEAF2}" srcOrd="0" destOrd="0" presId="urn:microsoft.com/office/officeart/2005/8/layout/hProcess4"/>
    <dgm:cxn modelId="{FC726379-871A-4B8C-BD1F-5837007D1F67}" type="presParOf" srcId="{BE6941DB-C611-4CDC-B419-A6E51A675E11}" destId="{5D7C8C55-CE2B-4956-9FAD-F1A7C4573696}" srcOrd="1" destOrd="0" presId="urn:microsoft.com/office/officeart/2005/8/layout/hProcess4"/>
    <dgm:cxn modelId="{D39FA6FE-6204-41EF-B11C-AC1C6F76707D}" type="presParOf" srcId="{BE6941DB-C611-4CDC-B419-A6E51A675E11}" destId="{0CA6A131-FE87-4897-82EB-C1246B120781}" srcOrd="2" destOrd="0" presId="urn:microsoft.com/office/officeart/2005/8/layout/hProcess4"/>
    <dgm:cxn modelId="{23D3E273-EA26-4FFE-8D2F-8C563432A312}" type="presParOf" srcId="{0CA6A131-FE87-4897-82EB-C1246B120781}" destId="{103F949B-51F9-4835-AAAD-02EA961AC62B}" srcOrd="0" destOrd="0" presId="urn:microsoft.com/office/officeart/2005/8/layout/hProcess4"/>
    <dgm:cxn modelId="{17651282-FF91-4F82-A512-CFFF7561216F}" type="presParOf" srcId="{103F949B-51F9-4835-AAAD-02EA961AC62B}" destId="{CEB6CC56-CF90-4CA7-A42A-594703FA91B1}" srcOrd="0" destOrd="0" presId="urn:microsoft.com/office/officeart/2005/8/layout/hProcess4"/>
    <dgm:cxn modelId="{F1CA11F0-F0A1-4E9D-927D-40F1D6B82EBD}" type="presParOf" srcId="{103F949B-51F9-4835-AAAD-02EA961AC62B}" destId="{40C38B76-6C9B-4E28-9098-51BAF01F4DC9}" srcOrd="1" destOrd="0" presId="urn:microsoft.com/office/officeart/2005/8/layout/hProcess4"/>
    <dgm:cxn modelId="{1A963406-7654-4BB1-8B81-9D04BAE03295}" type="presParOf" srcId="{103F949B-51F9-4835-AAAD-02EA961AC62B}" destId="{0F23B6CB-9D40-4793-8B35-74FB95B9990B}" srcOrd="2" destOrd="0" presId="urn:microsoft.com/office/officeart/2005/8/layout/hProcess4"/>
    <dgm:cxn modelId="{0C48CCAF-B0B4-45D9-96CC-B51A8BEF99AF}" type="presParOf" srcId="{103F949B-51F9-4835-AAAD-02EA961AC62B}" destId="{9C1958FA-FF9B-41BF-9E79-6CF49A1F003F}" srcOrd="3" destOrd="0" presId="urn:microsoft.com/office/officeart/2005/8/layout/hProcess4"/>
    <dgm:cxn modelId="{C14E0578-C02C-46B1-96F6-99C510E88CE2}" type="presParOf" srcId="{103F949B-51F9-4835-AAAD-02EA961AC62B}" destId="{0AB7B24E-380C-4C6D-86D1-2D002A2E511C}" srcOrd="4" destOrd="0" presId="urn:microsoft.com/office/officeart/2005/8/layout/hProcess4"/>
    <dgm:cxn modelId="{571E28DF-E9DC-4755-B501-3123D63043D2}" type="presParOf" srcId="{0CA6A131-FE87-4897-82EB-C1246B120781}" destId="{3A48F24F-E3CF-4884-B721-A0F1D5D6D32E}" srcOrd="1" destOrd="0" presId="urn:microsoft.com/office/officeart/2005/8/layout/hProcess4"/>
    <dgm:cxn modelId="{17B56772-8E16-47AD-B9E5-FC666AD9F592}" type="presParOf" srcId="{0CA6A131-FE87-4897-82EB-C1246B120781}" destId="{EE0FBAF9-E104-4B5C-A78C-39D0219B095E}" srcOrd="2" destOrd="0" presId="urn:microsoft.com/office/officeart/2005/8/layout/hProcess4"/>
    <dgm:cxn modelId="{4B61A551-1F2D-44D3-976E-7B51DB55D640}" type="presParOf" srcId="{EE0FBAF9-E104-4B5C-A78C-39D0219B095E}" destId="{FA67D870-9FB8-498C-9112-2ECD8C7B7038}" srcOrd="0" destOrd="0" presId="urn:microsoft.com/office/officeart/2005/8/layout/hProcess4"/>
    <dgm:cxn modelId="{1A984D94-B8A3-4464-BC75-74F4A0FC6511}" type="presParOf" srcId="{EE0FBAF9-E104-4B5C-A78C-39D0219B095E}" destId="{74FCB085-B850-45E7-9524-CA903E89E9DC}" srcOrd="1" destOrd="0" presId="urn:microsoft.com/office/officeart/2005/8/layout/hProcess4"/>
    <dgm:cxn modelId="{54D45050-476F-4955-B0D7-92A0407A21C6}" type="presParOf" srcId="{EE0FBAF9-E104-4B5C-A78C-39D0219B095E}" destId="{12C4CC0F-0C37-4CF5-9F69-188AC5368B14}" srcOrd="2" destOrd="0" presId="urn:microsoft.com/office/officeart/2005/8/layout/hProcess4"/>
    <dgm:cxn modelId="{2B7CE3D2-768E-478C-976E-802C1C12B5EB}" type="presParOf" srcId="{EE0FBAF9-E104-4B5C-A78C-39D0219B095E}" destId="{9646FA58-412E-41C7-BC17-73A845FF3206}" srcOrd="3" destOrd="0" presId="urn:microsoft.com/office/officeart/2005/8/layout/hProcess4"/>
    <dgm:cxn modelId="{77F1948C-DEFA-4938-8AE6-42600669D177}" type="presParOf" srcId="{EE0FBAF9-E104-4B5C-A78C-39D0219B095E}" destId="{C65419A3-F00B-4D16-B3E4-3EC260050209}" srcOrd="4" destOrd="0" presId="urn:microsoft.com/office/officeart/2005/8/layout/hProcess4"/>
    <dgm:cxn modelId="{7C8D1729-0994-47AB-9502-7D7E179ABE1B}" type="presParOf" srcId="{0CA6A131-FE87-4897-82EB-C1246B120781}" destId="{952F7CD1-25FF-4A69-91FC-2DAB4974E47A}" srcOrd="3" destOrd="0" presId="urn:microsoft.com/office/officeart/2005/8/layout/hProcess4"/>
    <dgm:cxn modelId="{A8AD74F6-DB6C-473F-84A5-5F94099FA889}" type="presParOf" srcId="{0CA6A131-FE87-4897-82EB-C1246B120781}" destId="{EB3F9490-2899-4496-A4E7-B11C149B8A62}" srcOrd="4" destOrd="0" presId="urn:microsoft.com/office/officeart/2005/8/layout/hProcess4"/>
    <dgm:cxn modelId="{F315FC20-0F77-4362-A3C6-CC54E4EC56FD}" type="presParOf" srcId="{EB3F9490-2899-4496-A4E7-B11C149B8A62}" destId="{BE14B2C9-43AC-44EA-A1D5-11C5038FB208}" srcOrd="0" destOrd="0" presId="urn:microsoft.com/office/officeart/2005/8/layout/hProcess4"/>
    <dgm:cxn modelId="{CE44C601-1094-4AC7-98E0-F307B7474A4D}" type="presParOf" srcId="{EB3F9490-2899-4496-A4E7-B11C149B8A62}" destId="{586F3BB5-A960-4933-A4FF-A395256DE202}" srcOrd="1" destOrd="0" presId="urn:microsoft.com/office/officeart/2005/8/layout/hProcess4"/>
    <dgm:cxn modelId="{D2063B63-47BF-4B82-8358-4498B8007B87}" type="presParOf" srcId="{EB3F9490-2899-4496-A4E7-B11C149B8A62}" destId="{D9C3FF48-3CF5-4B1D-989E-8ABE665D6F72}" srcOrd="2" destOrd="0" presId="urn:microsoft.com/office/officeart/2005/8/layout/hProcess4"/>
    <dgm:cxn modelId="{2958339B-65C5-4A3A-BCC4-EA34BC5EDC1C}" type="presParOf" srcId="{EB3F9490-2899-4496-A4E7-B11C149B8A62}" destId="{4EE78AE0-0877-4F74-9515-74F2F0E4D949}" srcOrd="3" destOrd="0" presId="urn:microsoft.com/office/officeart/2005/8/layout/hProcess4"/>
    <dgm:cxn modelId="{31C9B821-1FE4-4DC8-8952-A753EE30497E}" type="presParOf" srcId="{EB3F9490-2899-4496-A4E7-B11C149B8A62}" destId="{E3A03027-2BC7-4C91-9FCD-ED1D13AD2B7F}"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9D5FE-ABE5-4AAE-B363-C390D5B84D1A}">
      <dsp:nvSpPr>
        <dsp:cNvPr id="0" name=""/>
        <dsp:cNvSpPr/>
      </dsp:nvSpPr>
      <dsp:spPr>
        <a:xfrm>
          <a:off x="3274478" y="1737284"/>
          <a:ext cx="1565232" cy="15652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GB" sz="3600" kern="1200" dirty="0" smtClean="0"/>
            <a:t>Eva</a:t>
          </a:r>
          <a:endParaRPr lang="en-GB" sz="3600" kern="1200" dirty="0"/>
        </a:p>
      </dsp:txBody>
      <dsp:txXfrm>
        <a:off x="3350886" y="1813692"/>
        <a:ext cx="1412416" cy="1412416"/>
      </dsp:txXfrm>
    </dsp:sp>
    <dsp:sp modelId="{21D577D1-61FC-4F8E-B6BB-73B3A4E91ABE}">
      <dsp:nvSpPr>
        <dsp:cNvPr id="0" name=""/>
        <dsp:cNvSpPr/>
      </dsp:nvSpPr>
      <dsp:spPr>
        <a:xfrm rot="16200000">
          <a:off x="3668619" y="1348809"/>
          <a:ext cx="776950" cy="0"/>
        </a:xfrm>
        <a:custGeom>
          <a:avLst/>
          <a:gdLst/>
          <a:ahLst/>
          <a:cxnLst/>
          <a:rect l="0" t="0" r="0" b="0"/>
          <a:pathLst>
            <a:path>
              <a:moveTo>
                <a:pt x="0" y="0"/>
              </a:moveTo>
              <a:lnTo>
                <a:pt x="77695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715400-CFD9-4F6B-BDD5-1C356B44A664}">
      <dsp:nvSpPr>
        <dsp:cNvPr id="0" name=""/>
        <dsp:cNvSpPr/>
      </dsp:nvSpPr>
      <dsp:spPr>
        <a:xfrm>
          <a:off x="2977971" y="-88371"/>
          <a:ext cx="2158247" cy="10487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smtClean="0"/>
            <a:t>Her time at the factory; her growing dissatisfaction; the loss of her job</a:t>
          </a:r>
          <a:endParaRPr lang="en-GB" sz="1500" kern="1200" dirty="0"/>
        </a:p>
      </dsp:txBody>
      <dsp:txXfrm>
        <a:off x="3029165" y="-37177"/>
        <a:ext cx="2055859" cy="946318"/>
      </dsp:txXfrm>
    </dsp:sp>
    <dsp:sp modelId="{F44DD0AD-FFA7-4216-8370-AC2E61BA3D2A}">
      <dsp:nvSpPr>
        <dsp:cNvPr id="0" name=""/>
        <dsp:cNvSpPr/>
      </dsp:nvSpPr>
      <dsp:spPr>
        <a:xfrm rot="19800000">
          <a:off x="4813306" y="1969514"/>
          <a:ext cx="394174" cy="0"/>
        </a:xfrm>
        <a:custGeom>
          <a:avLst/>
          <a:gdLst/>
          <a:ahLst/>
          <a:cxnLst/>
          <a:rect l="0" t="0" r="0" b="0"/>
          <a:pathLst>
            <a:path>
              <a:moveTo>
                <a:pt x="0" y="0"/>
              </a:moveTo>
              <a:lnTo>
                <a:pt x="39417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53E6CA-2C3D-4438-AF99-226E05A97F82}">
      <dsp:nvSpPr>
        <dsp:cNvPr id="0" name=""/>
        <dsp:cNvSpPr/>
      </dsp:nvSpPr>
      <dsp:spPr>
        <a:xfrm>
          <a:off x="5181076" y="705191"/>
          <a:ext cx="1361493" cy="15454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GB" sz="1800" kern="1200" dirty="0" smtClean="0"/>
            <a:t>Her job at </a:t>
          </a:r>
          <a:r>
            <a:rPr lang="en-GB" sz="1800" kern="1200" dirty="0" err="1" smtClean="0"/>
            <a:t>Milwards</a:t>
          </a:r>
          <a:r>
            <a:rPr lang="en-GB" sz="1800" kern="1200" dirty="0" smtClean="0"/>
            <a:t>; her being sacked by </a:t>
          </a:r>
          <a:r>
            <a:rPr lang="en-GB" sz="1800" kern="1200" dirty="0" err="1" smtClean="0"/>
            <a:t>Milwards</a:t>
          </a:r>
          <a:endParaRPr lang="en-GB" sz="1800" kern="1200" dirty="0"/>
        </a:p>
      </dsp:txBody>
      <dsp:txXfrm>
        <a:off x="5247539" y="771654"/>
        <a:ext cx="1228567" cy="1412573"/>
      </dsp:txXfrm>
    </dsp:sp>
    <dsp:sp modelId="{1D9B161E-11A2-43F7-8F06-4EB71EBA68E7}">
      <dsp:nvSpPr>
        <dsp:cNvPr id="0" name=""/>
        <dsp:cNvSpPr/>
      </dsp:nvSpPr>
      <dsp:spPr>
        <a:xfrm rot="1800000">
          <a:off x="4801209" y="3115435"/>
          <a:ext cx="574761" cy="0"/>
        </a:xfrm>
        <a:custGeom>
          <a:avLst/>
          <a:gdLst/>
          <a:ahLst/>
          <a:cxnLst/>
          <a:rect l="0" t="0" r="0" b="0"/>
          <a:pathLst>
            <a:path>
              <a:moveTo>
                <a:pt x="0" y="0"/>
              </a:moveTo>
              <a:lnTo>
                <a:pt x="57476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95C742-D536-4555-8784-CFBCA6CB3D2F}">
      <dsp:nvSpPr>
        <dsp:cNvPr id="0" name=""/>
        <dsp:cNvSpPr/>
      </dsp:nvSpPr>
      <dsp:spPr>
        <a:xfrm>
          <a:off x="5337469" y="3037508"/>
          <a:ext cx="1048706" cy="10487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GB" sz="1700" kern="1200" dirty="0" smtClean="0"/>
            <a:t>Her affair with Gerald</a:t>
          </a:r>
          <a:endParaRPr lang="en-GB" sz="1700" kern="1200" dirty="0"/>
        </a:p>
      </dsp:txBody>
      <dsp:txXfrm>
        <a:off x="5388663" y="3088702"/>
        <a:ext cx="946318" cy="946318"/>
      </dsp:txXfrm>
    </dsp:sp>
    <dsp:sp modelId="{7F129EEB-786B-4833-9490-DE7944052B80}">
      <dsp:nvSpPr>
        <dsp:cNvPr id="0" name=""/>
        <dsp:cNvSpPr/>
      </dsp:nvSpPr>
      <dsp:spPr>
        <a:xfrm rot="5400000">
          <a:off x="3757439" y="3602172"/>
          <a:ext cx="599310" cy="0"/>
        </a:xfrm>
        <a:custGeom>
          <a:avLst/>
          <a:gdLst/>
          <a:ahLst/>
          <a:cxnLst/>
          <a:rect l="0" t="0" r="0" b="0"/>
          <a:pathLst>
            <a:path>
              <a:moveTo>
                <a:pt x="0" y="0"/>
              </a:moveTo>
              <a:lnTo>
                <a:pt x="59931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E41847-C6E3-4182-B386-0E998A422702}">
      <dsp:nvSpPr>
        <dsp:cNvPr id="0" name=""/>
        <dsp:cNvSpPr/>
      </dsp:nvSpPr>
      <dsp:spPr>
        <a:xfrm>
          <a:off x="3262841" y="3901828"/>
          <a:ext cx="1588506" cy="14039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GB" sz="1900" kern="1200" dirty="0" smtClean="0"/>
            <a:t>Her relationship with Eric; her pregnancy</a:t>
          </a:r>
          <a:endParaRPr lang="en-GB" sz="1900" kern="1200" dirty="0"/>
        </a:p>
      </dsp:txBody>
      <dsp:txXfrm>
        <a:off x="3331378" y="3970365"/>
        <a:ext cx="1451432" cy="1266912"/>
      </dsp:txXfrm>
    </dsp:sp>
    <dsp:sp modelId="{A7A73720-12D8-4FE4-8F81-31921D431435}">
      <dsp:nvSpPr>
        <dsp:cNvPr id="0" name=""/>
        <dsp:cNvSpPr/>
      </dsp:nvSpPr>
      <dsp:spPr>
        <a:xfrm rot="9000000">
          <a:off x="2738218" y="3115435"/>
          <a:ext cx="574761" cy="0"/>
        </a:xfrm>
        <a:custGeom>
          <a:avLst/>
          <a:gdLst/>
          <a:ahLst/>
          <a:cxnLst/>
          <a:rect l="0" t="0" r="0" b="0"/>
          <a:pathLst>
            <a:path>
              <a:moveTo>
                <a:pt x="0" y="0"/>
              </a:moveTo>
              <a:lnTo>
                <a:pt x="57476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E5046B-6148-46AD-80D6-7249BEDAE010}">
      <dsp:nvSpPr>
        <dsp:cNvPr id="0" name=""/>
        <dsp:cNvSpPr/>
      </dsp:nvSpPr>
      <dsp:spPr>
        <a:xfrm>
          <a:off x="1728014" y="3037508"/>
          <a:ext cx="1048706" cy="10487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smtClean="0"/>
            <a:t>Her encounter with </a:t>
          </a:r>
          <a:r>
            <a:rPr lang="en-GB" sz="1500" kern="1200" dirty="0" err="1" smtClean="0"/>
            <a:t>Mrs.</a:t>
          </a:r>
          <a:r>
            <a:rPr lang="en-GB" sz="1500" kern="1200" dirty="0" smtClean="0"/>
            <a:t> Birling</a:t>
          </a:r>
          <a:endParaRPr lang="en-GB" sz="1500" kern="1200" dirty="0"/>
        </a:p>
      </dsp:txBody>
      <dsp:txXfrm>
        <a:off x="1779208" y="3088702"/>
        <a:ext cx="946318" cy="946318"/>
      </dsp:txXfrm>
    </dsp:sp>
    <dsp:sp modelId="{E0869980-CB58-44C2-8C4B-6650370A4A7C}">
      <dsp:nvSpPr>
        <dsp:cNvPr id="0" name=""/>
        <dsp:cNvSpPr/>
      </dsp:nvSpPr>
      <dsp:spPr>
        <a:xfrm rot="12188826">
          <a:off x="2137445" y="1952474"/>
          <a:ext cx="1184718" cy="0"/>
        </a:xfrm>
        <a:custGeom>
          <a:avLst/>
          <a:gdLst/>
          <a:ahLst/>
          <a:cxnLst/>
          <a:rect l="0" t="0" r="0" b="0"/>
          <a:pathLst>
            <a:path>
              <a:moveTo>
                <a:pt x="0" y="0"/>
              </a:moveTo>
              <a:lnTo>
                <a:pt x="118471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5F900F-0172-4DE5-A64F-B3EE454BCE8A}">
      <dsp:nvSpPr>
        <dsp:cNvPr id="0" name=""/>
        <dsp:cNvSpPr/>
      </dsp:nvSpPr>
      <dsp:spPr>
        <a:xfrm>
          <a:off x="1054458" y="1080119"/>
          <a:ext cx="1130672" cy="7956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GB" sz="2100" kern="1200" dirty="0" smtClean="0"/>
            <a:t>Her suicide</a:t>
          </a:r>
          <a:endParaRPr lang="en-GB" sz="2100" kern="1200" dirty="0"/>
        </a:p>
      </dsp:txBody>
      <dsp:txXfrm>
        <a:off x="1093298" y="1118959"/>
        <a:ext cx="1052992" cy="717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95A8F-16C2-4CE5-AD09-8CB0839DD335}">
      <dsp:nvSpPr>
        <dsp:cNvPr id="0" name=""/>
        <dsp:cNvSpPr/>
      </dsp:nvSpPr>
      <dsp:spPr>
        <a:xfrm>
          <a:off x="3436381" y="1714826"/>
          <a:ext cx="1447360" cy="1447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GB" sz="3600" kern="1200" dirty="0" smtClean="0"/>
            <a:t>Goole</a:t>
          </a:r>
          <a:endParaRPr lang="en-GB" sz="3600" kern="1200" dirty="0"/>
        </a:p>
      </dsp:txBody>
      <dsp:txXfrm>
        <a:off x="3507035" y="1785480"/>
        <a:ext cx="1306052" cy="1306052"/>
      </dsp:txXfrm>
    </dsp:sp>
    <dsp:sp modelId="{BC5EC21A-3F26-4E98-9931-5DCF7AB5C681}">
      <dsp:nvSpPr>
        <dsp:cNvPr id="0" name=""/>
        <dsp:cNvSpPr/>
      </dsp:nvSpPr>
      <dsp:spPr>
        <a:xfrm rot="16200000">
          <a:off x="3918741" y="1473505"/>
          <a:ext cx="482641" cy="0"/>
        </a:xfrm>
        <a:custGeom>
          <a:avLst/>
          <a:gdLst/>
          <a:ahLst/>
          <a:cxnLst/>
          <a:rect l="0" t="0" r="0" b="0"/>
          <a:pathLst>
            <a:path>
              <a:moveTo>
                <a:pt x="0" y="0"/>
              </a:moveTo>
              <a:lnTo>
                <a:pt x="48264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39C78F-C19E-429A-87B7-035F71D63D5F}">
      <dsp:nvSpPr>
        <dsp:cNvPr id="0" name=""/>
        <dsp:cNvSpPr/>
      </dsp:nvSpPr>
      <dsp:spPr>
        <a:xfrm>
          <a:off x="3227936" y="-209146"/>
          <a:ext cx="1864251" cy="14413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en-GB" sz="2700" kern="1200" dirty="0" smtClean="0"/>
            <a:t>A mysterious character</a:t>
          </a:r>
          <a:endParaRPr lang="en-GB" sz="2700" kern="1200" dirty="0"/>
        </a:p>
      </dsp:txBody>
      <dsp:txXfrm>
        <a:off x="3298296" y="-138786"/>
        <a:ext cx="1723531" cy="1300611"/>
      </dsp:txXfrm>
    </dsp:sp>
    <dsp:sp modelId="{7160FF67-3D36-4B30-B3C9-31BE2E42984A}">
      <dsp:nvSpPr>
        <dsp:cNvPr id="0" name=""/>
        <dsp:cNvSpPr/>
      </dsp:nvSpPr>
      <dsp:spPr>
        <a:xfrm rot="19666188">
          <a:off x="4832689" y="1805544"/>
          <a:ext cx="662651" cy="0"/>
        </a:xfrm>
        <a:custGeom>
          <a:avLst/>
          <a:gdLst/>
          <a:ahLst/>
          <a:cxnLst/>
          <a:rect l="0" t="0" r="0" b="0"/>
          <a:pathLst>
            <a:path>
              <a:moveTo>
                <a:pt x="0" y="0"/>
              </a:moveTo>
              <a:lnTo>
                <a:pt x="66265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FAE5B3-886C-4B7E-9AFB-16B68C87A7A2}">
      <dsp:nvSpPr>
        <dsp:cNvPr id="0" name=""/>
        <dsp:cNvSpPr/>
      </dsp:nvSpPr>
      <dsp:spPr>
        <a:xfrm>
          <a:off x="5444287" y="517441"/>
          <a:ext cx="1652791" cy="11807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GB" sz="2200" kern="1200" dirty="0" smtClean="0"/>
            <a:t>A man on a moral crusade?</a:t>
          </a:r>
          <a:endParaRPr lang="en-GB" sz="2200" kern="1200" dirty="0"/>
        </a:p>
      </dsp:txBody>
      <dsp:txXfrm>
        <a:off x="5501927" y="575081"/>
        <a:ext cx="1537511" cy="1065484"/>
      </dsp:txXfrm>
    </dsp:sp>
    <dsp:sp modelId="{091E763B-02C8-493D-B552-8EDCFC123C55}">
      <dsp:nvSpPr>
        <dsp:cNvPr id="0" name=""/>
        <dsp:cNvSpPr/>
      </dsp:nvSpPr>
      <dsp:spPr>
        <a:xfrm rot="13624992">
          <a:off x="4774517" y="3136732"/>
          <a:ext cx="69515" cy="0"/>
        </a:xfrm>
        <a:custGeom>
          <a:avLst/>
          <a:gdLst/>
          <a:ahLst/>
          <a:cxnLst/>
          <a:rect l="0" t="0" r="0" b="0"/>
          <a:pathLst>
            <a:path>
              <a:moveTo>
                <a:pt x="0" y="0"/>
              </a:moveTo>
              <a:lnTo>
                <a:pt x="6951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229959-ADA5-494D-911A-0A82505020A4}">
      <dsp:nvSpPr>
        <dsp:cNvPr id="0" name=""/>
        <dsp:cNvSpPr/>
      </dsp:nvSpPr>
      <dsp:spPr>
        <a:xfrm>
          <a:off x="4632112" y="3111278"/>
          <a:ext cx="1588042" cy="1377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GB" sz="2600" kern="1200" dirty="0" smtClean="0"/>
            <a:t>Genuine or phony?</a:t>
          </a:r>
          <a:endParaRPr lang="en-GB" sz="2600" kern="1200" dirty="0"/>
        </a:p>
      </dsp:txBody>
      <dsp:txXfrm>
        <a:off x="4699369" y="3178535"/>
        <a:ext cx="1453528" cy="1243251"/>
      </dsp:txXfrm>
    </dsp:sp>
    <dsp:sp modelId="{99CAA522-A518-40E5-A44F-64D743611F38}">
      <dsp:nvSpPr>
        <dsp:cNvPr id="0" name=""/>
        <dsp:cNvSpPr/>
      </dsp:nvSpPr>
      <dsp:spPr>
        <a:xfrm rot="6612361">
          <a:off x="3510133" y="3429746"/>
          <a:ext cx="570210" cy="0"/>
        </a:xfrm>
        <a:custGeom>
          <a:avLst/>
          <a:gdLst/>
          <a:ahLst/>
          <a:cxnLst/>
          <a:rect l="0" t="0" r="0" b="0"/>
          <a:pathLst>
            <a:path>
              <a:moveTo>
                <a:pt x="0" y="0"/>
              </a:moveTo>
              <a:lnTo>
                <a:pt x="57021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8BE72F-05F3-495E-9AB1-1B3A5BFEAE7A}">
      <dsp:nvSpPr>
        <dsp:cNvPr id="0" name=""/>
        <dsp:cNvSpPr/>
      </dsp:nvSpPr>
      <dsp:spPr>
        <a:xfrm>
          <a:off x="2657928" y="3697305"/>
          <a:ext cx="1585821" cy="13363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kern="1200" dirty="0" smtClean="0"/>
            <a:t>How does he feel about the </a:t>
          </a:r>
          <a:r>
            <a:rPr lang="en-GB" sz="1600" kern="1200" dirty="0" err="1" smtClean="0"/>
            <a:t>Birlings</a:t>
          </a:r>
          <a:r>
            <a:rPr lang="en-GB" sz="1600" kern="1200" dirty="0" smtClean="0"/>
            <a:t> and people like them?</a:t>
          </a:r>
          <a:endParaRPr lang="en-GB" sz="1600" kern="1200" dirty="0"/>
        </a:p>
      </dsp:txBody>
      <dsp:txXfrm>
        <a:off x="2723165" y="3762542"/>
        <a:ext cx="1455347" cy="1205903"/>
      </dsp:txXfrm>
    </dsp:sp>
    <dsp:sp modelId="{263338B1-4487-4962-A489-2DDF5FB79417}">
      <dsp:nvSpPr>
        <dsp:cNvPr id="0" name=""/>
        <dsp:cNvSpPr/>
      </dsp:nvSpPr>
      <dsp:spPr>
        <a:xfrm rot="10812222">
          <a:off x="2426713" y="2434138"/>
          <a:ext cx="1009671" cy="0"/>
        </a:xfrm>
        <a:custGeom>
          <a:avLst/>
          <a:gdLst/>
          <a:ahLst/>
          <a:cxnLst/>
          <a:rect l="0" t="0" r="0" b="0"/>
          <a:pathLst>
            <a:path>
              <a:moveTo>
                <a:pt x="0" y="0"/>
              </a:moveTo>
              <a:lnTo>
                <a:pt x="100967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8F0560-31EE-4291-AF7F-0E57F1325617}">
      <dsp:nvSpPr>
        <dsp:cNvPr id="0" name=""/>
        <dsp:cNvSpPr/>
      </dsp:nvSpPr>
      <dsp:spPr>
        <a:xfrm>
          <a:off x="592876" y="1440161"/>
          <a:ext cx="1833840" cy="19778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GB" sz="2000" kern="1200" dirty="0" smtClean="0"/>
            <a:t>Who is he? Where does he come from? Why does he do what he does?</a:t>
          </a:r>
          <a:endParaRPr lang="en-GB" sz="2000" kern="1200" dirty="0"/>
        </a:p>
      </dsp:txBody>
      <dsp:txXfrm>
        <a:off x="682397" y="1529682"/>
        <a:ext cx="1654798" cy="1798803"/>
      </dsp:txXfrm>
    </dsp:sp>
    <dsp:sp modelId="{C17FDA56-5D5E-44EB-8661-AEAC3172909B}">
      <dsp:nvSpPr>
        <dsp:cNvPr id="0" name=""/>
        <dsp:cNvSpPr/>
      </dsp:nvSpPr>
      <dsp:spPr>
        <a:xfrm rot="21599442">
          <a:off x="4883742" y="2438285"/>
          <a:ext cx="1270683" cy="0"/>
        </a:xfrm>
        <a:custGeom>
          <a:avLst/>
          <a:gdLst/>
          <a:ahLst/>
          <a:cxnLst/>
          <a:rect l="0" t="0" r="0" b="0"/>
          <a:pathLst>
            <a:path>
              <a:moveTo>
                <a:pt x="0" y="0"/>
              </a:moveTo>
              <a:lnTo>
                <a:pt x="127068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F7B283-1F07-41B8-8ABD-169C981124F2}">
      <dsp:nvSpPr>
        <dsp:cNvPr id="0" name=""/>
        <dsp:cNvSpPr/>
      </dsp:nvSpPr>
      <dsp:spPr>
        <a:xfrm>
          <a:off x="6154426" y="1770800"/>
          <a:ext cx="1478559" cy="13345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GB" sz="1900" kern="1200" dirty="0" smtClean="0"/>
            <a:t>On his way to/from the Birling house</a:t>
          </a:r>
          <a:endParaRPr lang="en-GB" sz="1900" kern="1200" dirty="0"/>
        </a:p>
      </dsp:txBody>
      <dsp:txXfrm>
        <a:off x="6219572" y="1835946"/>
        <a:ext cx="1348267" cy="12042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38B76-6C9B-4E28-9098-51BAF01F4DC9}">
      <dsp:nvSpPr>
        <dsp:cNvPr id="0" name=""/>
        <dsp:cNvSpPr/>
      </dsp:nvSpPr>
      <dsp:spPr>
        <a:xfrm>
          <a:off x="4507" y="1231012"/>
          <a:ext cx="2704244" cy="26020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GB" sz="1300" kern="1200" dirty="0" smtClean="0"/>
            <a:t>I may not be a large man, but ever since I can remember I’ve been able to… impress people. No, that’s not it: intimidate. I’m neither proud nor ashamed of this ability. But I use it. It’s necessary when you’re dealing with people like these.</a:t>
          </a:r>
          <a:endParaRPr lang="en-GB" sz="1300" kern="1200" dirty="0"/>
        </a:p>
      </dsp:txBody>
      <dsp:txXfrm>
        <a:off x="64387" y="1290892"/>
        <a:ext cx="2584484" cy="1924683"/>
      </dsp:txXfrm>
    </dsp:sp>
    <dsp:sp modelId="{3A48F24F-E3CF-4884-B721-A0F1D5D6D32E}">
      <dsp:nvSpPr>
        <dsp:cNvPr id="0" name=""/>
        <dsp:cNvSpPr/>
      </dsp:nvSpPr>
      <dsp:spPr>
        <a:xfrm rot="10800000">
          <a:off x="1586655" y="281967"/>
          <a:ext cx="2449925" cy="2449925"/>
        </a:xfrm>
        <a:prstGeom prst="leftCircularArrow">
          <a:avLst>
            <a:gd name="adj1" fmla="val 2828"/>
            <a:gd name="adj2" fmla="val 345345"/>
            <a:gd name="adj3" fmla="val 1233157"/>
            <a:gd name="adj4" fmla="val 8136790"/>
            <a:gd name="adj5" fmla="val 32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1958FA-FF9B-41BF-9E79-6CF49A1F003F}">
      <dsp:nvSpPr>
        <dsp:cNvPr id="0" name=""/>
        <dsp:cNvSpPr/>
      </dsp:nvSpPr>
      <dsp:spPr>
        <a:xfrm>
          <a:off x="757799" y="3284148"/>
          <a:ext cx="1916257" cy="7620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GB" sz="2300" kern="1200" dirty="0" smtClean="0"/>
            <a:t>First Person</a:t>
          </a:r>
          <a:endParaRPr lang="en-GB" sz="2300" kern="1200" dirty="0"/>
        </a:p>
      </dsp:txBody>
      <dsp:txXfrm>
        <a:off x="780118" y="3306467"/>
        <a:ext cx="1871619" cy="717394"/>
      </dsp:txXfrm>
    </dsp:sp>
    <dsp:sp modelId="{74FCB085-B850-45E7-9524-CA903E89E9DC}">
      <dsp:nvSpPr>
        <dsp:cNvPr id="0" name=""/>
        <dsp:cNvSpPr/>
      </dsp:nvSpPr>
      <dsp:spPr>
        <a:xfrm>
          <a:off x="3038659" y="1026622"/>
          <a:ext cx="2155789" cy="24677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GB" sz="1300" kern="1200" dirty="0" smtClean="0"/>
            <a:t>“The INSPECTOR need not be a big man but he creates at once an impression of massiveness, solidity, and purposefulness.” (11)</a:t>
          </a:r>
          <a:endParaRPr lang="en-GB" sz="1300" kern="1200" dirty="0"/>
        </a:p>
      </dsp:txBody>
      <dsp:txXfrm>
        <a:off x="3095450" y="1612225"/>
        <a:ext cx="2042207" cy="1825396"/>
      </dsp:txXfrm>
    </dsp:sp>
    <dsp:sp modelId="{952F7CD1-25FF-4A69-91FC-2DAB4974E47A}">
      <dsp:nvSpPr>
        <dsp:cNvPr id="0" name=""/>
        <dsp:cNvSpPr/>
      </dsp:nvSpPr>
      <dsp:spPr>
        <a:xfrm rot="199010">
          <a:off x="4381128" y="250032"/>
          <a:ext cx="2822221" cy="2822221"/>
        </a:xfrm>
        <a:prstGeom prst="circularArrow">
          <a:avLst>
            <a:gd name="adj1" fmla="val 2455"/>
            <a:gd name="adj2" fmla="val 297197"/>
            <a:gd name="adj3" fmla="val 20633776"/>
            <a:gd name="adj4" fmla="val 13681994"/>
            <a:gd name="adj5" fmla="val 286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46FA58-412E-41C7-BC17-73A845FF3206}">
      <dsp:nvSpPr>
        <dsp:cNvPr id="0" name=""/>
        <dsp:cNvSpPr/>
      </dsp:nvSpPr>
      <dsp:spPr>
        <a:xfrm>
          <a:off x="3517724" y="681711"/>
          <a:ext cx="1916257" cy="7620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GB" sz="2300" kern="1200" dirty="0" smtClean="0"/>
            <a:t>Priestley’s text</a:t>
          </a:r>
          <a:endParaRPr lang="en-GB" sz="2300" kern="1200" dirty="0"/>
        </a:p>
      </dsp:txBody>
      <dsp:txXfrm>
        <a:off x="3540043" y="704030"/>
        <a:ext cx="1871619" cy="717394"/>
      </dsp:txXfrm>
    </dsp:sp>
    <dsp:sp modelId="{586F3BB5-A960-4933-A4FF-A395256DE202}">
      <dsp:nvSpPr>
        <dsp:cNvPr id="0" name=""/>
        <dsp:cNvSpPr/>
      </dsp:nvSpPr>
      <dsp:spPr>
        <a:xfrm>
          <a:off x="5763889" y="1479732"/>
          <a:ext cx="2287551" cy="24233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GB" sz="1200" kern="1200" dirty="0" smtClean="0"/>
            <a:t>The Inspector was not, when you got close, a large man. But he somehow filled any room he walked into. He could command the attention of men and women who would normally think themselves far above.</a:t>
          </a:r>
          <a:endParaRPr lang="en-GB" sz="1200" kern="1200" dirty="0"/>
        </a:p>
      </dsp:txBody>
      <dsp:txXfrm>
        <a:off x="5819657" y="1535500"/>
        <a:ext cx="2176015" cy="1792516"/>
      </dsp:txXfrm>
    </dsp:sp>
    <dsp:sp modelId="{4EE78AE0-0877-4F74-9515-74F2F0E4D949}">
      <dsp:nvSpPr>
        <dsp:cNvPr id="0" name=""/>
        <dsp:cNvSpPr/>
      </dsp:nvSpPr>
      <dsp:spPr>
        <a:xfrm>
          <a:off x="6308834" y="3405558"/>
          <a:ext cx="1916257" cy="7620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GB" sz="2300" kern="1200" dirty="0" smtClean="0"/>
            <a:t>Third Person</a:t>
          </a:r>
          <a:endParaRPr lang="en-GB" sz="2300" kern="1200" dirty="0"/>
        </a:p>
      </dsp:txBody>
      <dsp:txXfrm>
        <a:off x="6331153" y="3427877"/>
        <a:ext cx="1871619" cy="717394"/>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5883FB2-9F34-42DE-8827-DFA607451DF1}" type="datetimeFigureOut">
              <a:rPr lang="en-GB" smtClean="0"/>
              <a:t>10/02/2015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24F802-50AB-439E-970F-A2E7AD73F53E}" type="slidenum">
              <a:rPr lang="en-GB" smtClean="0"/>
              <a:t>‹#›</a:t>
            </a:fld>
            <a:endParaRPr lang="en-GB"/>
          </a:p>
        </p:txBody>
      </p:sp>
    </p:spTree>
    <p:extLst>
      <p:ext uri="{BB962C8B-B14F-4D97-AF65-F5344CB8AC3E}">
        <p14:creationId xmlns:p14="http://schemas.microsoft.com/office/powerpoint/2010/main" val="2149760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883FB2-9F34-42DE-8827-DFA607451DF1}" type="datetimeFigureOut">
              <a:rPr lang="en-GB" smtClean="0"/>
              <a:t>10/02/2015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24F802-50AB-439E-970F-A2E7AD73F53E}" type="slidenum">
              <a:rPr lang="en-GB" smtClean="0"/>
              <a:t>‹#›</a:t>
            </a:fld>
            <a:endParaRPr lang="en-GB"/>
          </a:p>
        </p:txBody>
      </p:sp>
    </p:spTree>
    <p:extLst>
      <p:ext uri="{BB962C8B-B14F-4D97-AF65-F5344CB8AC3E}">
        <p14:creationId xmlns:p14="http://schemas.microsoft.com/office/powerpoint/2010/main" val="900883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883FB2-9F34-42DE-8827-DFA607451DF1}" type="datetimeFigureOut">
              <a:rPr lang="en-GB" smtClean="0"/>
              <a:t>10/02/2015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24F802-50AB-439E-970F-A2E7AD73F53E}" type="slidenum">
              <a:rPr lang="en-GB" smtClean="0"/>
              <a:t>‹#›</a:t>
            </a:fld>
            <a:endParaRPr lang="en-GB"/>
          </a:p>
        </p:txBody>
      </p:sp>
    </p:spTree>
    <p:extLst>
      <p:ext uri="{BB962C8B-B14F-4D97-AF65-F5344CB8AC3E}">
        <p14:creationId xmlns:p14="http://schemas.microsoft.com/office/powerpoint/2010/main" val="4235686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883FB2-9F34-42DE-8827-DFA607451DF1}" type="datetimeFigureOut">
              <a:rPr lang="en-GB" smtClean="0"/>
              <a:t>10/02/2015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24F802-50AB-439E-970F-A2E7AD73F53E}" type="slidenum">
              <a:rPr lang="en-GB" smtClean="0"/>
              <a:t>‹#›</a:t>
            </a:fld>
            <a:endParaRPr lang="en-GB"/>
          </a:p>
        </p:txBody>
      </p:sp>
    </p:spTree>
    <p:extLst>
      <p:ext uri="{BB962C8B-B14F-4D97-AF65-F5344CB8AC3E}">
        <p14:creationId xmlns:p14="http://schemas.microsoft.com/office/powerpoint/2010/main" val="4290050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883FB2-9F34-42DE-8827-DFA607451DF1}" type="datetimeFigureOut">
              <a:rPr lang="en-GB" smtClean="0"/>
              <a:t>10/02/2015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24F802-50AB-439E-970F-A2E7AD73F53E}" type="slidenum">
              <a:rPr lang="en-GB" smtClean="0"/>
              <a:t>‹#›</a:t>
            </a:fld>
            <a:endParaRPr lang="en-GB"/>
          </a:p>
        </p:txBody>
      </p:sp>
    </p:spTree>
    <p:extLst>
      <p:ext uri="{BB962C8B-B14F-4D97-AF65-F5344CB8AC3E}">
        <p14:creationId xmlns:p14="http://schemas.microsoft.com/office/powerpoint/2010/main" val="1630939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5883FB2-9F34-42DE-8827-DFA607451DF1}" type="datetimeFigureOut">
              <a:rPr lang="en-GB" smtClean="0"/>
              <a:t>10/02/2015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24F802-50AB-439E-970F-A2E7AD73F53E}" type="slidenum">
              <a:rPr lang="en-GB" smtClean="0"/>
              <a:t>‹#›</a:t>
            </a:fld>
            <a:endParaRPr lang="en-GB"/>
          </a:p>
        </p:txBody>
      </p:sp>
    </p:spTree>
    <p:extLst>
      <p:ext uri="{BB962C8B-B14F-4D97-AF65-F5344CB8AC3E}">
        <p14:creationId xmlns:p14="http://schemas.microsoft.com/office/powerpoint/2010/main" val="390920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5883FB2-9F34-42DE-8827-DFA607451DF1}" type="datetimeFigureOut">
              <a:rPr lang="en-GB" smtClean="0"/>
              <a:t>10/02/2015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24F802-50AB-439E-970F-A2E7AD73F53E}" type="slidenum">
              <a:rPr lang="en-GB" smtClean="0"/>
              <a:t>‹#›</a:t>
            </a:fld>
            <a:endParaRPr lang="en-GB"/>
          </a:p>
        </p:txBody>
      </p:sp>
    </p:spTree>
    <p:extLst>
      <p:ext uri="{BB962C8B-B14F-4D97-AF65-F5344CB8AC3E}">
        <p14:creationId xmlns:p14="http://schemas.microsoft.com/office/powerpoint/2010/main" val="1261574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5883FB2-9F34-42DE-8827-DFA607451DF1}" type="datetimeFigureOut">
              <a:rPr lang="en-GB" smtClean="0"/>
              <a:t>10/02/2015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24F802-50AB-439E-970F-A2E7AD73F53E}" type="slidenum">
              <a:rPr lang="en-GB" smtClean="0"/>
              <a:t>‹#›</a:t>
            </a:fld>
            <a:endParaRPr lang="en-GB"/>
          </a:p>
        </p:txBody>
      </p:sp>
    </p:spTree>
    <p:extLst>
      <p:ext uri="{BB962C8B-B14F-4D97-AF65-F5344CB8AC3E}">
        <p14:creationId xmlns:p14="http://schemas.microsoft.com/office/powerpoint/2010/main" val="1506885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883FB2-9F34-42DE-8827-DFA607451DF1}" type="datetimeFigureOut">
              <a:rPr lang="en-GB" smtClean="0"/>
              <a:t>10/02/2015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24F802-50AB-439E-970F-A2E7AD73F53E}" type="slidenum">
              <a:rPr lang="en-GB" smtClean="0"/>
              <a:t>‹#›</a:t>
            </a:fld>
            <a:endParaRPr lang="en-GB"/>
          </a:p>
        </p:txBody>
      </p:sp>
    </p:spTree>
    <p:extLst>
      <p:ext uri="{BB962C8B-B14F-4D97-AF65-F5344CB8AC3E}">
        <p14:creationId xmlns:p14="http://schemas.microsoft.com/office/powerpoint/2010/main" val="174390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883FB2-9F34-42DE-8827-DFA607451DF1}" type="datetimeFigureOut">
              <a:rPr lang="en-GB" smtClean="0"/>
              <a:t>10/02/2015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24F802-50AB-439E-970F-A2E7AD73F53E}" type="slidenum">
              <a:rPr lang="en-GB" smtClean="0"/>
              <a:t>‹#›</a:t>
            </a:fld>
            <a:endParaRPr lang="en-GB"/>
          </a:p>
        </p:txBody>
      </p:sp>
    </p:spTree>
    <p:extLst>
      <p:ext uri="{BB962C8B-B14F-4D97-AF65-F5344CB8AC3E}">
        <p14:creationId xmlns:p14="http://schemas.microsoft.com/office/powerpoint/2010/main" val="2052998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883FB2-9F34-42DE-8827-DFA607451DF1}" type="datetimeFigureOut">
              <a:rPr lang="en-GB" smtClean="0"/>
              <a:t>10/02/2015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24F802-50AB-439E-970F-A2E7AD73F53E}" type="slidenum">
              <a:rPr lang="en-GB" smtClean="0"/>
              <a:t>‹#›</a:t>
            </a:fld>
            <a:endParaRPr lang="en-GB"/>
          </a:p>
        </p:txBody>
      </p:sp>
    </p:spTree>
    <p:extLst>
      <p:ext uri="{BB962C8B-B14F-4D97-AF65-F5344CB8AC3E}">
        <p14:creationId xmlns:p14="http://schemas.microsoft.com/office/powerpoint/2010/main" val="1824787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83FB2-9F34-42DE-8827-DFA607451DF1}" type="datetimeFigureOut">
              <a:rPr lang="en-GB" smtClean="0"/>
              <a:t>10/02/2015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4F802-50AB-439E-970F-A2E7AD73F53E}" type="slidenum">
              <a:rPr lang="en-GB" smtClean="0"/>
              <a:t>‹#›</a:t>
            </a:fld>
            <a:endParaRPr lang="en-GB"/>
          </a:p>
        </p:txBody>
      </p:sp>
    </p:spTree>
    <p:extLst>
      <p:ext uri="{BB962C8B-B14F-4D97-AF65-F5344CB8AC3E}">
        <p14:creationId xmlns:p14="http://schemas.microsoft.com/office/powerpoint/2010/main" val="1712704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00"/>
          </a:solidFill>
        </p:spPr>
        <p:txBody>
          <a:bodyPr>
            <a:normAutofit/>
          </a:bodyPr>
          <a:lstStyle/>
          <a:p>
            <a:pPr algn="l"/>
            <a:r>
              <a:rPr lang="en-GB" sz="2600" b="1" dirty="0" smtClean="0"/>
              <a:t>What are some of the techniques that Priestley uses to present his characters and his central themes in </a:t>
            </a:r>
            <a:r>
              <a:rPr lang="en-GB" sz="2600" b="1" i="1" dirty="0" smtClean="0"/>
              <a:t>AIC</a:t>
            </a:r>
            <a:r>
              <a:rPr lang="en-GB" sz="2600" b="1" dirty="0" smtClean="0"/>
              <a:t>?</a:t>
            </a:r>
            <a:endParaRPr lang="en-GB" sz="2600" b="1" dirty="0"/>
          </a:p>
        </p:txBody>
      </p:sp>
      <p:sp>
        <p:nvSpPr>
          <p:cNvPr id="5" name="Content Placeholder 4"/>
          <p:cNvSpPr>
            <a:spLocks noGrp="1"/>
          </p:cNvSpPr>
          <p:nvPr>
            <p:ph idx="1"/>
          </p:nvPr>
        </p:nvSpPr>
        <p:spPr>
          <a:solidFill>
            <a:srgbClr val="92D050"/>
          </a:solidFill>
        </p:spPr>
        <p:txBody>
          <a:bodyPr/>
          <a:lstStyle/>
          <a:p>
            <a:pPr marL="0" indent="0">
              <a:buNone/>
            </a:pPr>
            <a:r>
              <a:rPr lang="en-GB" dirty="0" smtClean="0"/>
              <a:t>Answer this question in note/list form, with brief reference to the text (no direct quotes needed yet). These notes will help plan for your homework.</a:t>
            </a:r>
            <a:endParaRPr lang="en-GB" dirty="0"/>
          </a:p>
        </p:txBody>
      </p:sp>
    </p:spTree>
    <p:extLst>
      <p:ext uri="{BB962C8B-B14F-4D97-AF65-F5344CB8AC3E}">
        <p14:creationId xmlns:p14="http://schemas.microsoft.com/office/powerpoint/2010/main" val="3775724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FFFF00"/>
          </a:solidFill>
        </p:spPr>
        <p:txBody>
          <a:bodyPr/>
          <a:lstStyle/>
          <a:p>
            <a:pPr algn="l"/>
            <a:r>
              <a:rPr lang="en-GB" b="1" dirty="0" smtClean="0"/>
              <a:t>Preparation for mock</a:t>
            </a:r>
            <a:endParaRPr lang="en-GB" b="1" dirty="0"/>
          </a:p>
        </p:txBody>
      </p:sp>
      <p:sp>
        <p:nvSpPr>
          <p:cNvPr id="6" name="Content Placeholder 5"/>
          <p:cNvSpPr>
            <a:spLocks noGrp="1"/>
          </p:cNvSpPr>
          <p:nvPr>
            <p:ph sz="half" idx="1"/>
          </p:nvPr>
        </p:nvSpPr>
        <p:spPr>
          <a:solidFill>
            <a:srgbClr val="92D050"/>
          </a:solidFill>
        </p:spPr>
        <p:txBody>
          <a:bodyPr>
            <a:normAutofit fontScale="77500" lnSpcReduction="20000"/>
          </a:bodyPr>
          <a:lstStyle/>
          <a:p>
            <a:pPr marL="0" indent="0">
              <a:buNone/>
            </a:pPr>
            <a:r>
              <a:rPr lang="en-GB" dirty="0" smtClean="0"/>
              <a:t>Write this question as a subheading, then answer according to the instructions below. Use the green pens:</a:t>
            </a:r>
          </a:p>
          <a:p>
            <a:pPr marL="0" indent="0">
              <a:buNone/>
            </a:pPr>
            <a:r>
              <a:rPr lang="en-GB" b="1" u="sng" dirty="0" smtClean="0"/>
              <a:t>How does Priestley present Inspector Goole in Goole’s final speech?</a:t>
            </a:r>
          </a:p>
          <a:p>
            <a:pPr marL="0" indent="0">
              <a:buNone/>
            </a:pPr>
            <a:endParaRPr lang="en-GB" b="1" dirty="0"/>
          </a:p>
          <a:p>
            <a:pPr>
              <a:buFontTx/>
              <a:buChar char="-"/>
            </a:pPr>
            <a:r>
              <a:rPr lang="en-GB" dirty="0" smtClean="0"/>
              <a:t>1 paragraph, built around analysis of 1 or 2 quotes from the speech.</a:t>
            </a:r>
          </a:p>
          <a:p>
            <a:pPr>
              <a:buFontTx/>
              <a:buChar char="-"/>
            </a:pPr>
            <a:r>
              <a:rPr lang="en-GB" dirty="0" smtClean="0"/>
              <a:t>Focus on words/short phrases.</a:t>
            </a:r>
          </a:p>
          <a:p>
            <a:pPr>
              <a:buFontTx/>
              <a:buChar char="-"/>
            </a:pPr>
            <a:r>
              <a:rPr lang="en-GB" dirty="0" smtClean="0"/>
              <a:t>Try to offer extended or alternative interpretations.</a:t>
            </a:r>
          </a:p>
          <a:p>
            <a:pPr>
              <a:buFontTx/>
              <a:buChar char="-"/>
            </a:pPr>
            <a:r>
              <a:rPr lang="en-GB" b="1" u="sng" dirty="0" smtClean="0"/>
              <a:t>5 minutes.</a:t>
            </a:r>
            <a:endParaRPr lang="en-GB" b="1" u="sng" dirty="0"/>
          </a:p>
        </p:txBody>
      </p:sp>
      <p:sp>
        <p:nvSpPr>
          <p:cNvPr id="7" name="Content Placeholder 6"/>
          <p:cNvSpPr>
            <a:spLocks noGrp="1"/>
          </p:cNvSpPr>
          <p:nvPr>
            <p:ph sz="half" idx="2"/>
          </p:nvPr>
        </p:nvSpPr>
        <p:spPr>
          <a:solidFill>
            <a:srgbClr val="FFFF00"/>
          </a:solidFill>
        </p:spPr>
        <p:txBody>
          <a:bodyPr>
            <a:normAutofit fontScale="77500" lnSpcReduction="20000"/>
          </a:bodyPr>
          <a:lstStyle/>
          <a:p>
            <a:pPr marL="0" indent="0">
              <a:buNone/>
            </a:pPr>
            <a:r>
              <a:rPr lang="en-GB" b="1" u="sng" dirty="0" smtClean="0"/>
              <a:t>HW</a:t>
            </a:r>
          </a:p>
          <a:p>
            <a:pPr marL="0" indent="0">
              <a:buNone/>
            </a:pPr>
            <a:endParaRPr lang="en-GB" b="1" u="sng" dirty="0"/>
          </a:p>
          <a:p>
            <a:pPr marL="0" indent="0">
              <a:buNone/>
            </a:pPr>
            <a:r>
              <a:rPr lang="en-GB" dirty="0" smtClean="0"/>
              <a:t>Prepare for Monday’s mock</a:t>
            </a:r>
            <a:endParaRPr lang="en-GB" dirty="0"/>
          </a:p>
        </p:txBody>
      </p:sp>
    </p:spTree>
    <p:extLst>
      <p:ext uri="{BB962C8B-B14F-4D97-AF65-F5344CB8AC3E}">
        <p14:creationId xmlns:p14="http://schemas.microsoft.com/office/powerpoint/2010/main" val="257294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t>How does Priestley present X in </a:t>
            </a:r>
            <a:r>
              <a:rPr lang="en-GB" i="1" dirty="0" smtClean="0"/>
              <a:t>An Inspector Calls?</a:t>
            </a:r>
          </a:p>
          <a:p>
            <a:pPr marL="0" indent="0">
              <a:buNone/>
            </a:pPr>
            <a:endParaRPr lang="en-GB" i="1" dirty="0"/>
          </a:p>
          <a:p>
            <a:pPr>
              <a:buFontTx/>
              <a:buChar char="-"/>
            </a:pPr>
            <a:r>
              <a:rPr lang="en-GB" dirty="0" smtClean="0"/>
              <a:t>Inspector Goole</a:t>
            </a:r>
          </a:p>
          <a:p>
            <a:pPr>
              <a:buFontTx/>
              <a:buChar char="-"/>
            </a:pPr>
            <a:r>
              <a:rPr lang="en-GB" dirty="0" smtClean="0"/>
              <a:t>Eric</a:t>
            </a:r>
            <a:endParaRPr lang="en-GB" dirty="0"/>
          </a:p>
        </p:txBody>
      </p:sp>
    </p:spTree>
    <p:extLst>
      <p:ext uri="{BB962C8B-B14F-4D97-AF65-F5344CB8AC3E}">
        <p14:creationId xmlns:p14="http://schemas.microsoft.com/office/powerpoint/2010/main" val="3651427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30744145"/>
              </p:ext>
            </p:extLst>
          </p:nvPr>
        </p:nvGraphicFramePr>
        <p:xfrm>
          <a:off x="251520" y="476672"/>
          <a:ext cx="8712968" cy="6173336"/>
        </p:xfrm>
        <a:graphic>
          <a:graphicData uri="http://schemas.openxmlformats.org/drawingml/2006/table">
            <a:tbl>
              <a:tblPr firstRow="1" bandRow="1">
                <a:tableStyleId>{5C22544A-7EE6-4342-B048-85BDC9FD1C3A}</a:tableStyleId>
              </a:tblPr>
              <a:tblGrid>
                <a:gridCol w="2178242"/>
                <a:gridCol w="2178242"/>
                <a:gridCol w="2178242"/>
                <a:gridCol w="2178242"/>
              </a:tblGrid>
              <a:tr h="504056">
                <a:tc>
                  <a:txBody>
                    <a:bodyPr/>
                    <a:lstStyle/>
                    <a:p>
                      <a:r>
                        <a:rPr lang="en-GB" sz="1200" dirty="0" smtClean="0"/>
                        <a:t>Point</a:t>
                      </a:r>
                      <a:endParaRPr lang="en-GB" sz="1200" dirty="0"/>
                    </a:p>
                  </a:txBody>
                  <a:tcPr/>
                </a:tc>
                <a:tc>
                  <a:txBody>
                    <a:bodyPr/>
                    <a:lstStyle/>
                    <a:p>
                      <a:r>
                        <a:rPr lang="en-GB" sz="1200" dirty="0" smtClean="0"/>
                        <a:t>Evidence</a:t>
                      </a:r>
                      <a:endParaRPr lang="en-GB" sz="1200" dirty="0"/>
                    </a:p>
                  </a:txBody>
                  <a:tcPr/>
                </a:tc>
                <a:tc>
                  <a:txBody>
                    <a:bodyPr/>
                    <a:lstStyle/>
                    <a:p>
                      <a:r>
                        <a:rPr lang="en-GB" sz="1200" dirty="0" smtClean="0"/>
                        <a:t>Technique</a:t>
                      </a:r>
                      <a:endParaRPr lang="en-GB" sz="1200" dirty="0"/>
                    </a:p>
                  </a:txBody>
                  <a:tcPr/>
                </a:tc>
                <a:tc>
                  <a:txBody>
                    <a:bodyPr/>
                    <a:lstStyle/>
                    <a:p>
                      <a:r>
                        <a:rPr lang="en-GB" sz="1200" dirty="0" smtClean="0"/>
                        <a:t>Significance</a:t>
                      </a:r>
                      <a:endParaRPr lang="en-GB" sz="1200" dirty="0"/>
                    </a:p>
                  </a:txBody>
                  <a:tcPr/>
                </a:tc>
              </a:tr>
              <a:tr h="864096">
                <a:tc>
                  <a:txBody>
                    <a:bodyPr/>
                    <a:lstStyle/>
                    <a:p>
                      <a:r>
                        <a:rPr lang="en-GB" sz="1200" dirty="0" smtClean="0"/>
                        <a:t>Goole interrupt</a:t>
                      </a:r>
                      <a:r>
                        <a:rPr lang="en-GB" sz="1200" baseline="0" dirty="0" smtClean="0"/>
                        <a:t>s </a:t>
                      </a:r>
                      <a:r>
                        <a:rPr lang="en-GB" sz="1200" dirty="0" smtClean="0"/>
                        <a:t>family peace</a:t>
                      </a:r>
                      <a:endParaRPr lang="en-GB" sz="1200" dirty="0"/>
                    </a:p>
                  </a:txBody>
                  <a:tcPr/>
                </a:tc>
                <a:tc>
                  <a:txBody>
                    <a:bodyPr/>
                    <a:lstStyle/>
                    <a:p>
                      <a:r>
                        <a:rPr lang="en-GB" sz="1200" dirty="0" smtClean="0"/>
                        <a:t>Pg. 10</a:t>
                      </a:r>
                    </a:p>
                    <a:p>
                      <a:r>
                        <a:rPr lang="en-GB" sz="1200" dirty="0" smtClean="0"/>
                        <a:t>“sharp ring”</a:t>
                      </a:r>
                    </a:p>
                    <a:p>
                      <a:endParaRPr lang="en-GB" sz="1200" dirty="0"/>
                    </a:p>
                  </a:txBody>
                  <a:tcPr/>
                </a:tc>
                <a:tc>
                  <a:txBody>
                    <a:bodyPr/>
                    <a:lstStyle/>
                    <a:p>
                      <a:r>
                        <a:rPr lang="en-GB" sz="1200" dirty="0" smtClean="0"/>
                        <a:t>Stage directions</a:t>
                      </a:r>
                      <a:endParaRPr lang="en-GB" sz="1200" dirty="0"/>
                    </a:p>
                  </a:txBody>
                  <a:tcPr/>
                </a:tc>
                <a:tc>
                  <a:txBody>
                    <a:bodyPr/>
                    <a:lstStyle/>
                    <a:p>
                      <a:r>
                        <a:rPr lang="en-GB" sz="1200" dirty="0" smtClean="0"/>
                        <a:t>The sharp ring ruins birling</a:t>
                      </a:r>
                      <a:r>
                        <a:rPr lang="en-GB" sz="1200" baseline="0" dirty="0" smtClean="0"/>
                        <a:t>’s idea of the perfect family. Ruins the idea of capitalism being perfect. Opposing force of capitalism</a:t>
                      </a:r>
                      <a:endParaRPr lang="en-GB" sz="1200" dirty="0"/>
                    </a:p>
                  </a:txBody>
                  <a:tcPr/>
                </a:tc>
              </a:tr>
              <a:tr h="864096">
                <a:tc>
                  <a:txBody>
                    <a:bodyPr/>
                    <a:lstStyle/>
                    <a:p>
                      <a:r>
                        <a:rPr lang="en-GB" sz="1200" dirty="0" smtClean="0"/>
                        <a:t>name</a:t>
                      </a:r>
                      <a:endParaRPr lang="en-GB" sz="1200" dirty="0"/>
                    </a:p>
                  </a:txBody>
                  <a:tcPr/>
                </a:tc>
                <a:tc>
                  <a:txBody>
                    <a:bodyPr/>
                    <a:lstStyle/>
                    <a:p>
                      <a:r>
                        <a:rPr lang="en-GB" sz="1200" dirty="0" smtClean="0"/>
                        <a:t>Goole</a:t>
                      </a:r>
                      <a:endParaRPr lang="en-GB" sz="1200" dirty="0"/>
                    </a:p>
                  </a:txBody>
                  <a:tcPr/>
                </a:tc>
                <a:tc>
                  <a:txBody>
                    <a:bodyPr/>
                    <a:lstStyle/>
                    <a:p>
                      <a:r>
                        <a:rPr lang="en-GB" sz="1200" dirty="0" smtClean="0"/>
                        <a:t>homophone</a:t>
                      </a:r>
                      <a:endParaRPr lang="en-GB" sz="1200" dirty="0"/>
                    </a:p>
                  </a:txBody>
                  <a:tcPr/>
                </a:tc>
                <a:tc>
                  <a:txBody>
                    <a:bodyPr/>
                    <a:lstStyle/>
                    <a:p>
                      <a:r>
                        <a:rPr lang="en-GB" sz="1200" dirty="0" smtClean="0"/>
                        <a:t>Means ghost</a:t>
                      </a:r>
                      <a:r>
                        <a:rPr lang="en-GB" sz="1200" baseline="0" dirty="0" smtClean="0"/>
                        <a:t> . Reminds of past, warns of future. There to haunt conscience of the Birling’s(p46) losing patience. Because he haunts the Birling’s he is a </a:t>
                      </a:r>
                      <a:r>
                        <a:rPr lang="en-GB" sz="1200" baseline="0" dirty="0" err="1" smtClean="0"/>
                        <a:t>dickension</a:t>
                      </a:r>
                      <a:r>
                        <a:rPr lang="en-GB" sz="1200" baseline="0" dirty="0" smtClean="0"/>
                        <a:t> figure.</a:t>
                      </a:r>
                      <a:endParaRPr lang="en-GB" sz="1200" dirty="0"/>
                    </a:p>
                  </a:txBody>
                  <a:tcPr/>
                </a:tc>
              </a:tr>
              <a:tr h="864096">
                <a:tc>
                  <a:txBody>
                    <a:bodyPr/>
                    <a:lstStyle/>
                    <a:p>
                      <a:r>
                        <a:rPr lang="en-GB" sz="1200" dirty="0" smtClean="0"/>
                        <a:t>Warning or predict</a:t>
                      </a:r>
                      <a:endParaRPr lang="en-GB" sz="1200" dirty="0"/>
                    </a:p>
                  </a:txBody>
                  <a:tcPr/>
                </a:tc>
                <a:tc>
                  <a:txBody>
                    <a:bodyPr/>
                    <a:lstStyle/>
                    <a:p>
                      <a:r>
                        <a:rPr lang="en-GB" sz="1200" dirty="0" smtClean="0"/>
                        <a:t>There are still millions</a:t>
                      </a:r>
                      <a:r>
                        <a:rPr lang="en-GB" sz="1200" baseline="0" dirty="0" smtClean="0"/>
                        <a:t> and millions of John and Eva Smiths. p56</a:t>
                      </a:r>
                      <a:endParaRPr lang="en-GB" sz="1200" dirty="0"/>
                    </a:p>
                  </a:txBody>
                  <a:tcPr/>
                </a:tc>
                <a:tc>
                  <a:txBody>
                    <a:bodyPr/>
                    <a:lstStyle/>
                    <a:p>
                      <a:r>
                        <a:rPr lang="en-GB" sz="1200" dirty="0" smtClean="0"/>
                        <a:t>Metaphor</a:t>
                      </a:r>
                      <a:r>
                        <a:rPr lang="en-GB" sz="1200" baseline="0" dirty="0" smtClean="0"/>
                        <a:t> or symbolism</a:t>
                      </a:r>
                      <a:endParaRPr lang="en-GB" sz="1200" dirty="0"/>
                    </a:p>
                  </a:txBody>
                  <a:tcPr/>
                </a:tc>
                <a:tc>
                  <a:txBody>
                    <a:bodyPr/>
                    <a:lstStyle/>
                    <a:p>
                      <a:r>
                        <a:rPr lang="en-GB" sz="1200" dirty="0" smtClean="0"/>
                        <a:t>Eva</a:t>
                      </a:r>
                      <a:r>
                        <a:rPr lang="en-GB" sz="1200" baseline="0" dirty="0" smtClean="0"/>
                        <a:t> Smith= working class women, John Smiths = male equivalent </a:t>
                      </a:r>
                    </a:p>
                    <a:p>
                      <a:r>
                        <a:rPr lang="en-GB" sz="1200" baseline="0" dirty="0" smtClean="0"/>
                        <a:t>Stops being a person becomes symbol for all the workers. Isn’t the story of one person= story of millions of people.</a:t>
                      </a:r>
                    </a:p>
                    <a:p>
                      <a:r>
                        <a:rPr lang="en-GB" sz="1200" baseline="0" dirty="0" smtClean="0"/>
                        <a:t>Capitalism is responsible for this.</a:t>
                      </a:r>
                      <a:endParaRPr lang="en-GB" sz="1200" dirty="0"/>
                    </a:p>
                  </a:txBody>
                  <a:tcPr/>
                </a:tc>
              </a:tr>
              <a:tr h="864096">
                <a:tc>
                  <a:txBody>
                    <a:bodyPr/>
                    <a:lstStyle/>
                    <a:p>
                      <a:r>
                        <a:rPr lang="en-GB" sz="1200" dirty="0" smtClean="0"/>
                        <a:t>There</a:t>
                      </a:r>
                      <a:r>
                        <a:rPr lang="en-GB" sz="1200" baseline="0" dirty="0" smtClean="0"/>
                        <a:t> to show socialism is a better system. </a:t>
                      </a:r>
                    </a:p>
                    <a:p>
                      <a:r>
                        <a:rPr lang="en-GB" sz="1200" baseline="0" dirty="0" smtClean="0"/>
                        <a:t>Warn us what will happen if we don’t change our ways.</a:t>
                      </a:r>
                      <a:endParaRPr lang="en-GB" sz="1200" dirty="0"/>
                    </a:p>
                  </a:txBody>
                  <a:tcPr/>
                </a:tc>
                <a:tc>
                  <a:txBody>
                    <a:bodyPr/>
                    <a:lstStyle/>
                    <a:p>
                      <a:r>
                        <a:rPr lang="en-GB" sz="1200" dirty="0" smtClean="0"/>
                        <a:t>Fire, blood and anguish</a:t>
                      </a:r>
                      <a:endParaRPr lang="en-GB" sz="1200" dirty="0"/>
                    </a:p>
                  </a:txBody>
                  <a:tcPr/>
                </a:tc>
                <a:tc>
                  <a:txBody>
                    <a:bodyPr/>
                    <a:lstStyle/>
                    <a:p>
                      <a:r>
                        <a:rPr lang="en-GB" sz="1200" dirty="0" smtClean="0"/>
                        <a:t>Hyperbole </a:t>
                      </a:r>
                    </a:p>
                    <a:p>
                      <a:r>
                        <a:rPr lang="en-GB" sz="1200" dirty="0" smtClean="0"/>
                        <a:t>Metaphorical </a:t>
                      </a:r>
                    </a:p>
                    <a:p>
                      <a:r>
                        <a:rPr lang="en-GB" sz="1200" dirty="0" smtClean="0"/>
                        <a:t>Literal</a:t>
                      </a:r>
                      <a:r>
                        <a:rPr lang="en-GB" sz="1200" baseline="0" dirty="0" smtClean="0"/>
                        <a:t> </a:t>
                      </a:r>
                    </a:p>
                    <a:p>
                      <a:r>
                        <a:rPr lang="en-GB" sz="1200" baseline="0" dirty="0" smtClean="0"/>
                        <a:t>Biblical overtone</a:t>
                      </a:r>
                      <a:endParaRPr lang="en-GB" sz="1200" dirty="0"/>
                    </a:p>
                  </a:txBody>
                  <a:tcPr/>
                </a:tc>
                <a:tc>
                  <a:txBody>
                    <a:bodyPr/>
                    <a:lstStyle/>
                    <a:p>
                      <a:r>
                        <a:rPr lang="en-GB" sz="1200" dirty="0" smtClean="0"/>
                        <a:t>Metaphorical warning-</a:t>
                      </a:r>
                      <a:r>
                        <a:rPr lang="en-GB" sz="1200" baseline="0" dirty="0" smtClean="0"/>
                        <a:t>  what they do is evil, if they don’t change they will go to hell.</a:t>
                      </a:r>
                    </a:p>
                    <a:p>
                      <a:r>
                        <a:rPr lang="en-GB" sz="1200" baseline="0" dirty="0" smtClean="0"/>
                        <a:t>Literal warning-  </a:t>
                      </a:r>
                      <a:r>
                        <a:rPr lang="en-GB" sz="1200" baseline="0" dirty="0" err="1" smtClean="0"/>
                        <a:t>proleptic</a:t>
                      </a:r>
                      <a:r>
                        <a:rPr lang="en-GB" sz="1200" baseline="0" dirty="0" smtClean="0"/>
                        <a:t> allusion to phone call, premonition of the future to war, titanic, the great depression, labour strikes and riots</a:t>
                      </a:r>
                      <a:endParaRPr lang="en-GB" sz="1200" dirty="0"/>
                    </a:p>
                  </a:txBody>
                  <a:tcPr/>
                </a:tc>
              </a:tr>
            </a:tbl>
          </a:graphicData>
        </a:graphic>
      </p:graphicFrame>
      <p:sp>
        <p:nvSpPr>
          <p:cNvPr id="6" name="TextBox 5"/>
          <p:cNvSpPr txBox="1"/>
          <p:nvPr/>
        </p:nvSpPr>
        <p:spPr>
          <a:xfrm>
            <a:off x="323528" y="-27384"/>
            <a:ext cx="1512168" cy="369332"/>
          </a:xfrm>
          <a:prstGeom prst="rect">
            <a:avLst/>
          </a:prstGeom>
          <a:solidFill>
            <a:srgbClr val="FFFF00"/>
          </a:solidFill>
        </p:spPr>
        <p:txBody>
          <a:bodyPr wrap="square" rtlCol="0">
            <a:spAutoFit/>
          </a:bodyPr>
          <a:lstStyle/>
          <a:p>
            <a:r>
              <a:rPr lang="en-GB" b="1" dirty="0" smtClean="0"/>
              <a:t>Goole</a:t>
            </a:r>
            <a:endParaRPr lang="en-GB" b="1" dirty="0"/>
          </a:p>
        </p:txBody>
      </p:sp>
    </p:spTree>
    <p:extLst>
      <p:ext uri="{BB962C8B-B14F-4D97-AF65-F5344CB8AC3E}">
        <p14:creationId xmlns:p14="http://schemas.microsoft.com/office/powerpoint/2010/main" val="4061171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63944483"/>
              </p:ext>
            </p:extLst>
          </p:nvPr>
        </p:nvGraphicFramePr>
        <p:xfrm>
          <a:off x="251520" y="476672"/>
          <a:ext cx="8712968" cy="5688632"/>
        </p:xfrm>
        <a:graphic>
          <a:graphicData uri="http://schemas.openxmlformats.org/drawingml/2006/table">
            <a:tbl>
              <a:tblPr firstRow="1" bandRow="1">
                <a:tableStyleId>{5C22544A-7EE6-4342-B048-85BDC9FD1C3A}</a:tableStyleId>
              </a:tblPr>
              <a:tblGrid>
                <a:gridCol w="2178242"/>
                <a:gridCol w="2178242"/>
                <a:gridCol w="2178242"/>
                <a:gridCol w="2178242"/>
              </a:tblGrid>
              <a:tr h="504056">
                <a:tc>
                  <a:txBody>
                    <a:bodyPr/>
                    <a:lstStyle/>
                    <a:p>
                      <a:r>
                        <a:rPr lang="en-GB" dirty="0" smtClean="0"/>
                        <a:t>Point</a:t>
                      </a:r>
                      <a:endParaRPr lang="en-GB" dirty="0"/>
                    </a:p>
                  </a:txBody>
                  <a:tcPr/>
                </a:tc>
                <a:tc>
                  <a:txBody>
                    <a:bodyPr/>
                    <a:lstStyle/>
                    <a:p>
                      <a:r>
                        <a:rPr lang="en-GB" dirty="0" smtClean="0"/>
                        <a:t>Evidence</a:t>
                      </a:r>
                      <a:endParaRPr lang="en-GB" dirty="0"/>
                    </a:p>
                  </a:txBody>
                  <a:tcPr/>
                </a:tc>
                <a:tc>
                  <a:txBody>
                    <a:bodyPr/>
                    <a:lstStyle/>
                    <a:p>
                      <a:r>
                        <a:rPr lang="en-GB" dirty="0" smtClean="0"/>
                        <a:t>Technique</a:t>
                      </a:r>
                      <a:endParaRPr lang="en-GB" dirty="0"/>
                    </a:p>
                  </a:txBody>
                  <a:tcPr/>
                </a:tc>
                <a:tc>
                  <a:txBody>
                    <a:bodyPr/>
                    <a:lstStyle/>
                    <a:p>
                      <a:r>
                        <a:rPr lang="en-GB" dirty="0" smtClean="0"/>
                        <a:t>Significance</a:t>
                      </a:r>
                      <a:endParaRPr lang="en-GB" dirty="0"/>
                    </a:p>
                  </a:txBody>
                  <a:tcPr/>
                </a:tc>
              </a:tr>
              <a:tr h="864096">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86409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86409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86409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86409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86409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
        <p:nvSpPr>
          <p:cNvPr id="6" name="TextBox 5"/>
          <p:cNvSpPr txBox="1"/>
          <p:nvPr/>
        </p:nvSpPr>
        <p:spPr>
          <a:xfrm>
            <a:off x="323528" y="-27384"/>
            <a:ext cx="1512168" cy="369332"/>
          </a:xfrm>
          <a:prstGeom prst="rect">
            <a:avLst/>
          </a:prstGeom>
          <a:solidFill>
            <a:srgbClr val="FFFF00"/>
          </a:solidFill>
        </p:spPr>
        <p:txBody>
          <a:bodyPr wrap="square" rtlCol="0">
            <a:spAutoFit/>
          </a:bodyPr>
          <a:lstStyle/>
          <a:p>
            <a:r>
              <a:rPr lang="en-GB" b="1" dirty="0" smtClean="0"/>
              <a:t>Eric</a:t>
            </a:r>
            <a:endParaRPr lang="en-GB" b="1" dirty="0"/>
          </a:p>
        </p:txBody>
      </p:sp>
    </p:spTree>
    <p:extLst>
      <p:ext uri="{BB962C8B-B14F-4D97-AF65-F5344CB8AC3E}">
        <p14:creationId xmlns:p14="http://schemas.microsoft.com/office/powerpoint/2010/main" val="3926290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pPr algn="l"/>
            <a:r>
              <a:rPr lang="en-GB" dirty="0" smtClean="0"/>
              <a:t>How does Priestley present Inspector Goole in </a:t>
            </a:r>
            <a:r>
              <a:rPr lang="en-GB" i="1" dirty="0" smtClean="0"/>
              <a:t>An Inspector Calls</a:t>
            </a:r>
            <a:r>
              <a:rPr lang="en-GB" dirty="0" smtClean="0"/>
              <a:t>?</a:t>
            </a:r>
            <a:endParaRPr lang="en-GB" dirty="0"/>
          </a:p>
        </p:txBody>
      </p:sp>
      <p:sp>
        <p:nvSpPr>
          <p:cNvPr id="3" name="Content Placeholder 2"/>
          <p:cNvSpPr>
            <a:spLocks noGrp="1"/>
          </p:cNvSpPr>
          <p:nvPr>
            <p:ph idx="1"/>
          </p:nvPr>
        </p:nvSpPr>
        <p:spPr>
          <a:solidFill>
            <a:srgbClr val="92D050"/>
          </a:solidFill>
        </p:spPr>
        <p:txBody>
          <a:bodyPr>
            <a:normAutofit fontScale="77500" lnSpcReduction="20000"/>
          </a:bodyPr>
          <a:lstStyle/>
          <a:p>
            <a:pPr marL="0" indent="0">
              <a:buNone/>
            </a:pPr>
            <a:r>
              <a:rPr lang="en-GB" b="1" u="sng" dirty="0" smtClean="0"/>
              <a:t>Remember to:</a:t>
            </a:r>
          </a:p>
          <a:p>
            <a:r>
              <a:rPr lang="en-GB" dirty="0"/>
              <a:t>s</a:t>
            </a:r>
            <a:r>
              <a:rPr lang="en-GB" dirty="0" smtClean="0"/>
              <a:t>pell “Priestl</a:t>
            </a:r>
            <a:r>
              <a:rPr lang="en-GB" b="1" u="sng" dirty="0" smtClean="0"/>
              <a:t>e</a:t>
            </a:r>
            <a:r>
              <a:rPr lang="en-GB" dirty="0" smtClean="0"/>
              <a:t>y” (and character names) correctly;</a:t>
            </a:r>
          </a:p>
          <a:p>
            <a:r>
              <a:rPr lang="en-GB" dirty="0" smtClean="0"/>
              <a:t>write about what people say and what they do in roughly equal measure;</a:t>
            </a:r>
          </a:p>
          <a:p>
            <a:r>
              <a:rPr lang="en-GB" smtClean="0"/>
              <a:t>write </a:t>
            </a:r>
            <a:r>
              <a:rPr lang="en-GB" dirty="0" smtClean="0"/>
              <a:t>about moments from across the play (don’t write </a:t>
            </a:r>
            <a:r>
              <a:rPr lang="en-GB" b="1" u="sng" dirty="0" smtClean="0"/>
              <a:t>only</a:t>
            </a:r>
            <a:r>
              <a:rPr lang="en-GB" dirty="0" smtClean="0"/>
              <a:t> about, e.g., Act I);</a:t>
            </a:r>
          </a:p>
          <a:p>
            <a:r>
              <a:rPr lang="en-GB" dirty="0"/>
              <a:t>o</a:t>
            </a:r>
            <a:r>
              <a:rPr lang="en-GB" dirty="0" smtClean="0"/>
              <a:t>ffer detailed analysis of language;</a:t>
            </a:r>
          </a:p>
          <a:p>
            <a:r>
              <a:rPr lang="en-GB" dirty="0"/>
              <a:t>o</a:t>
            </a:r>
            <a:r>
              <a:rPr lang="en-GB" dirty="0" smtClean="0"/>
              <a:t>ffer alternative interpretations where possible;</a:t>
            </a:r>
          </a:p>
          <a:p>
            <a:r>
              <a:rPr lang="en-GB" dirty="0"/>
              <a:t>l</a:t>
            </a:r>
            <a:r>
              <a:rPr lang="en-GB" dirty="0" smtClean="0"/>
              <a:t>ink Goole to the structure and/or purpose of the play;</a:t>
            </a:r>
          </a:p>
          <a:p>
            <a:r>
              <a:rPr lang="en-GB" dirty="0"/>
              <a:t>t</a:t>
            </a:r>
            <a:r>
              <a:rPr lang="en-GB" dirty="0" smtClean="0"/>
              <a:t>o say what the significance of a point and/or quote is (ask yourself, at the end of each paragraph, </a:t>
            </a:r>
            <a:r>
              <a:rPr lang="en-GB" b="1" i="1" dirty="0" smtClean="0"/>
              <a:t>So what? How does this answer the question?</a:t>
            </a:r>
            <a:r>
              <a:rPr lang="en-GB" dirty="0" smtClean="0"/>
              <a:t>).</a:t>
            </a:r>
          </a:p>
          <a:p>
            <a:endParaRPr lang="en-GB" dirty="0"/>
          </a:p>
        </p:txBody>
      </p:sp>
    </p:spTree>
    <p:extLst>
      <p:ext uri="{BB962C8B-B14F-4D97-AF65-F5344CB8AC3E}">
        <p14:creationId xmlns:p14="http://schemas.microsoft.com/office/powerpoint/2010/main" val="1721989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pPr algn="l"/>
            <a:r>
              <a:rPr lang="en-GB" dirty="0" smtClean="0"/>
              <a:t>Re-creative Writing: </a:t>
            </a:r>
            <a:r>
              <a:rPr lang="en-GB" i="1" dirty="0" smtClean="0"/>
              <a:t>An Inspector Calls</a:t>
            </a:r>
            <a:endParaRPr lang="en-GB" dirty="0"/>
          </a:p>
        </p:txBody>
      </p:sp>
      <p:sp>
        <p:nvSpPr>
          <p:cNvPr id="3" name="Content Placeholder 2"/>
          <p:cNvSpPr>
            <a:spLocks noGrp="1"/>
          </p:cNvSpPr>
          <p:nvPr>
            <p:ph idx="1"/>
          </p:nvPr>
        </p:nvSpPr>
        <p:spPr>
          <a:solidFill>
            <a:srgbClr val="92D050"/>
          </a:solidFill>
        </p:spPr>
        <p:txBody>
          <a:bodyPr/>
          <a:lstStyle/>
          <a:p>
            <a:r>
              <a:rPr lang="en-GB" dirty="0" smtClean="0"/>
              <a:t>Fill in the </a:t>
            </a:r>
            <a:r>
              <a:rPr lang="en-GB" i="1" dirty="0" smtClean="0"/>
              <a:t>AIC </a:t>
            </a:r>
            <a:r>
              <a:rPr lang="en-GB" dirty="0" smtClean="0"/>
              <a:t>flow chart; this will help you to revise structure and plot.</a:t>
            </a:r>
            <a:endParaRPr lang="en-GB" dirty="0"/>
          </a:p>
          <a:p>
            <a:endParaRPr lang="en-GB" dirty="0"/>
          </a:p>
        </p:txBody>
      </p:sp>
    </p:spTree>
    <p:extLst>
      <p:ext uri="{BB962C8B-B14F-4D97-AF65-F5344CB8AC3E}">
        <p14:creationId xmlns:p14="http://schemas.microsoft.com/office/powerpoint/2010/main" val="2866558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05" t="17782" r="5080" b="12750"/>
          <a:stretch/>
        </p:blipFill>
        <p:spPr bwMode="auto">
          <a:xfrm>
            <a:off x="-36512" y="-27384"/>
            <a:ext cx="9216570"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5216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pPr algn="l"/>
            <a:r>
              <a:rPr lang="en-GB" sz="3200" b="1" u="sng" dirty="0" smtClean="0"/>
              <a:t>Task</a:t>
            </a:r>
            <a:r>
              <a:rPr lang="en-GB" sz="3200" b="1" dirty="0" smtClean="0"/>
              <a:t>: Write a piece of short fiction based around Eva’s or Inspector Goole’s story (approx. 800 words).</a:t>
            </a:r>
            <a:endParaRPr lang="en-GB" sz="3200" b="1" dirty="0"/>
          </a:p>
        </p:txBody>
      </p:sp>
      <p:sp>
        <p:nvSpPr>
          <p:cNvPr id="3" name="Content Placeholder 2"/>
          <p:cNvSpPr>
            <a:spLocks noGrp="1"/>
          </p:cNvSpPr>
          <p:nvPr>
            <p:ph idx="1"/>
          </p:nvPr>
        </p:nvSpPr>
        <p:spPr>
          <a:ln>
            <a:solidFill>
              <a:schemeClr val="accent1"/>
            </a:solidFill>
          </a:ln>
        </p:spPr>
        <p:txBody>
          <a:bodyPr>
            <a:normAutofit fontScale="85000" lnSpcReduction="20000"/>
          </a:bodyPr>
          <a:lstStyle/>
          <a:p>
            <a:pPr marL="0" indent="0">
              <a:buNone/>
            </a:pPr>
            <a:r>
              <a:rPr lang="en-GB" b="1" u="sng" dirty="0" smtClean="0"/>
              <a:t>Challenges</a:t>
            </a:r>
          </a:p>
          <a:p>
            <a:r>
              <a:rPr lang="en-GB" dirty="0" smtClean="0"/>
              <a:t>Transforming elements of the play into fiction</a:t>
            </a:r>
          </a:p>
          <a:p>
            <a:r>
              <a:rPr lang="en-GB" dirty="0" smtClean="0"/>
              <a:t>Choosing a narrative perspective (first/third person; past/present tense)</a:t>
            </a:r>
          </a:p>
          <a:p>
            <a:r>
              <a:rPr lang="en-GB" dirty="0" smtClean="0"/>
              <a:t>Developing and sustaining a narrative voice</a:t>
            </a:r>
          </a:p>
          <a:p>
            <a:r>
              <a:rPr lang="en-GB" dirty="0" smtClean="0"/>
              <a:t>Taking aspects of Priestley’s play and making them your own</a:t>
            </a:r>
          </a:p>
          <a:p>
            <a:r>
              <a:rPr lang="en-GB" dirty="0" smtClean="0"/>
              <a:t>Filling in the narrative “gaps” (details about the Inspector or Eva that Priestley never divulges)</a:t>
            </a:r>
          </a:p>
          <a:p>
            <a:r>
              <a:rPr lang="en-GB" dirty="0" smtClean="0"/>
              <a:t>Deciding which aspect(s) of Goole’s/Eva’s story you will use and develop</a:t>
            </a:r>
            <a:endParaRPr lang="en-GB" dirty="0"/>
          </a:p>
        </p:txBody>
      </p:sp>
    </p:spTree>
    <p:extLst>
      <p:ext uri="{BB962C8B-B14F-4D97-AF65-F5344CB8AC3E}">
        <p14:creationId xmlns:p14="http://schemas.microsoft.com/office/powerpoint/2010/main" val="375052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87424"/>
            <a:ext cx="9001000" cy="1143000"/>
          </a:xfrm>
          <a:solidFill>
            <a:srgbClr val="FFFF00"/>
          </a:solidFill>
        </p:spPr>
        <p:txBody>
          <a:bodyPr>
            <a:normAutofit/>
          </a:bodyPr>
          <a:lstStyle/>
          <a:p>
            <a:pPr algn="l"/>
            <a:r>
              <a:rPr lang="en-GB" sz="2400" b="1" dirty="0" smtClean="0"/>
              <a:t>Eva: Which aspects of her story could we use?</a:t>
            </a:r>
            <a:endParaRPr lang="en-GB"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2536878"/>
              </p:ext>
            </p:extLst>
          </p:nvPr>
        </p:nvGraphicFramePr>
        <p:xfrm>
          <a:off x="457200" y="908720"/>
          <a:ext cx="8229600" cy="5217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902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1"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15416"/>
            <a:ext cx="8856984" cy="1143000"/>
          </a:xfrm>
        </p:spPr>
        <p:txBody>
          <a:bodyPr>
            <a:normAutofit/>
          </a:bodyPr>
          <a:lstStyle/>
          <a:p>
            <a:pPr algn="l"/>
            <a:r>
              <a:rPr lang="en-GB" sz="3200" b="1" dirty="0" smtClean="0"/>
              <a:t>Goole: How can we “turn him into” a story?</a:t>
            </a:r>
            <a:endParaRPr lang="en-GB"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4904484"/>
              </p:ext>
            </p:extLst>
          </p:nvPr>
        </p:nvGraphicFramePr>
        <p:xfrm>
          <a:off x="395536" y="908720"/>
          <a:ext cx="822960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299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00"/>
          </a:solidFill>
        </p:spPr>
        <p:txBody>
          <a:bodyPr>
            <a:normAutofit/>
          </a:bodyPr>
          <a:lstStyle/>
          <a:p>
            <a:pPr algn="l"/>
            <a:r>
              <a:rPr lang="en-GB" sz="2600" b="1" dirty="0" smtClean="0"/>
              <a:t>What are some of the techniques that Priestley uses to present his characters and his central themes in </a:t>
            </a:r>
            <a:r>
              <a:rPr lang="en-GB" sz="2600" b="1" i="1" dirty="0" smtClean="0"/>
              <a:t>AIC</a:t>
            </a:r>
            <a:r>
              <a:rPr lang="en-GB" sz="2600" b="1" dirty="0" smtClean="0"/>
              <a:t>?</a:t>
            </a:r>
            <a:endParaRPr lang="en-GB" sz="2600" b="1" dirty="0"/>
          </a:p>
        </p:txBody>
      </p:sp>
      <p:sp>
        <p:nvSpPr>
          <p:cNvPr id="5" name="Content Placeholder 4"/>
          <p:cNvSpPr>
            <a:spLocks noGrp="1"/>
          </p:cNvSpPr>
          <p:nvPr>
            <p:ph idx="1"/>
          </p:nvPr>
        </p:nvSpPr>
        <p:spPr>
          <a:solidFill>
            <a:srgbClr val="92D050"/>
          </a:solidFill>
        </p:spPr>
        <p:txBody>
          <a:bodyPr>
            <a:normAutofit fontScale="62500" lnSpcReduction="20000"/>
          </a:bodyPr>
          <a:lstStyle/>
          <a:p>
            <a:r>
              <a:rPr lang="en-GB" dirty="0" smtClean="0"/>
              <a:t>Staging/stage directions: layout of the Birling home </a:t>
            </a:r>
          </a:p>
          <a:p>
            <a:r>
              <a:rPr lang="en-GB" dirty="0" smtClean="0"/>
              <a:t>Description of the home: not comfy/homely</a:t>
            </a:r>
          </a:p>
          <a:p>
            <a:r>
              <a:rPr lang="en-GB" dirty="0" smtClean="0"/>
              <a:t>Class difference between </a:t>
            </a:r>
            <a:r>
              <a:rPr lang="en-GB" dirty="0" err="1" smtClean="0"/>
              <a:t>Mr.</a:t>
            </a:r>
            <a:r>
              <a:rPr lang="en-GB" dirty="0" smtClean="0"/>
              <a:t> and </a:t>
            </a:r>
            <a:r>
              <a:rPr lang="en-GB" dirty="0" err="1" smtClean="0"/>
              <a:t>Mrs.</a:t>
            </a:r>
            <a:r>
              <a:rPr lang="en-GB" dirty="0" smtClean="0"/>
              <a:t> B (new money/old money)</a:t>
            </a:r>
          </a:p>
          <a:p>
            <a:r>
              <a:rPr lang="en-GB" dirty="0" smtClean="0"/>
              <a:t>Opposition of Capitalism/Socialism (right-wing political views/left-wing political views)</a:t>
            </a:r>
          </a:p>
          <a:p>
            <a:r>
              <a:rPr lang="en-GB" dirty="0" smtClean="0"/>
              <a:t>Dramatic irony: all Birling’s predictions wrong (we know more than the characters do)</a:t>
            </a:r>
          </a:p>
          <a:p>
            <a:r>
              <a:rPr lang="en-GB" dirty="0" smtClean="0"/>
              <a:t>Tensions between the characters:</a:t>
            </a:r>
          </a:p>
          <a:p>
            <a:pPr lvl="1"/>
            <a:r>
              <a:rPr lang="en-GB" dirty="0" smtClean="0"/>
              <a:t>Husband/wife</a:t>
            </a:r>
          </a:p>
          <a:p>
            <a:pPr lvl="1"/>
            <a:r>
              <a:rPr lang="en-GB" dirty="0" smtClean="0"/>
              <a:t>Father/son</a:t>
            </a:r>
          </a:p>
          <a:p>
            <a:pPr lvl="1"/>
            <a:r>
              <a:rPr lang="en-GB" dirty="0" smtClean="0"/>
              <a:t>Mother/daughter</a:t>
            </a:r>
          </a:p>
          <a:p>
            <a:pPr lvl="1"/>
            <a:r>
              <a:rPr lang="en-GB" dirty="0" smtClean="0"/>
              <a:t>Siblings</a:t>
            </a:r>
          </a:p>
          <a:p>
            <a:pPr lvl="1"/>
            <a:r>
              <a:rPr lang="en-GB" dirty="0" smtClean="0"/>
              <a:t>Fiancés</a:t>
            </a:r>
          </a:p>
          <a:p>
            <a:r>
              <a:rPr lang="en-GB" dirty="0" err="1" smtClean="0"/>
              <a:t>Mr.</a:t>
            </a:r>
            <a:r>
              <a:rPr lang="en-GB" dirty="0" smtClean="0"/>
              <a:t> B a social climber: honours list (G.’s parents are “Lord” and “Lady”; merging of two companies</a:t>
            </a:r>
            <a:endParaRPr lang="en-GB" dirty="0"/>
          </a:p>
        </p:txBody>
      </p:sp>
    </p:spTree>
    <p:extLst>
      <p:ext uri="{BB962C8B-B14F-4D97-AF65-F5344CB8AC3E}">
        <p14:creationId xmlns:p14="http://schemas.microsoft.com/office/powerpoint/2010/main" val="350968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500" fill="hold"/>
                                        <p:tgtEl>
                                          <p:spTgt spid="5">
                                            <p:bg/>
                                          </p:spTgt>
                                        </p:tgtEl>
                                        <p:attrNameLst>
                                          <p:attrName>ppt_w</p:attrName>
                                        </p:attrNameLst>
                                      </p:cBhvr>
                                      <p:tavLst>
                                        <p:tav tm="0">
                                          <p:val>
                                            <p:fltVal val="0"/>
                                          </p:val>
                                        </p:tav>
                                        <p:tav tm="100000">
                                          <p:val>
                                            <p:strVal val="#ppt_w"/>
                                          </p:val>
                                        </p:tav>
                                      </p:tavLst>
                                    </p:anim>
                                    <p:anim calcmode="lin" valueType="num">
                                      <p:cBhvr>
                                        <p:cTn id="8" dur="500" fill="hold"/>
                                        <p:tgtEl>
                                          <p:spTgt spid="5">
                                            <p:bg/>
                                          </p:spTgt>
                                        </p:tgtEl>
                                        <p:attrNameLst>
                                          <p:attrName>ppt_h</p:attrName>
                                        </p:attrNameLst>
                                      </p:cBhvr>
                                      <p:tavLst>
                                        <p:tav tm="0">
                                          <p:val>
                                            <p:fltVal val="0"/>
                                          </p:val>
                                        </p:tav>
                                        <p:tav tm="100000">
                                          <p:val>
                                            <p:strVal val="#ppt_h"/>
                                          </p:val>
                                        </p:tav>
                                      </p:tavLst>
                                    </p:anim>
                                    <p:animEffect transition="in" filter="fade">
                                      <p:cBhvr>
                                        <p:cTn id="9" dur="500"/>
                                        <p:tgtEl>
                                          <p:spTgt spid="5">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p:cTn id="3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 calcmode="lin" valueType="num">
                                      <p:cBhvr>
                                        <p:cTn id="42"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5">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 calcmode="lin" valueType="num">
                                      <p:cBhvr>
                                        <p:cTn id="49"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5">
                                            <p:txEl>
                                              <p:pRg st="5" end="5"/>
                                            </p:txEl>
                                          </p:spTgt>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 calcmode="lin" valueType="num">
                                      <p:cBhvr>
                                        <p:cTn id="54"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6" dur="500"/>
                                        <p:tgtEl>
                                          <p:spTgt spid="5">
                                            <p:txEl>
                                              <p:pRg st="6" end="6"/>
                                            </p:txEl>
                                          </p:spTgt>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
                                            <p:txEl>
                                              <p:pRg st="7" end="7"/>
                                            </p:txEl>
                                          </p:spTgt>
                                        </p:tgtEl>
                                        <p:attrNameLst>
                                          <p:attrName>style.visibility</p:attrName>
                                        </p:attrNameLst>
                                      </p:cBhvr>
                                      <p:to>
                                        <p:strVal val="visible"/>
                                      </p:to>
                                    </p:set>
                                    <p:anim calcmode="lin" valueType="num">
                                      <p:cBhvr>
                                        <p:cTn id="5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60"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61" dur="500"/>
                                        <p:tgtEl>
                                          <p:spTgt spid="5">
                                            <p:txEl>
                                              <p:pRg st="7" end="7"/>
                                            </p:txEl>
                                          </p:spTgt>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
                                            <p:txEl>
                                              <p:pRg st="8" end="8"/>
                                            </p:txEl>
                                          </p:spTgt>
                                        </p:tgtEl>
                                        <p:attrNameLst>
                                          <p:attrName>style.visibility</p:attrName>
                                        </p:attrNameLst>
                                      </p:cBhvr>
                                      <p:to>
                                        <p:strVal val="visible"/>
                                      </p:to>
                                    </p:set>
                                    <p:anim calcmode="lin" valueType="num">
                                      <p:cBhvr>
                                        <p:cTn id="64"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65"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66" dur="500"/>
                                        <p:tgtEl>
                                          <p:spTgt spid="5">
                                            <p:txEl>
                                              <p:pRg st="8" end="8"/>
                                            </p:txEl>
                                          </p:spTgt>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5">
                                            <p:txEl>
                                              <p:pRg st="9" end="9"/>
                                            </p:txEl>
                                          </p:spTgt>
                                        </p:tgtEl>
                                        <p:attrNameLst>
                                          <p:attrName>style.visibility</p:attrName>
                                        </p:attrNameLst>
                                      </p:cBhvr>
                                      <p:to>
                                        <p:strVal val="visible"/>
                                      </p:to>
                                    </p:set>
                                    <p:anim calcmode="lin" valueType="num">
                                      <p:cBhvr>
                                        <p:cTn id="69"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70" dur="500" fill="hold"/>
                                        <p:tgtEl>
                                          <p:spTgt spid="5">
                                            <p:txEl>
                                              <p:pRg st="9" end="9"/>
                                            </p:txEl>
                                          </p:spTgt>
                                        </p:tgtEl>
                                        <p:attrNameLst>
                                          <p:attrName>ppt_h</p:attrName>
                                        </p:attrNameLst>
                                      </p:cBhvr>
                                      <p:tavLst>
                                        <p:tav tm="0">
                                          <p:val>
                                            <p:fltVal val="0"/>
                                          </p:val>
                                        </p:tav>
                                        <p:tav tm="100000">
                                          <p:val>
                                            <p:strVal val="#ppt_h"/>
                                          </p:val>
                                        </p:tav>
                                      </p:tavLst>
                                    </p:anim>
                                    <p:animEffect transition="in" filter="fade">
                                      <p:cBhvr>
                                        <p:cTn id="71" dur="500"/>
                                        <p:tgtEl>
                                          <p:spTgt spid="5">
                                            <p:txEl>
                                              <p:pRg st="9" end="9"/>
                                            </p:txEl>
                                          </p:spTgt>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
                                            <p:txEl>
                                              <p:pRg st="10" end="10"/>
                                            </p:txEl>
                                          </p:spTgt>
                                        </p:tgtEl>
                                        <p:attrNameLst>
                                          <p:attrName>style.visibility</p:attrName>
                                        </p:attrNameLst>
                                      </p:cBhvr>
                                      <p:to>
                                        <p:strVal val="visible"/>
                                      </p:to>
                                    </p:set>
                                    <p:anim calcmode="lin" valueType="num">
                                      <p:cBhvr>
                                        <p:cTn id="74" dur="5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75" dur="500" fill="hold"/>
                                        <p:tgtEl>
                                          <p:spTgt spid="5">
                                            <p:txEl>
                                              <p:pRg st="10" end="10"/>
                                            </p:txEl>
                                          </p:spTgt>
                                        </p:tgtEl>
                                        <p:attrNameLst>
                                          <p:attrName>ppt_h</p:attrName>
                                        </p:attrNameLst>
                                      </p:cBhvr>
                                      <p:tavLst>
                                        <p:tav tm="0">
                                          <p:val>
                                            <p:fltVal val="0"/>
                                          </p:val>
                                        </p:tav>
                                        <p:tav tm="100000">
                                          <p:val>
                                            <p:strVal val="#ppt_h"/>
                                          </p:val>
                                        </p:tav>
                                      </p:tavLst>
                                    </p:anim>
                                    <p:animEffect transition="in" filter="fade">
                                      <p:cBhvr>
                                        <p:cTn id="76" dur="500"/>
                                        <p:tgtEl>
                                          <p:spTgt spid="5">
                                            <p:txEl>
                                              <p:pRg st="10" end="1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5">
                                            <p:txEl>
                                              <p:pRg st="11" end="11"/>
                                            </p:txEl>
                                          </p:spTgt>
                                        </p:tgtEl>
                                        <p:attrNameLst>
                                          <p:attrName>style.visibility</p:attrName>
                                        </p:attrNameLst>
                                      </p:cBhvr>
                                      <p:to>
                                        <p:strVal val="visible"/>
                                      </p:to>
                                    </p:set>
                                    <p:anim calcmode="lin" valueType="num">
                                      <p:cBhvr>
                                        <p:cTn id="81" dur="500" fill="hold"/>
                                        <p:tgtEl>
                                          <p:spTgt spid="5">
                                            <p:txEl>
                                              <p:pRg st="11" end="11"/>
                                            </p:txEl>
                                          </p:spTgt>
                                        </p:tgtEl>
                                        <p:attrNameLst>
                                          <p:attrName>ppt_w</p:attrName>
                                        </p:attrNameLst>
                                      </p:cBhvr>
                                      <p:tavLst>
                                        <p:tav tm="0">
                                          <p:val>
                                            <p:fltVal val="0"/>
                                          </p:val>
                                        </p:tav>
                                        <p:tav tm="100000">
                                          <p:val>
                                            <p:strVal val="#ppt_w"/>
                                          </p:val>
                                        </p:tav>
                                      </p:tavLst>
                                    </p:anim>
                                    <p:anim calcmode="lin" valueType="num">
                                      <p:cBhvr>
                                        <p:cTn id="82" dur="500" fill="hold"/>
                                        <p:tgtEl>
                                          <p:spTgt spid="5">
                                            <p:txEl>
                                              <p:pRg st="11" end="11"/>
                                            </p:txEl>
                                          </p:spTgt>
                                        </p:tgtEl>
                                        <p:attrNameLst>
                                          <p:attrName>ppt_h</p:attrName>
                                        </p:attrNameLst>
                                      </p:cBhvr>
                                      <p:tavLst>
                                        <p:tav tm="0">
                                          <p:val>
                                            <p:fltVal val="0"/>
                                          </p:val>
                                        </p:tav>
                                        <p:tav tm="100000">
                                          <p:val>
                                            <p:strVal val="#ppt_h"/>
                                          </p:val>
                                        </p:tav>
                                      </p:tavLst>
                                    </p:anim>
                                    <p:animEffect transition="in" filter="fade">
                                      <p:cBhvr>
                                        <p:cTn id="83"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pPr algn="l"/>
            <a:r>
              <a:rPr lang="en-GB" dirty="0" smtClean="0"/>
              <a:t>How to take Priestley’s text and adapt it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511855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9959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Plan you re-creative piece</a:t>
            </a:r>
            <a:endParaRPr lang="en-GB" b="1"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635581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pPr algn="l"/>
            <a:r>
              <a:rPr lang="en-GB" b="1" dirty="0" smtClean="0"/>
              <a:t>Planning and writing the </a:t>
            </a:r>
            <a:r>
              <a:rPr lang="en-GB" b="1" i="1" dirty="0" smtClean="0"/>
              <a:t>AIC</a:t>
            </a:r>
            <a:r>
              <a:rPr lang="en-GB" b="1" dirty="0" smtClean="0"/>
              <a:t> re-creative pieces</a:t>
            </a:r>
            <a:endParaRPr lang="en-GB" b="1" dirty="0"/>
          </a:p>
        </p:txBody>
      </p:sp>
      <p:sp>
        <p:nvSpPr>
          <p:cNvPr id="3" name="Content Placeholder 2"/>
          <p:cNvSpPr>
            <a:spLocks noGrp="1"/>
          </p:cNvSpPr>
          <p:nvPr>
            <p:ph idx="1"/>
          </p:nvPr>
        </p:nvSpPr>
        <p:spPr/>
        <p:txBody>
          <a:bodyPr/>
          <a:lstStyle/>
          <a:p>
            <a:r>
              <a:rPr lang="en-GB" dirty="0" smtClean="0"/>
              <a:t>First drafts of these pieces to be in the first day back after half-term.</a:t>
            </a:r>
          </a:p>
          <a:p>
            <a:endParaRPr lang="en-GB" dirty="0"/>
          </a:p>
          <a:p>
            <a:r>
              <a:rPr lang="en-GB" dirty="0" smtClean="0"/>
              <a:t>Today: Planning and/or writing; </a:t>
            </a:r>
            <a:r>
              <a:rPr lang="en-GB" b="1" dirty="0" smtClean="0"/>
              <a:t>not</a:t>
            </a:r>
            <a:r>
              <a:rPr lang="en-GB" dirty="0" smtClean="0"/>
              <a:t> wasting time!</a:t>
            </a:r>
            <a:endParaRPr lang="en-GB" dirty="0"/>
          </a:p>
        </p:txBody>
      </p:sp>
    </p:spTree>
    <p:extLst>
      <p:ext uri="{BB962C8B-B14F-4D97-AF65-F5344CB8AC3E}">
        <p14:creationId xmlns:p14="http://schemas.microsoft.com/office/powerpoint/2010/main" val="2418389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Content Placeholder 4"/>
          <p:cNvSpPr>
            <a:spLocks noGrp="1"/>
          </p:cNvSpPr>
          <p:nvPr>
            <p:ph sz="half" idx="1"/>
          </p:nvPr>
        </p:nvSpPr>
        <p:spPr>
          <a:ln>
            <a:solidFill>
              <a:schemeClr val="accent1"/>
            </a:solidFill>
          </a:ln>
        </p:spPr>
        <p:txBody>
          <a:bodyPr/>
          <a:lstStyle/>
          <a:p>
            <a:r>
              <a:rPr lang="en-GB" dirty="0" smtClean="0"/>
              <a:t>First/third person?</a:t>
            </a:r>
          </a:p>
          <a:p>
            <a:r>
              <a:rPr lang="en-GB" dirty="0" smtClean="0"/>
              <a:t>Past/present tense?</a:t>
            </a:r>
          </a:p>
          <a:p>
            <a:r>
              <a:rPr lang="en-GB" dirty="0" smtClean="0"/>
              <a:t>Split narrative?</a:t>
            </a:r>
          </a:p>
          <a:p>
            <a:r>
              <a:rPr lang="en-GB" dirty="0" smtClean="0"/>
              <a:t>Flashback/flash-forward/linear?</a:t>
            </a:r>
            <a:endParaRPr lang="en-GB" dirty="0"/>
          </a:p>
        </p:txBody>
      </p:sp>
      <p:sp>
        <p:nvSpPr>
          <p:cNvPr id="6" name="Content Placeholder 5"/>
          <p:cNvSpPr>
            <a:spLocks noGrp="1"/>
          </p:cNvSpPr>
          <p:nvPr>
            <p:ph sz="half" idx="2"/>
          </p:nvPr>
        </p:nvSpPr>
        <p:spPr>
          <a:solidFill>
            <a:srgbClr val="92D050"/>
          </a:solidFill>
          <a:ln>
            <a:solidFill>
              <a:schemeClr val="accent1"/>
            </a:solidFill>
          </a:ln>
        </p:spPr>
        <p:txBody>
          <a:bodyPr/>
          <a:lstStyle/>
          <a:p>
            <a:pPr marL="0" indent="0">
              <a:buNone/>
            </a:pPr>
            <a:r>
              <a:rPr lang="en-GB" sz="3400" b="1" u="sng" dirty="0" smtClean="0"/>
              <a:t>Setting</a:t>
            </a:r>
          </a:p>
          <a:p>
            <a:pPr marL="0" indent="0">
              <a:buNone/>
            </a:pPr>
            <a:r>
              <a:rPr lang="en-GB" dirty="0" smtClean="0"/>
              <a:t>No matter who you write as/about, setting may well be important; Priestley’s play is very much about how we are products of our environments/</a:t>
            </a:r>
          </a:p>
          <a:p>
            <a:pPr marL="0" indent="0">
              <a:buNone/>
            </a:pPr>
            <a:r>
              <a:rPr lang="en-GB" dirty="0"/>
              <a:t>u</a:t>
            </a:r>
            <a:r>
              <a:rPr lang="en-GB" dirty="0" smtClean="0"/>
              <a:t>pbringings.</a:t>
            </a:r>
            <a:endParaRPr lang="en-GB" dirty="0"/>
          </a:p>
        </p:txBody>
      </p:sp>
    </p:spTree>
    <p:extLst>
      <p:ext uri="{BB962C8B-B14F-4D97-AF65-F5344CB8AC3E}">
        <p14:creationId xmlns:p14="http://schemas.microsoft.com/office/powerpoint/2010/main" val="495972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u="sng" dirty="0" smtClean="0"/>
              <a:t>Exercise</a:t>
            </a:r>
            <a:endParaRPr lang="en-GB" b="1" u="sng" dirty="0"/>
          </a:p>
        </p:txBody>
      </p:sp>
      <p:sp>
        <p:nvSpPr>
          <p:cNvPr id="6" name="Content Placeholder 5"/>
          <p:cNvSpPr>
            <a:spLocks noGrp="1"/>
          </p:cNvSpPr>
          <p:nvPr>
            <p:ph idx="1"/>
          </p:nvPr>
        </p:nvSpPr>
        <p:spPr>
          <a:ln>
            <a:solidFill>
              <a:schemeClr val="accent1"/>
            </a:solidFill>
          </a:ln>
        </p:spPr>
        <p:txBody>
          <a:bodyPr/>
          <a:lstStyle/>
          <a:p>
            <a:pPr marL="0" indent="0">
              <a:buNone/>
            </a:pPr>
            <a:r>
              <a:rPr lang="en-GB" dirty="0" smtClean="0"/>
              <a:t>Write a detailed descriptive piece, focussed on setting, which uses one or more of the following pictures as a stimulus.</a:t>
            </a:r>
          </a:p>
          <a:p>
            <a:pPr marL="0" indent="0">
              <a:buNone/>
            </a:pPr>
            <a:endParaRPr lang="en-GB" dirty="0"/>
          </a:p>
          <a:p>
            <a:pPr marL="0" indent="0">
              <a:buNone/>
            </a:pPr>
            <a:r>
              <a:rPr lang="en-GB" dirty="0" smtClean="0"/>
              <a:t>Write 2-3 paragraphs.</a:t>
            </a:r>
            <a:endParaRPr lang="en-GB" dirty="0"/>
          </a:p>
        </p:txBody>
      </p:sp>
    </p:spTree>
    <p:extLst>
      <p:ext uri="{BB962C8B-B14F-4D97-AF65-F5344CB8AC3E}">
        <p14:creationId xmlns:p14="http://schemas.microsoft.com/office/powerpoint/2010/main" val="1992619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eckeranddecker.files.wordpress.com/2010/02/chicago19098bely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01" y="116632"/>
            <a:ext cx="4580508" cy="37209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oot Fac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7" y="3573016"/>
            <a:ext cx="4612432" cy="31133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mputing Off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8509" y="299222"/>
            <a:ext cx="4525491" cy="32017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mages.manchester.gov.uk/web/objects/common/webmedia.php?irn=76199&amp;reftable=ecatalogue&amp;refirn=544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4658" y="3501008"/>
            <a:ext cx="5209341" cy="3142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9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solidFill>
              <a:schemeClr val="accent1"/>
            </a:solidFill>
          </a:ln>
        </p:spPr>
        <p:txBody>
          <a:bodyPr/>
          <a:lstStyle/>
          <a:p>
            <a:pPr algn="l"/>
            <a:r>
              <a:rPr lang="en-GB" b="1" dirty="0" smtClean="0"/>
              <a:t>AIC: Revision (1)</a:t>
            </a:r>
            <a:endParaRPr lang="en-GB" b="1" dirty="0"/>
          </a:p>
        </p:txBody>
      </p:sp>
      <p:sp>
        <p:nvSpPr>
          <p:cNvPr id="4" name="Content Placeholder 3"/>
          <p:cNvSpPr>
            <a:spLocks noGrp="1"/>
          </p:cNvSpPr>
          <p:nvPr>
            <p:ph sz="half" idx="1"/>
          </p:nvPr>
        </p:nvSpPr>
        <p:spPr>
          <a:solidFill>
            <a:srgbClr val="92D050"/>
          </a:solidFill>
          <a:ln>
            <a:solidFill>
              <a:schemeClr val="accent1"/>
            </a:solidFill>
          </a:ln>
        </p:spPr>
        <p:txBody>
          <a:bodyPr>
            <a:normAutofit fontScale="92500" lnSpcReduction="20000"/>
          </a:bodyPr>
          <a:lstStyle/>
          <a:p>
            <a:r>
              <a:rPr lang="en-GB" dirty="0" smtClean="0"/>
              <a:t>Arthur Birling</a:t>
            </a:r>
          </a:p>
          <a:p>
            <a:r>
              <a:rPr lang="en-GB" dirty="0" smtClean="0"/>
              <a:t>Sybil Birling</a:t>
            </a:r>
          </a:p>
          <a:p>
            <a:r>
              <a:rPr lang="en-GB" dirty="0" smtClean="0"/>
              <a:t>Sheila Birling</a:t>
            </a:r>
          </a:p>
          <a:p>
            <a:r>
              <a:rPr lang="en-GB" dirty="0" smtClean="0"/>
              <a:t>Eric Birling</a:t>
            </a:r>
          </a:p>
          <a:p>
            <a:r>
              <a:rPr lang="en-GB" dirty="0" smtClean="0"/>
              <a:t>Gerald Croft</a:t>
            </a:r>
          </a:p>
          <a:p>
            <a:r>
              <a:rPr lang="en-GB" dirty="0" smtClean="0"/>
              <a:t>Inspector Goole</a:t>
            </a:r>
            <a:endParaRPr lang="en-GB" dirty="0"/>
          </a:p>
        </p:txBody>
      </p:sp>
      <p:sp>
        <p:nvSpPr>
          <p:cNvPr id="5" name="Content Placeholder 4"/>
          <p:cNvSpPr>
            <a:spLocks noGrp="1"/>
          </p:cNvSpPr>
          <p:nvPr>
            <p:ph sz="half" idx="2"/>
          </p:nvPr>
        </p:nvSpPr>
        <p:spPr>
          <a:ln>
            <a:solidFill>
              <a:schemeClr val="accent1"/>
            </a:solidFill>
          </a:ln>
        </p:spPr>
        <p:txBody>
          <a:bodyPr>
            <a:normAutofit fontScale="92500" lnSpcReduction="20000"/>
          </a:bodyPr>
          <a:lstStyle/>
          <a:p>
            <a:r>
              <a:rPr lang="en-GB" dirty="0" smtClean="0"/>
              <a:t>Annotate sugar paper </a:t>
            </a:r>
            <a:r>
              <a:rPr lang="en-GB" b="1" u="sng" dirty="0" smtClean="0"/>
              <a:t>and</a:t>
            </a:r>
            <a:r>
              <a:rPr lang="en-GB" dirty="0" smtClean="0"/>
              <a:t> </a:t>
            </a:r>
            <a:r>
              <a:rPr lang="en-GB" b="1" u="sng" dirty="0" smtClean="0"/>
              <a:t>your copies</a:t>
            </a:r>
            <a:r>
              <a:rPr lang="en-GB" dirty="0" smtClean="0"/>
              <a:t> of the text</a:t>
            </a:r>
          </a:p>
          <a:p>
            <a:pPr marL="914400" lvl="1" indent="-457200">
              <a:buFont typeface="+mj-lt"/>
              <a:buAutoNum type="arabicPeriod"/>
            </a:pPr>
            <a:r>
              <a:rPr lang="en-GB" dirty="0" smtClean="0"/>
              <a:t>General character traits</a:t>
            </a:r>
          </a:p>
          <a:p>
            <a:pPr marL="914400" lvl="1" indent="-457200">
              <a:buFont typeface="+mj-lt"/>
              <a:buAutoNum type="arabicPeriod"/>
            </a:pPr>
            <a:r>
              <a:rPr lang="en-GB" dirty="0" smtClean="0"/>
              <a:t>Quotations to support (1); include page numbers and character names</a:t>
            </a:r>
          </a:p>
          <a:p>
            <a:pPr marL="514350" indent="-457200"/>
            <a:r>
              <a:rPr lang="en-GB" dirty="0" smtClean="0"/>
              <a:t>Quotations can be:</a:t>
            </a:r>
          </a:p>
          <a:p>
            <a:pPr marL="914400" lvl="1" indent="-457200"/>
            <a:r>
              <a:rPr lang="en-GB" dirty="0" smtClean="0"/>
              <a:t>What that character says/does</a:t>
            </a:r>
          </a:p>
          <a:p>
            <a:pPr marL="914400" lvl="1" indent="-457200"/>
            <a:r>
              <a:rPr lang="en-GB" dirty="0" smtClean="0"/>
              <a:t>What other characters say/do (about/to them)</a:t>
            </a:r>
          </a:p>
          <a:p>
            <a:pPr marL="914400" lvl="1" indent="-457200"/>
            <a:r>
              <a:rPr lang="en-GB" dirty="0" smtClean="0"/>
              <a:t>Stage directions</a:t>
            </a:r>
            <a:endParaRPr lang="en-GB" dirty="0"/>
          </a:p>
        </p:txBody>
      </p:sp>
    </p:spTree>
    <p:extLst>
      <p:ext uri="{BB962C8B-B14F-4D97-AF65-F5344CB8AC3E}">
        <p14:creationId xmlns:p14="http://schemas.microsoft.com/office/powerpoint/2010/main" val="1326292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FFFF00"/>
          </a:solidFill>
          <a:ln>
            <a:solidFill>
              <a:schemeClr val="accent1"/>
            </a:solidFill>
          </a:ln>
        </p:spPr>
        <p:txBody>
          <a:bodyPr>
            <a:normAutofit fontScale="90000"/>
          </a:bodyPr>
          <a:lstStyle/>
          <a:p>
            <a:pPr algn="l"/>
            <a:r>
              <a:rPr lang="en-GB" dirty="0" smtClean="0"/>
              <a:t>How are </a:t>
            </a:r>
            <a:r>
              <a:rPr lang="en-GB" dirty="0" err="1" smtClean="0"/>
              <a:t>Mr.</a:t>
            </a:r>
            <a:r>
              <a:rPr lang="en-GB" dirty="0" smtClean="0"/>
              <a:t> and </a:t>
            </a:r>
            <a:r>
              <a:rPr lang="en-GB" dirty="0" err="1" smtClean="0"/>
              <a:t>Mrs.</a:t>
            </a:r>
            <a:r>
              <a:rPr lang="en-GB" dirty="0" smtClean="0"/>
              <a:t> Birling presented in </a:t>
            </a:r>
            <a:r>
              <a:rPr lang="en-GB" i="1" dirty="0" smtClean="0"/>
              <a:t>An Inspector Calls</a:t>
            </a:r>
            <a:r>
              <a:rPr lang="en-GB" dirty="0" smtClean="0"/>
              <a:t>?</a:t>
            </a:r>
            <a:endParaRPr lang="en-GB" dirty="0"/>
          </a:p>
        </p:txBody>
      </p:sp>
      <p:sp>
        <p:nvSpPr>
          <p:cNvPr id="6" name="Content Placeholder 5"/>
          <p:cNvSpPr>
            <a:spLocks noGrp="1"/>
          </p:cNvSpPr>
          <p:nvPr>
            <p:ph idx="1"/>
          </p:nvPr>
        </p:nvSpPr>
        <p:spPr>
          <a:solidFill>
            <a:srgbClr val="92D050"/>
          </a:solidFill>
          <a:ln>
            <a:solidFill>
              <a:srgbClr val="92D050"/>
            </a:solidFill>
          </a:ln>
        </p:spPr>
        <p:txBody>
          <a:bodyPr/>
          <a:lstStyle/>
          <a:p>
            <a:pPr marL="0" indent="0">
              <a:buNone/>
            </a:pPr>
            <a:r>
              <a:rPr lang="en-GB" b="1" dirty="0" smtClean="0"/>
              <a:t>Copy and complete the statement:</a:t>
            </a:r>
          </a:p>
          <a:p>
            <a:r>
              <a:rPr lang="en-GB" dirty="0" smtClean="0"/>
              <a:t>The play is set in… , but was first performed in… This is significant because…</a:t>
            </a:r>
            <a:endParaRPr lang="en-GB" dirty="0"/>
          </a:p>
        </p:txBody>
      </p:sp>
    </p:spTree>
    <p:extLst>
      <p:ext uri="{BB962C8B-B14F-4D97-AF65-F5344CB8AC3E}">
        <p14:creationId xmlns:p14="http://schemas.microsoft.com/office/powerpoint/2010/main" val="2291872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2"/>
            </a:solidFill>
          </a:ln>
        </p:spPr>
        <p:txBody>
          <a:bodyPr>
            <a:normAutofit fontScale="90000"/>
          </a:bodyPr>
          <a:lstStyle/>
          <a:p>
            <a:pPr algn="l"/>
            <a:r>
              <a:rPr lang="en-GB" dirty="0"/>
              <a:t>The question will be about characters and/or themes</a:t>
            </a:r>
            <a:r>
              <a:rPr lang="en-GB" dirty="0" smtClean="0"/>
              <a:t>. For examples:</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15" t="20607" r="9766" b="28808"/>
          <a:stretch/>
        </p:blipFill>
        <p:spPr bwMode="auto">
          <a:xfrm>
            <a:off x="88793" y="1556792"/>
            <a:ext cx="8947703" cy="4299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9632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solidFill>
              <a:schemeClr val="tx2"/>
            </a:solidFill>
          </a:ln>
        </p:spPr>
        <p:txBody>
          <a:bodyPr>
            <a:normAutofit fontScale="90000"/>
          </a:bodyPr>
          <a:lstStyle/>
          <a:p>
            <a:pPr algn="l"/>
            <a:r>
              <a:rPr lang="en-GB" dirty="0" smtClean="0"/>
              <a:t>Characteristics; thematic/symbolic importance</a:t>
            </a:r>
            <a:endParaRPr lang="en-GB" dirty="0"/>
          </a:p>
        </p:txBody>
      </p:sp>
      <p:sp>
        <p:nvSpPr>
          <p:cNvPr id="5" name="Text Placeholder 4"/>
          <p:cNvSpPr>
            <a:spLocks noGrp="1"/>
          </p:cNvSpPr>
          <p:nvPr>
            <p:ph type="body" idx="1"/>
          </p:nvPr>
        </p:nvSpPr>
        <p:spPr>
          <a:ln>
            <a:solidFill>
              <a:schemeClr val="tx2"/>
            </a:solidFill>
          </a:ln>
        </p:spPr>
        <p:txBody>
          <a:bodyPr/>
          <a:lstStyle/>
          <a:p>
            <a:r>
              <a:rPr lang="en-GB" dirty="0" err="1" smtClean="0"/>
              <a:t>Mr.</a:t>
            </a:r>
            <a:r>
              <a:rPr lang="en-GB" dirty="0" smtClean="0"/>
              <a:t> Birling	</a:t>
            </a:r>
            <a:endParaRPr lang="en-GB" dirty="0"/>
          </a:p>
        </p:txBody>
      </p:sp>
      <p:sp>
        <p:nvSpPr>
          <p:cNvPr id="6" name="Content Placeholder 5"/>
          <p:cNvSpPr>
            <a:spLocks noGrp="1"/>
          </p:cNvSpPr>
          <p:nvPr>
            <p:ph sz="half" idx="2"/>
          </p:nvPr>
        </p:nvSpPr>
        <p:spPr>
          <a:ln>
            <a:solidFill>
              <a:schemeClr val="tx2"/>
            </a:solidFill>
          </a:ln>
        </p:spPr>
        <p:txBody>
          <a:bodyPr/>
          <a:lstStyle/>
          <a:p>
            <a:endParaRPr lang="en-GB" dirty="0"/>
          </a:p>
        </p:txBody>
      </p:sp>
      <p:sp>
        <p:nvSpPr>
          <p:cNvPr id="7" name="Text Placeholder 6"/>
          <p:cNvSpPr>
            <a:spLocks noGrp="1"/>
          </p:cNvSpPr>
          <p:nvPr>
            <p:ph type="body" sz="quarter" idx="3"/>
          </p:nvPr>
        </p:nvSpPr>
        <p:spPr>
          <a:ln>
            <a:solidFill>
              <a:schemeClr val="tx2"/>
            </a:solidFill>
          </a:ln>
        </p:spPr>
        <p:txBody>
          <a:bodyPr/>
          <a:lstStyle/>
          <a:p>
            <a:r>
              <a:rPr lang="en-GB" dirty="0" err="1" smtClean="0"/>
              <a:t>Mrs.</a:t>
            </a:r>
            <a:r>
              <a:rPr lang="en-GB" dirty="0" smtClean="0"/>
              <a:t> Birling</a:t>
            </a:r>
            <a:endParaRPr lang="en-GB" dirty="0"/>
          </a:p>
        </p:txBody>
      </p:sp>
      <p:sp>
        <p:nvSpPr>
          <p:cNvPr id="8" name="Content Placeholder 7"/>
          <p:cNvSpPr>
            <a:spLocks noGrp="1"/>
          </p:cNvSpPr>
          <p:nvPr>
            <p:ph sz="quarter" idx="4"/>
          </p:nvPr>
        </p:nvSpPr>
        <p:spPr>
          <a:ln>
            <a:solidFill>
              <a:schemeClr val="tx2"/>
            </a:solidFill>
          </a:ln>
        </p:spPr>
        <p:txBody>
          <a:bodyPr/>
          <a:lstStyle/>
          <a:p>
            <a:endParaRPr lang="en-GB" dirty="0"/>
          </a:p>
        </p:txBody>
      </p:sp>
    </p:spTree>
    <p:extLst>
      <p:ext uri="{BB962C8B-B14F-4D97-AF65-F5344CB8AC3E}">
        <p14:creationId xmlns:p14="http://schemas.microsoft.com/office/powerpoint/2010/main" val="1259830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Satire</a:t>
            </a:r>
            <a:endParaRPr lang="en-GB" dirty="0"/>
          </a:p>
        </p:txBody>
      </p:sp>
      <p:sp>
        <p:nvSpPr>
          <p:cNvPr id="3" name="Content Placeholder 2"/>
          <p:cNvSpPr>
            <a:spLocks noGrp="1"/>
          </p:cNvSpPr>
          <p:nvPr>
            <p:ph idx="1"/>
          </p:nvPr>
        </p:nvSpPr>
        <p:spPr/>
        <p:txBody>
          <a:bodyPr/>
          <a:lstStyle/>
          <a:p>
            <a:r>
              <a:rPr lang="en-GB" dirty="0" smtClean="0"/>
              <a:t>A tradition of writing that mocks social conventions/traditions, and aims </a:t>
            </a:r>
            <a:r>
              <a:rPr lang="en-GB" smtClean="0"/>
              <a:t>to change </a:t>
            </a:r>
            <a:r>
              <a:rPr lang="en-GB" dirty="0" smtClean="0"/>
              <a:t>society.</a:t>
            </a:r>
            <a:endParaRPr lang="en-GB" dirty="0"/>
          </a:p>
        </p:txBody>
      </p:sp>
    </p:spTree>
    <p:extLst>
      <p:ext uri="{BB962C8B-B14F-4D97-AF65-F5344CB8AC3E}">
        <p14:creationId xmlns:p14="http://schemas.microsoft.com/office/powerpoint/2010/main" val="870874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12805153"/>
              </p:ext>
            </p:extLst>
          </p:nvPr>
        </p:nvGraphicFramePr>
        <p:xfrm>
          <a:off x="251520" y="476672"/>
          <a:ext cx="8712968" cy="5688632"/>
        </p:xfrm>
        <a:graphic>
          <a:graphicData uri="http://schemas.openxmlformats.org/drawingml/2006/table">
            <a:tbl>
              <a:tblPr firstRow="1" bandRow="1">
                <a:tableStyleId>{5C22544A-7EE6-4342-B048-85BDC9FD1C3A}</a:tableStyleId>
              </a:tblPr>
              <a:tblGrid>
                <a:gridCol w="2178242"/>
                <a:gridCol w="2178242"/>
                <a:gridCol w="2178242"/>
                <a:gridCol w="2178242"/>
              </a:tblGrid>
              <a:tr h="504056">
                <a:tc>
                  <a:txBody>
                    <a:bodyPr/>
                    <a:lstStyle/>
                    <a:p>
                      <a:r>
                        <a:rPr lang="en-GB" dirty="0" smtClean="0"/>
                        <a:t>Point</a:t>
                      </a:r>
                      <a:endParaRPr lang="en-GB" dirty="0"/>
                    </a:p>
                  </a:txBody>
                  <a:tcPr/>
                </a:tc>
                <a:tc>
                  <a:txBody>
                    <a:bodyPr/>
                    <a:lstStyle/>
                    <a:p>
                      <a:r>
                        <a:rPr lang="en-GB" dirty="0" smtClean="0"/>
                        <a:t>Evidence</a:t>
                      </a:r>
                      <a:endParaRPr lang="en-GB" dirty="0"/>
                    </a:p>
                  </a:txBody>
                  <a:tcPr/>
                </a:tc>
                <a:tc>
                  <a:txBody>
                    <a:bodyPr/>
                    <a:lstStyle/>
                    <a:p>
                      <a:r>
                        <a:rPr lang="en-GB" dirty="0" smtClean="0"/>
                        <a:t>Technique</a:t>
                      </a:r>
                      <a:endParaRPr lang="en-GB" dirty="0"/>
                    </a:p>
                  </a:txBody>
                  <a:tcPr/>
                </a:tc>
                <a:tc>
                  <a:txBody>
                    <a:bodyPr/>
                    <a:lstStyle/>
                    <a:p>
                      <a:r>
                        <a:rPr lang="en-GB" dirty="0" smtClean="0"/>
                        <a:t>Significance</a:t>
                      </a:r>
                      <a:endParaRPr lang="en-GB" dirty="0"/>
                    </a:p>
                  </a:txBody>
                  <a:tcPr/>
                </a:tc>
              </a:tr>
              <a:tr h="864096">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86409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86409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86409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864096">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86409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
        <p:nvSpPr>
          <p:cNvPr id="6" name="TextBox 5"/>
          <p:cNvSpPr txBox="1"/>
          <p:nvPr/>
        </p:nvSpPr>
        <p:spPr>
          <a:xfrm>
            <a:off x="179512" y="116632"/>
            <a:ext cx="7966989" cy="369332"/>
          </a:xfrm>
          <a:prstGeom prst="rect">
            <a:avLst/>
          </a:prstGeom>
          <a:noFill/>
          <a:ln>
            <a:solidFill>
              <a:schemeClr val="tx2"/>
            </a:solidFill>
          </a:ln>
        </p:spPr>
        <p:txBody>
          <a:bodyPr wrap="none" rtlCol="0">
            <a:spAutoFit/>
          </a:bodyPr>
          <a:lstStyle/>
          <a:p>
            <a:r>
              <a:rPr lang="en-GB" dirty="0" err="1" smtClean="0"/>
              <a:t>Mr.</a:t>
            </a:r>
            <a:r>
              <a:rPr lang="en-GB" dirty="0" smtClean="0"/>
              <a:t> Birling: opening stage directions; his predictions; attitude at the end of the play</a:t>
            </a:r>
            <a:endParaRPr lang="en-GB" dirty="0"/>
          </a:p>
        </p:txBody>
      </p:sp>
    </p:spTree>
    <p:extLst>
      <p:ext uri="{BB962C8B-B14F-4D97-AF65-F5344CB8AC3E}">
        <p14:creationId xmlns:p14="http://schemas.microsoft.com/office/powerpoint/2010/main" val="1377742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17570445"/>
              </p:ext>
            </p:extLst>
          </p:nvPr>
        </p:nvGraphicFramePr>
        <p:xfrm>
          <a:off x="251520" y="476672"/>
          <a:ext cx="8712968" cy="5688632"/>
        </p:xfrm>
        <a:graphic>
          <a:graphicData uri="http://schemas.openxmlformats.org/drawingml/2006/table">
            <a:tbl>
              <a:tblPr firstRow="1" bandRow="1">
                <a:tableStyleId>{5C22544A-7EE6-4342-B048-85BDC9FD1C3A}</a:tableStyleId>
              </a:tblPr>
              <a:tblGrid>
                <a:gridCol w="2178242"/>
                <a:gridCol w="2178242"/>
                <a:gridCol w="2178242"/>
                <a:gridCol w="2178242"/>
              </a:tblGrid>
              <a:tr h="504056">
                <a:tc>
                  <a:txBody>
                    <a:bodyPr/>
                    <a:lstStyle/>
                    <a:p>
                      <a:r>
                        <a:rPr lang="en-GB" dirty="0" smtClean="0"/>
                        <a:t>Point</a:t>
                      </a:r>
                      <a:endParaRPr lang="en-GB" dirty="0"/>
                    </a:p>
                  </a:txBody>
                  <a:tcPr/>
                </a:tc>
                <a:tc>
                  <a:txBody>
                    <a:bodyPr/>
                    <a:lstStyle/>
                    <a:p>
                      <a:r>
                        <a:rPr lang="en-GB" dirty="0" smtClean="0"/>
                        <a:t>Evidence</a:t>
                      </a:r>
                      <a:endParaRPr lang="en-GB" dirty="0"/>
                    </a:p>
                  </a:txBody>
                  <a:tcPr/>
                </a:tc>
                <a:tc>
                  <a:txBody>
                    <a:bodyPr/>
                    <a:lstStyle/>
                    <a:p>
                      <a:r>
                        <a:rPr lang="en-GB" dirty="0" smtClean="0"/>
                        <a:t>Technique</a:t>
                      </a:r>
                      <a:endParaRPr lang="en-GB" dirty="0"/>
                    </a:p>
                  </a:txBody>
                  <a:tcPr/>
                </a:tc>
                <a:tc>
                  <a:txBody>
                    <a:bodyPr/>
                    <a:lstStyle/>
                    <a:p>
                      <a:r>
                        <a:rPr lang="en-GB" dirty="0" smtClean="0"/>
                        <a:t>Significance</a:t>
                      </a:r>
                      <a:endParaRPr lang="en-GB" dirty="0"/>
                    </a:p>
                  </a:txBody>
                  <a:tcPr/>
                </a:tc>
              </a:tr>
              <a:tr h="864096">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86409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86409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86409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864096">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86409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
        <p:nvSpPr>
          <p:cNvPr id="3" name="TextBox 2"/>
          <p:cNvSpPr txBox="1"/>
          <p:nvPr/>
        </p:nvSpPr>
        <p:spPr>
          <a:xfrm>
            <a:off x="179512" y="116632"/>
            <a:ext cx="8075993" cy="369332"/>
          </a:xfrm>
          <a:prstGeom prst="rect">
            <a:avLst/>
          </a:prstGeom>
          <a:noFill/>
          <a:ln>
            <a:solidFill>
              <a:schemeClr val="tx2"/>
            </a:solidFill>
          </a:ln>
        </p:spPr>
        <p:txBody>
          <a:bodyPr wrap="none" rtlCol="0">
            <a:spAutoFit/>
          </a:bodyPr>
          <a:lstStyle/>
          <a:p>
            <a:r>
              <a:rPr lang="en-GB" dirty="0" err="1" smtClean="0"/>
              <a:t>Mrs.</a:t>
            </a:r>
            <a:r>
              <a:rPr lang="en-GB" dirty="0" smtClean="0"/>
              <a:t> Birling: opening stage directions; his predictions; attitude at the end of the play</a:t>
            </a:r>
            <a:endParaRPr lang="en-GB" dirty="0"/>
          </a:p>
        </p:txBody>
      </p:sp>
    </p:spTree>
    <p:extLst>
      <p:ext uri="{BB962C8B-B14F-4D97-AF65-F5344CB8AC3E}">
        <p14:creationId xmlns:p14="http://schemas.microsoft.com/office/powerpoint/2010/main" val="716807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pPr algn="l"/>
            <a:r>
              <a:rPr lang="en-GB" b="1" dirty="0" smtClean="0"/>
              <a:t>Revision groups</a:t>
            </a:r>
            <a:endParaRPr lang="en-GB" b="1" dirty="0"/>
          </a:p>
        </p:txBody>
      </p:sp>
      <p:sp>
        <p:nvSpPr>
          <p:cNvPr id="3" name="Content Placeholder 2"/>
          <p:cNvSpPr>
            <a:spLocks noGrp="1"/>
          </p:cNvSpPr>
          <p:nvPr>
            <p:ph idx="1"/>
          </p:nvPr>
        </p:nvSpPr>
        <p:spPr>
          <a:solidFill>
            <a:srgbClr val="92D050"/>
          </a:solidFill>
        </p:spPr>
        <p:txBody>
          <a:bodyPr/>
          <a:lstStyle/>
          <a:p>
            <a:pPr marL="0" indent="0">
              <a:buNone/>
            </a:pPr>
            <a:r>
              <a:rPr lang="en-GB" b="1" dirty="0" smtClean="0"/>
              <a:t>Goole</a:t>
            </a:r>
            <a:r>
              <a:rPr lang="en-GB" dirty="0" smtClean="0"/>
              <a:t>: Molly, </a:t>
            </a:r>
            <a:r>
              <a:rPr lang="en-GB" dirty="0" err="1" smtClean="0"/>
              <a:t>Lili</a:t>
            </a:r>
            <a:r>
              <a:rPr lang="en-GB" dirty="0" smtClean="0"/>
              <a:t>, </a:t>
            </a:r>
            <a:r>
              <a:rPr lang="en-GB" dirty="0" err="1" smtClean="0"/>
              <a:t>Saliym</a:t>
            </a:r>
            <a:r>
              <a:rPr lang="en-GB" dirty="0" smtClean="0"/>
              <a:t>, Joseph, Rose</a:t>
            </a:r>
          </a:p>
          <a:p>
            <a:pPr marL="0" indent="0">
              <a:buNone/>
            </a:pPr>
            <a:r>
              <a:rPr lang="en-GB" b="1" dirty="0" err="1" smtClean="0"/>
              <a:t>Mr.</a:t>
            </a:r>
            <a:r>
              <a:rPr lang="en-GB" b="1" dirty="0" smtClean="0"/>
              <a:t> Birling</a:t>
            </a:r>
            <a:r>
              <a:rPr lang="en-GB" dirty="0" smtClean="0"/>
              <a:t>: Jasmine, Lucy, Adam, Jack, Denzel</a:t>
            </a:r>
          </a:p>
          <a:p>
            <a:pPr marL="0" indent="0">
              <a:buNone/>
            </a:pPr>
            <a:r>
              <a:rPr lang="en-GB" b="1" dirty="0" err="1" smtClean="0"/>
              <a:t>Mrs.</a:t>
            </a:r>
            <a:r>
              <a:rPr lang="en-GB" b="1" dirty="0" smtClean="0"/>
              <a:t> Birling</a:t>
            </a:r>
            <a:r>
              <a:rPr lang="en-GB" dirty="0" smtClean="0"/>
              <a:t>: </a:t>
            </a:r>
            <a:r>
              <a:rPr lang="en-GB" dirty="0" err="1" smtClean="0"/>
              <a:t>Aishani</a:t>
            </a:r>
            <a:r>
              <a:rPr lang="en-GB" dirty="0" smtClean="0"/>
              <a:t>, Emily, Courtney, Ben, Lewis</a:t>
            </a:r>
          </a:p>
          <a:p>
            <a:pPr marL="0" indent="0">
              <a:buNone/>
            </a:pPr>
            <a:r>
              <a:rPr lang="en-GB" b="1" dirty="0" smtClean="0"/>
              <a:t>Sheila</a:t>
            </a:r>
            <a:r>
              <a:rPr lang="en-GB" dirty="0" smtClean="0"/>
              <a:t>: </a:t>
            </a:r>
            <a:r>
              <a:rPr lang="en-GB" dirty="0" err="1" smtClean="0"/>
              <a:t>Hindolo</a:t>
            </a:r>
            <a:r>
              <a:rPr lang="en-GB" dirty="0" smtClean="0"/>
              <a:t>, Megan, Bethany, </a:t>
            </a:r>
            <a:r>
              <a:rPr lang="en-GB" dirty="0" err="1" smtClean="0"/>
              <a:t>Sahan</a:t>
            </a:r>
            <a:r>
              <a:rPr lang="en-GB" dirty="0" smtClean="0"/>
              <a:t>, Emerald</a:t>
            </a:r>
          </a:p>
          <a:p>
            <a:pPr marL="0" indent="0">
              <a:buNone/>
            </a:pPr>
            <a:r>
              <a:rPr lang="en-GB" b="1" dirty="0" smtClean="0"/>
              <a:t>Eric</a:t>
            </a:r>
            <a:r>
              <a:rPr lang="en-GB" dirty="0" smtClean="0"/>
              <a:t>: Harriet, Hana, Chris, </a:t>
            </a:r>
            <a:r>
              <a:rPr lang="en-GB" dirty="0" err="1" smtClean="0"/>
              <a:t>Shadab</a:t>
            </a:r>
            <a:r>
              <a:rPr lang="en-GB" dirty="0" smtClean="0"/>
              <a:t>, </a:t>
            </a:r>
            <a:r>
              <a:rPr lang="en-GB" dirty="0" err="1" smtClean="0"/>
              <a:t>Reena</a:t>
            </a:r>
            <a:endParaRPr lang="en-GB" dirty="0" smtClean="0"/>
          </a:p>
          <a:p>
            <a:pPr marL="0" indent="0">
              <a:buNone/>
            </a:pPr>
            <a:r>
              <a:rPr lang="en-GB" b="1" dirty="0" smtClean="0"/>
              <a:t>Gerald</a:t>
            </a:r>
            <a:r>
              <a:rPr lang="en-GB" dirty="0" smtClean="0"/>
              <a:t>: </a:t>
            </a:r>
            <a:r>
              <a:rPr lang="en-GB" dirty="0" err="1" smtClean="0"/>
              <a:t>Sena</a:t>
            </a:r>
            <a:r>
              <a:rPr lang="en-GB" dirty="0" smtClean="0"/>
              <a:t>, Sarah, Millie, </a:t>
            </a:r>
            <a:r>
              <a:rPr lang="en-GB" dirty="0" err="1" smtClean="0"/>
              <a:t>Ozge</a:t>
            </a:r>
            <a:endParaRPr lang="en-GB" dirty="0"/>
          </a:p>
        </p:txBody>
      </p:sp>
    </p:spTree>
    <p:extLst>
      <p:ext uri="{BB962C8B-B14F-4D97-AF65-F5344CB8AC3E}">
        <p14:creationId xmlns:p14="http://schemas.microsoft.com/office/powerpoint/2010/main" val="2174389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Goole</a:t>
            </a:r>
            <a:endParaRPr lang="en-GB" b="1" dirty="0"/>
          </a:p>
        </p:txBody>
      </p:sp>
      <p:sp>
        <p:nvSpPr>
          <p:cNvPr id="3" name="Content Placeholder 2"/>
          <p:cNvSpPr>
            <a:spLocks noGrp="1"/>
          </p:cNvSpPr>
          <p:nvPr>
            <p:ph idx="1"/>
          </p:nvPr>
        </p:nvSpPr>
        <p:spPr>
          <a:xfrm>
            <a:off x="457200" y="1412776"/>
            <a:ext cx="8229600" cy="4680520"/>
          </a:xfrm>
          <a:solidFill>
            <a:srgbClr val="FFFF00"/>
          </a:solidFill>
        </p:spPr>
        <p:txBody>
          <a:bodyPr>
            <a:noAutofit/>
          </a:bodyPr>
          <a:lstStyle/>
          <a:p>
            <a:r>
              <a:rPr lang="en-GB" sz="2100" dirty="0" smtClean="0"/>
              <a:t>Name – ghoul/ghost; haunts </a:t>
            </a:r>
            <a:r>
              <a:rPr lang="en-GB" sz="2100" dirty="0" err="1" smtClean="0"/>
              <a:t>Birlings</a:t>
            </a:r>
            <a:r>
              <a:rPr lang="en-GB" sz="2100" dirty="0" smtClean="0"/>
              <a:t>.</a:t>
            </a:r>
          </a:p>
          <a:p>
            <a:r>
              <a:rPr lang="en-GB" sz="2100" dirty="0" smtClean="0"/>
              <a:t>Won’t show photo(s) to more than one person at a time. But does this matter?</a:t>
            </a:r>
          </a:p>
          <a:p>
            <a:r>
              <a:rPr lang="en-GB" sz="2100" dirty="0" smtClean="0"/>
              <a:t>How does he describe Eva Smith? </a:t>
            </a:r>
            <a:r>
              <a:rPr lang="en-GB" sz="2100" dirty="0" smtClean="0"/>
              <a:t>(</a:t>
            </a:r>
            <a:r>
              <a:rPr lang="en-GB" sz="2100" dirty="0" smtClean="0"/>
              <a:t>12). </a:t>
            </a:r>
            <a:r>
              <a:rPr lang="en-GB" sz="2100" dirty="0" smtClean="0"/>
              <a:t>But if Eva represents all working-class women, what does this description suggest?</a:t>
            </a:r>
            <a:endParaRPr lang="en-GB" sz="2100" dirty="0" smtClean="0"/>
          </a:p>
          <a:p>
            <a:r>
              <a:rPr lang="en-GB" sz="2100" dirty="0" smtClean="0"/>
              <a:t>Not intimidated </a:t>
            </a:r>
            <a:r>
              <a:rPr lang="en-GB" sz="2100" dirty="0" smtClean="0"/>
              <a:t>(15; Birling to Goole</a:t>
            </a:r>
            <a:r>
              <a:rPr lang="en-GB" sz="2100" dirty="0" smtClean="0"/>
              <a:t>)</a:t>
            </a:r>
            <a:endParaRPr lang="en-GB" sz="2100" dirty="0" smtClean="0"/>
          </a:p>
          <a:p>
            <a:r>
              <a:rPr lang="en-GB" sz="2100" dirty="0" smtClean="0"/>
              <a:t>Shared responsibility </a:t>
            </a:r>
            <a:r>
              <a:rPr lang="en-GB" sz="2100" dirty="0" smtClean="0"/>
              <a:t>(29</a:t>
            </a:r>
            <a:r>
              <a:rPr lang="en-GB" sz="2100" dirty="0" smtClean="0"/>
              <a:t>)</a:t>
            </a:r>
          </a:p>
          <a:p>
            <a:r>
              <a:rPr lang="en-GB" sz="2100" dirty="0" smtClean="0"/>
              <a:t>Who has Goole affected? (30)</a:t>
            </a:r>
            <a:endParaRPr lang="en-GB" sz="2100" dirty="0" smtClean="0"/>
          </a:p>
          <a:p>
            <a:r>
              <a:rPr lang="en-GB" sz="2100" dirty="0" smtClean="0"/>
              <a:t>Goole’s warning (56</a:t>
            </a:r>
            <a:r>
              <a:rPr lang="en-GB" sz="2100" dirty="0" smtClean="0"/>
              <a:t>)</a:t>
            </a:r>
            <a:endParaRPr lang="en-GB" sz="2100" dirty="0"/>
          </a:p>
        </p:txBody>
      </p:sp>
    </p:spTree>
    <p:extLst>
      <p:ext uri="{BB962C8B-B14F-4D97-AF65-F5344CB8AC3E}">
        <p14:creationId xmlns:p14="http://schemas.microsoft.com/office/powerpoint/2010/main" val="63373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Mr.</a:t>
            </a:r>
            <a:r>
              <a:rPr lang="en-GB" dirty="0" smtClean="0"/>
              <a:t> Birling</a:t>
            </a:r>
            <a:endParaRPr lang="en-GB" dirty="0"/>
          </a:p>
        </p:txBody>
      </p:sp>
      <p:sp>
        <p:nvSpPr>
          <p:cNvPr id="3" name="Content Placeholder 2"/>
          <p:cNvSpPr>
            <a:spLocks noGrp="1"/>
          </p:cNvSpPr>
          <p:nvPr>
            <p:ph idx="1"/>
          </p:nvPr>
        </p:nvSpPr>
        <p:spPr>
          <a:solidFill>
            <a:srgbClr val="FFFF00"/>
          </a:solidFill>
        </p:spPr>
        <p:txBody>
          <a:bodyPr>
            <a:normAutofit fontScale="92500" lnSpcReduction="10000"/>
          </a:bodyPr>
          <a:lstStyle/>
          <a:p>
            <a:r>
              <a:rPr lang="en-GB" sz="2800" dirty="0"/>
              <a:t>P.1) Stage direction</a:t>
            </a:r>
          </a:p>
          <a:p>
            <a:r>
              <a:rPr lang="en-GB" sz="2800" dirty="0"/>
              <a:t>P.2) Speaking to Edna; </a:t>
            </a:r>
            <a:r>
              <a:rPr lang="en-GB" sz="2800" dirty="0" err="1"/>
              <a:t>Mrs.</a:t>
            </a:r>
            <a:r>
              <a:rPr lang="en-GB" sz="2800" dirty="0"/>
              <a:t> B’s response</a:t>
            </a:r>
          </a:p>
          <a:p>
            <a:r>
              <a:rPr lang="en-GB" sz="2800" dirty="0"/>
              <a:t>P.4) Long speech</a:t>
            </a:r>
          </a:p>
          <a:p>
            <a:r>
              <a:rPr lang="en-GB" sz="2800" dirty="0"/>
              <a:t>Pp.6-7) Predictions</a:t>
            </a:r>
          </a:p>
          <a:p>
            <a:r>
              <a:rPr lang="en-GB" sz="2800" dirty="0"/>
              <a:t>P.8) Honours</a:t>
            </a:r>
          </a:p>
          <a:p>
            <a:r>
              <a:rPr lang="en-GB" sz="2800" dirty="0"/>
              <a:t>Pp.14-15) Defence of his actions</a:t>
            </a:r>
          </a:p>
          <a:p>
            <a:r>
              <a:rPr lang="en-GB" sz="2800" dirty="0"/>
              <a:t>Pp.56-57) Birling’s “apology” and concerns about the consequences</a:t>
            </a:r>
          </a:p>
          <a:p>
            <a:r>
              <a:rPr lang="en-GB" sz="2800" dirty="0"/>
              <a:t>P.60) “Loyalty” to children</a:t>
            </a:r>
          </a:p>
          <a:p>
            <a:r>
              <a:rPr lang="en-GB" sz="2800" dirty="0"/>
              <a:t>P.70) Response to the “truth” about </a:t>
            </a:r>
            <a:r>
              <a:rPr lang="en-GB" sz="2800" dirty="0" smtClean="0"/>
              <a:t>Goole</a:t>
            </a:r>
            <a:endParaRPr lang="en-GB" sz="2800" dirty="0"/>
          </a:p>
        </p:txBody>
      </p:sp>
    </p:spTree>
    <p:extLst>
      <p:ext uri="{BB962C8B-B14F-4D97-AF65-F5344CB8AC3E}">
        <p14:creationId xmlns:p14="http://schemas.microsoft.com/office/powerpoint/2010/main" val="161037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p:cTn id="7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Mrs. </a:t>
            </a:r>
            <a:r>
              <a:rPr lang="en-GB" dirty="0" err="1" smtClean="0"/>
              <a:t>Birling</a:t>
            </a:r>
            <a:endParaRPr lang="en-GB" dirty="0"/>
          </a:p>
        </p:txBody>
      </p:sp>
      <p:sp>
        <p:nvSpPr>
          <p:cNvPr id="3" name="Content Placeholder 2"/>
          <p:cNvSpPr>
            <a:spLocks noGrp="1"/>
          </p:cNvSpPr>
          <p:nvPr>
            <p:ph idx="1"/>
          </p:nvPr>
        </p:nvSpPr>
        <p:spPr>
          <a:xfrm>
            <a:off x="539552" y="1340768"/>
            <a:ext cx="8229600" cy="4525963"/>
          </a:xfrm>
          <a:solidFill>
            <a:srgbClr val="FFFF00"/>
          </a:solidFill>
        </p:spPr>
        <p:txBody>
          <a:bodyPr>
            <a:normAutofit fontScale="70000" lnSpcReduction="20000"/>
          </a:bodyPr>
          <a:lstStyle/>
          <a:p>
            <a:r>
              <a:rPr lang="en-GB" dirty="0" smtClean="0"/>
              <a:t>P.1: Description in opening stage direction</a:t>
            </a:r>
          </a:p>
          <a:p>
            <a:r>
              <a:rPr lang="en-GB" dirty="0" smtClean="0"/>
              <a:t>P.3: Expectations of/attitude towards marriage</a:t>
            </a:r>
          </a:p>
          <a:p>
            <a:r>
              <a:rPr lang="en-GB" dirty="0" smtClean="0"/>
              <a:t>P.2, p.4: Authority/power/status over </a:t>
            </a:r>
            <a:r>
              <a:rPr lang="en-GB" dirty="0" smtClean="0"/>
              <a:t>husband</a:t>
            </a:r>
            <a:endParaRPr lang="en-GB" dirty="0" smtClean="0"/>
          </a:p>
          <a:p>
            <a:r>
              <a:rPr lang="en-GB" dirty="0" smtClean="0"/>
              <a:t>P.30-31</a:t>
            </a:r>
            <a:r>
              <a:rPr lang="en-GB" dirty="0" smtClean="0"/>
              <a:t>: </a:t>
            </a:r>
            <a:r>
              <a:rPr lang="en-GB" dirty="0" smtClean="0"/>
              <a:t>who </a:t>
            </a:r>
            <a:r>
              <a:rPr lang="en-GB" dirty="0" smtClean="0"/>
              <a:t>has the </a:t>
            </a:r>
            <a:r>
              <a:rPr lang="en-GB" dirty="0" smtClean="0"/>
              <a:t>authority </a:t>
            </a:r>
            <a:r>
              <a:rPr lang="en-GB" dirty="0" smtClean="0"/>
              <a:t>figure – she is a </a:t>
            </a:r>
            <a:r>
              <a:rPr lang="en-GB" b="1" i="1" dirty="0" smtClean="0"/>
              <a:t>matriarchal figure</a:t>
            </a:r>
          </a:p>
          <a:p>
            <a:r>
              <a:rPr lang="en-GB" dirty="0" smtClean="0"/>
              <a:t>Attempts to use status to intimidate</a:t>
            </a:r>
          </a:p>
          <a:p>
            <a:r>
              <a:rPr lang="en-GB" dirty="0" smtClean="0"/>
              <a:t>P. 38: Mrs. B’s authority over her daughter slipping away</a:t>
            </a:r>
          </a:p>
          <a:p>
            <a:r>
              <a:rPr lang="en-GB" dirty="0" smtClean="0"/>
              <a:t>P. 43: Mrs. B </a:t>
            </a:r>
            <a:r>
              <a:rPr lang="en-GB" dirty="0" smtClean="0"/>
              <a:t>thinks </a:t>
            </a:r>
            <a:r>
              <a:rPr lang="en-GB" dirty="0" smtClean="0"/>
              <a:t>the people – especially lower classes – should know their </a:t>
            </a:r>
            <a:r>
              <a:rPr lang="en-GB" dirty="0" smtClean="0"/>
              <a:t>place</a:t>
            </a:r>
            <a:endParaRPr lang="en-GB" dirty="0" smtClean="0"/>
          </a:p>
          <a:p>
            <a:r>
              <a:rPr lang="en-GB" dirty="0" smtClean="0"/>
              <a:t>P. 44: Mrs. B shows no signs of regret or of shared guilt</a:t>
            </a:r>
          </a:p>
          <a:p>
            <a:r>
              <a:rPr lang="en-GB" dirty="0" smtClean="0"/>
              <a:t>Pp. 47-48: Mrs. B’s </a:t>
            </a:r>
            <a:r>
              <a:rPr lang="en-GB" dirty="0" smtClean="0"/>
              <a:t>self-interest </a:t>
            </a:r>
            <a:r>
              <a:rPr lang="en-GB" dirty="0" smtClean="0"/>
              <a:t>leads her </a:t>
            </a:r>
            <a:r>
              <a:rPr lang="en-GB" dirty="0" smtClean="0"/>
              <a:t>unknowingly to </a:t>
            </a:r>
            <a:r>
              <a:rPr lang="en-GB" dirty="0" smtClean="0"/>
              <a:t>judge her son; Sheila has worked out the “links in the chain,” but her mother has not.</a:t>
            </a:r>
          </a:p>
          <a:p>
            <a:r>
              <a:rPr lang="en-GB" dirty="0" smtClean="0"/>
              <a:t>P. 63: Towards end of play, Mrs. B </a:t>
            </a:r>
            <a:r>
              <a:rPr lang="en-GB" b="1" dirty="0" smtClean="0"/>
              <a:t>resumes</a:t>
            </a:r>
            <a:r>
              <a:rPr lang="en-GB" dirty="0" smtClean="0"/>
              <a:t> (takes back) her position of authority</a:t>
            </a:r>
            <a:endParaRPr lang="en-GB" dirty="0"/>
          </a:p>
        </p:txBody>
      </p:sp>
    </p:spTree>
    <p:extLst>
      <p:ext uri="{BB962C8B-B14F-4D97-AF65-F5344CB8AC3E}">
        <p14:creationId xmlns:p14="http://schemas.microsoft.com/office/powerpoint/2010/main" val="212999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p:cTn id="6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p:cTn id="6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Sheila</a:t>
            </a:r>
            <a:endParaRPr lang="en-GB" dirty="0"/>
          </a:p>
        </p:txBody>
      </p:sp>
      <p:sp>
        <p:nvSpPr>
          <p:cNvPr id="3" name="Content Placeholder 2"/>
          <p:cNvSpPr>
            <a:spLocks noGrp="1"/>
          </p:cNvSpPr>
          <p:nvPr>
            <p:ph idx="1"/>
          </p:nvPr>
        </p:nvSpPr>
        <p:spPr>
          <a:xfrm>
            <a:off x="457200" y="1196752"/>
            <a:ext cx="8229600" cy="4525963"/>
          </a:xfrm>
          <a:solidFill>
            <a:srgbClr val="FFFF00"/>
          </a:solidFill>
        </p:spPr>
        <p:txBody>
          <a:bodyPr>
            <a:normAutofit fontScale="77500" lnSpcReduction="20000"/>
          </a:bodyPr>
          <a:lstStyle/>
          <a:p>
            <a:r>
              <a:rPr lang="en-GB" dirty="0" smtClean="0"/>
              <a:t>Opening stage direction</a:t>
            </a:r>
          </a:p>
          <a:p>
            <a:r>
              <a:rPr lang="en-GB" dirty="0" smtClean="0"/>
              <a:t>Page 3: dutiful wife, following her husband’s lead?</a:t>
            </a:r>
          </a:p>
          <a:p>
            <a:r>
              <a:rPr lang="en-GB" dirty="0" smtClean="0"/>
              <a:t>23: Individualism/collectivism? Responsibility?</a:t>
            </a:r>
          </a:p>
          <a:p>
            <a:pPr>
              <a:buNone/>
            </a:pPr>
            <a:endParaRPr lang="en-GB" dirty="0" smtClean="0"/>
          </a:p>
          <a:p>
            <a:r>
              <a:rPr lang="en-GB" dirty="0" smtClean="0"/>
              <a:t>24: Motivation for her actions?</a:t>
            </a:r>
          </a:p>
          <a:p>
            <a:r>
              <a:rPr lang="en-GB" dirty="0" smtClean="0"/>
              <a:t>34: Attitude towards “men”?</a:t>
            </a:r>
          </a:p>
          <a:p>
            <a:r>
              <a:rPr lang="en-GB" dirty="0" smtClean="0"/>
              <a:t>40: Change in attitude towards Gerald after truth is revealed?</a:t>
            </a:r>
          </a:p>
          <a:p>
            <a:pPr>
              <a:buNone/>
            </a:pPr>
            <a:endParaRPr lang="en-GB" dirty="0" smtClean="0"/>
          </a:p>
          <a:p>
            <a:r>
              <a:rPr lang="en-GB" dirty="0" smtClean="0"/>
              <a:t>41: How has Sheila’s attitude changed, mid-way in the play? </a:t>
            </a:r>
          </a:p>
          <a:p>
            <a:r>
              <a:rPr lang="en-GB" dirty="0" smtClean="0"/>
              <a:t>71: How has Sheila changed? What concerns her most?</a:t>
            </a:r>
          </a:p>
          <a:p>
            <a:endParaRPr lang="en-GB" dirty="0" smtClean="0"/>
          </a:p>
          <a:p>
            <a:endParaRPr lang="en-GB" dirty="0" smtClean="0"/>
          </a:p>
          <a:p>
            <a:endParaRPr lang="en-GB" dirty="0"/>
          </a:p>
        </p:txBody>
      </p:sp>
    </p:spTree>
    <p:extLst>
      <p:ext uri="{BB962C8B-B14F-4D97-AF65-F5344CB8AC3E}">
        <p14:creationId xmlns:p14="http://schemas.microsoft.com/office/powerpoint/2010/main" val="242347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p:cTn id="63"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Gerald</a:t>
            </a:r>
            <a:endParaRPr lang="en-GB" dirty="0"/>
          </a:p>
        </p:txBody>
      </p:sp>
      <p:sp>
        <p:nvSpPr>
          <p:cNvPr id="3" name="Content Placeholder 2"/>
          <p:cNvSpPr>
            <a:spLocks noGrp="1"/>
          </p:cNvSpPr>
          <p:nvPr>
            <p:ph idx="1"/>
          </p:nvPr>
        </p:nvSpPr>
        <p:spPr>
          <a:xfrm>
            <a:off x="539552" y="1268760"/>
            <a:ext cx="8229600" cy="4525963"/>
          </a:xfrm>
          <a:solidFill>
            <a:srgbClr val="FFFF00"/>
          </a:solidFill>
        </p:spPr>
        <p:txBody>
          <a:bodyPr>
            <a:normAutofit fontScale="70000" lnSpcReduction="20000"/>
          </a:bodyPr>
          <a:lstStyle/>
          <a:p>
            <a:r>
              <a:rPr lang="en-GB" dirty="0" smtClean="0"/>
              <a:t>P. 3: Despite outward confidence, seeks reassurance from Sheila.</a:t>
            </a:r>
          </a:p>
          <a:p>
            <a:r>
              <a:rPr lang="en-GB" dirty="0" smtClean="0"/>
              <a:t>P. 4: Seems to share </a:t>
            </a:r>
            <a:r>
              <a:rPr lang="en-GB" dirty="0" err="1" smtClean="0"/>
              <a:t>Birling’s</a:t>
            </a:r>
            <a:r>
              <a:rPr lang="en-GB" dirty="0" smtClean="0"/>
              <a:t> values?</a:t>
            </a:r>
          </a:p>
          <a:p>
            <a:r>
              <a:rPr lang="en-GB" dirty="0" smtClean="0"/>
              <a:t> 27: Does Gerald want to protect Sheila’s feelings?</a:t>
            </a:r>
          </a:p>
          <a:p>
            <a:pPr>
              <a:buNone/>
            </a:pPr>
            <a:endParaRPr lang="en-GB" dirty="0" smtClean="0"/>
          </a:p>
          <a:p>
            <a:r>
              <a:rPr lang="en-GB" dirty="0" smtClean="0"/>
              <a:t>P. 35: Like Goole, Gerald thinks there’s something different about Eva?</a:t>
            </a:r>
          </a:p>
          <a:p>
            <a:r>
              <a:rPr lang="en-GB" dirty="0" smtClean="0"/>
              <a:t>Pp.36-37: Gerald’s motivation for helping Eva/Daisy?</a:t>
            </a:r>
          </a:p>
          <a:p>
            <a:r>
              <a:rPr lang="en-GB" dirty="0" smtClean="0"/>
              <a:t>P. 39: Gerald beginning to “share” the “guilt”?</a:t>
            </a:r>
          </a:p>
          <a:p>
            <a:pPr>
              <a:buNone/>
            </a:pPr>
            <a:endParaRPr lang="en-GB" dirty="0" smtClean="0"/>
          </a:p>
          <a:p>
            <a:r>
              <a:rPr lang="en-GB" dirty="0" smtClean="0"/>
              <a:t>P. 40: How does revealing the truth affect Gerald and Sheila’s relationship?</a:t>
            </a:r>
          </a:p>
          <a:p>
            <a:r>
              <a:rPr lang="en-GB" dirty="0" smtClean="0"/>
              <a:t>P. 63: Does Gerald still want to “share” responsibility or “guilt”?</a:t>
            </a:r>
          </a:p>
          <a:p>
            <a:endParaRPr lang="en-GB" dirty="0"/>
          </a:p>
        </p:txBody>
      </p:sp>
    </p:spTree>
    <p:extLst>
      <p:ext uri="{BB962C8B-B14F-4D97-AF65-F5344CB8AC3E}">
        <p14:creationId xmlns:p14="http://schemas.microsoft.com/office/powerpoint/2010/main" val="27230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p:cTn id="55"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792088"/>
          </a:xfrm>
          <a:solidFill>
            <a:srgbClr val="FFFF00"/>
          </a:solidFill>
        </p:spPr>
        <p:txBody>
          <a:bodyPr>
            <a:noAutofit/>
          </a:bodyPr>
          <a:lstStyle/>
          <a:p>
            <a:pPr algn="l"/>
            <a:r>
              <a:rPr lang="en-GB" sz="2200" b="1" dirty="0" smtClean="0"/>
              <a:t>Eric: Eric absent for middle section of the play – when Sheila changes – and then central to the final act</a:t>
            </a:r>
            <a:endParaRPr lang="en-GB" sz="2200" b="1" dirty="0"/>
          </a:p>
        </p:txBody>
      </p:sp>
      <p:sp>
        <p:nvSpPr>
          <p:cNvPr id="3" name="Content Placeholder 2"/>
          <p:cNvSpPr>
            <a:spLocks noGrp="1"/>
          </p:cNvSpPr>
          <p:nvPr>
            <p:ph idx="1"/>
          </p:nvPr>
        </p:nvSpPr>
        <p:spPr>
          <a:xfrm>
            <a:off x="179512" y="1124744"/>
            <a:ext cx="8712968" cy="5112568"/>
          </a:xfrm>
          <a:solidFill>
            <a:srgbClr val="FFFF00"/>
          </a:solidFill>
        </p:spPr>
        <p:txBody>
          <a:bodyPr>
            <a:noAutofit/>
          </a:bodyPr>
          <a:lstStyle/>
          <a:p>
            <a:r>
              <a:rPr lang="en-GB" sz="1800" dirty="0" smtClean="0"/>
              <a:t>P. 2: Stage direction</a:t>
            </a:r>
          </a:p>
          <a:p>
            <a:r>
              <a:rPr lang="en-GB" sz="1800" dirty="0" smtClean="0"/>
              <a:t>P. 3: Isolated from his family/unsure of himself</a:t>
            </a:r>
          </a:p>
          <a:p>
            <a:r>
              <a:rPr lang="en-GB" sz="1800" dirty="0" smtClean="0"/>
              <a:t>P. 4, p.6: Conflict with father/questions his father’s decisions</a:t>
            </a:r>
          </a:p>
          <a:p>
            <a:r>
              <a:rPr lang="en-GB" sz="1800" dirty="0" smtClean="0"/>
              <a:t>Pp. 14-15, 58: Questions father’s individualism &amp; his actions</a:t>
            </a:r>
          </a:p>
          <a:p>
            <a:pPr>
              <a:buNone/>
            </a:pPr>
            <a:endParaRPr lang="en-GB" sz="1800" dirty="0" smtClean="0"/>
          </a:p>
          <a:p>
            <a:r>
              <a:rPr lang="en-GB" sz="1800" dirty="0" smtClean="0"/>
              <a:t>P.51: Eric’s words suggest that Eva/Daisy was not yet a prostitute – so not yet fully corrupted by social inequality</a:t>
            </a:r>
          </a:p>
          <a:p>
            <a:r>
              <a:rPr lang="en-GB" sz="1800" dirty="0" smtClean="0"/>
              <a:t>P. 52: Eric admits his selfish actions; symbolic of corruptive power of capitalism/wealth</a:t>
            </a:r>
          </a:p>
          <a:p>
            <a:r>
              <a:rPr lang="en-GB" sz="1800" dirty="0" smtClean="0"/>
              <a:t>P.53</a:t>
            </a:r>
            <a:r>
              <a:rPr lang="en-GB" sz="1800" dirty="0" smtClean="0"/>
              <a:t>: Eric steals money from wealthy father – symbolic of socialist values of sharing wealth amongst all people</a:t>
            </a:r>
          </a:p>
          <a:p>
            <a:pPr>
              <a:buNone/>
            </a:pPr>
            <a:endParaRPr lang="en-GB" sz="1800" dirty="0" smtClean="0"/>
          </a:p>
          <a:p>
            <a:r>
              <a:rPr lang="en-GB" sz="1800" dirty="0" smtClean="0"/>
              <a:t>P. 55: Eric passes judgement back to his mother; family on brink of collapse</a:t>
            </a:r>
          </a:p>
          <a:p>
            <a:r>
              <a:rPr lang="en-GB" sz="1800" dirty="0" smtClean="0"/>
              <a:t>P. 57: Eric ashamed of his family and their </a:t>
            </a:r>
            <a:r>
              <a:rPr lang="en-GB" sz="1800" b="1" dirty="0" smtClean="0"/>
              <a:t>values</a:t>
            </a:r>
          </a:p>
          <a:p>
            <a:r>
              <a:rPr lang="en-GB" sz="1800" dirty="0" smtClean="0"/>
              <a:t>P. 64: Eric and Sheila changed; they are closer/united, but now more distant from their parents &amp; Gerald (Priestley’s belief that hope lies with the younger generation)</a:t>
            </a:r>
          </a:p>
          <a:p>
            <a:endParaRPr lang="en-GB" sz="1800" b="1" dirty="0" smtClean="0"/>
          </a:p>
        </p:txBody>
      </p:sp>
    </p:spTree>
    <p:extLst>
      <p:ext uri="{BB962C8B-B14F-4D97-AF65-F5344CB8AC3E}">
        <p14:creationId xmlns:p14="http://schemas.microsoft.com/office/powerpoint/2010/main" val="6384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p:cTn id="55"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p:cTn id="61"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10" end="10"/>
                                            </p:tx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p:cTn id="67"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11" end="1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pPr algn="l"/>
            <a:r>
              <a:rPr lang="en-GB" dirty="0" smtClean="0"/>
              <a:t>On the sugar paper:</a:t>
            </a:r>
            <a:endParaRPr lang="en-GB" dirty="0"/>
          </a:p>
        </p:txBody>
      </p:sp>
      <p:sp>
        <p:nvSpPr>
          <p:cNvPr id="3" name="Content Placeholder 2"/>
          <p:cNvSpPr>
            <a:spLocks noGrp="1"/>
          </p:cNvSpPr>
          <p:nvPr>
            <p:ph idx="1"/>
          </p:nvPr>
        </p:nvSpPr>
        <p:spPr>
          <a:solidFill>
            <a:srgbClr val="92D050"/>
          </a:solidFill>
          <a:ln>
            <a:solidFill>
              <a:schemeClr val="accent1"/>
            </a:solidFill>
          </a:ln>
        </p:spPr>
        <p:txBody>
          <a:bodyPr>
            <a:normAutofit lnSpcReduction="10000"/>
          </a:bodyPr>
          <a:lstStyle/>
          <a:p>
            <a:pPr marL="0" indent="0">
              <a:buNone/>
            </a:pPr>
            <a:r>
              <a:rPr lang="en-GB" dirty="0" smtClean="0"/>
              <a:t>Write a paragraph about the ways in which your character does/does not change during the play.</a:t>
            </a:r>
          </a:p>
          <a:p>
            <a:r>
              <a:rPr lang="en-GB" dirty="0" smtClean="0"/>
              <a:t>Include quotations and analysis</a:t>
            </a:r>
          </a:p>
          <a:p>
            <a:r>
              <a:rPr lang="en-GB" dirty="0" smtClean="0"/>
              <a:t>Explain the significance of words/phrases; explore what they suggest about the characters</a:t>
            </a:r>
          </a:p>
          <a:p>
            <a:r>
              <a:rPr lang="en-GB" dirty="0" smtClean="0"/>
              <a:t>Compare/contrast quotations from early and late in the play</a:t>
            </a:r>
          </a:p>
          <a:p>
            <a:r>
              <a:rPr lang="en-GB" b="1" dirty="0" smtClean="0"/>
              <a:t>Sugar paper going up next lesson</a:t>
            </a:r>
            <a:endParaRPr lang="en-GB" b="1" dirty="0"/>
          </a:p>
        </p:txBody>
      </p:sp>
    </p:spTree>
    <p:extLst>
      <p:ext uri="{BB962C8B-B14F-4D97-AF65-F5344CB8AC3E}">
        <p14:creationId xmlns:p14="http://schemas.microsoft.com/office/powerpoint/2010/main" val="3948196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l"/>
            <a:r>
              <a:rPr lang="en-GB" b="1" i="1" dirty="0" smtClean="0"/>
              <a:t>AIC</a:t>
            </a:r>
            <a:r>
              <a:rPr lang="en-GB" b="1" dirty="0" smtClean="0"/>
              <a:t>: Close analysis</a:t>
            </a:r>
            <a:endParaRPr lang="en-GB" b="1" i="1" dirty="0"/>
          </a:p>
        </p:txBody>
      </p:sp>
      <p:sp>
        <p:nvSpPr>
          <p:cNvPr id="3" name="Content Placeholder 2"/>
          <p:cNvSpPr>
            <a:spLocks noGrp="1"/>
          </p:cNvSpPr>
          <p:nvPr>
            <p:ph idx="1"/>
          </p:nvPr>
        </p:nvSpPr>
        <p:spPr>
          <a:solidFill>
            <a:srgbClr val="92D050"/>
          </a:solidFill>
        </p:spPr>
        <p:txBody>
          <a:bodyPr/>
          <a:lstStyle/>
          <a:p>
            <a:r>
              <a:rPr lang="en-GB" dirty="0" smtClean="0"/>
              <a:t>Improving/extending responses to the text:</a:t>
            </a:r>
          </a:p>
          <a:p>
            <a:pPr lvl="1"/>
            <a:r>
              <a:rPr lang="en-GB" dirty="0" smtClean="0"/>
              <a:t>Exploring the significance of the text (characters’ words and actions; Priestley’s stagecraft)</a:t>
            </a:r>
          </a:p>
          <a:p>
            <a:pPr lvl="1"/>
            <a:r>
              <a:rPr lang="en-GB" dirty="0" smtClean="0"/>
              <a:t>Setting quotes in context of the play’s action</a:t>
            </a:r>
            <a:endParaRPr lang="en-GB" dirty="0"/>
          </a:p>
        </p:txBody>
      </p:sp>
    </p:spTree>
    <p:extLst>
      <p:ext uri="{BB962C8B-B14F-4D97-AF65-F5344CB8AC3E}">
        <p14:creationId xmlns:p14="http://schemas.microsoft.com/office/powerpoint/2010/main" val="31368245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GB" i="1" dirty="0" smtClean="0"/>
              <a:t>Inspector</a:t>
            </a:r>
            <a:r>
              <a:rPr lang="en-GB" dirty="0" smtClean="0"/>
              <a:t> mock, Wednesday after half-term break</a:t>
            </a:r>
            <a:endParaRPr lang="en-GB" dirty="0"/>
          </a:p>
        </p:txBody>
      </p:sp>
      <p:sp>
        <p:nvSpPr>
          <p:cNvPr id="3" name="Content Placeholder 2"/>
          <p:cNvSpPr>
            <a:spLocks noGrp="1"/>
          </p:cNvSpPr>
          <p:nvPr>
            <p:ph idx="1"/>
          </p:nvPr>
        </p:nvSpPr>
        <p:spPr>
          <a:solidFill>
            <a:srgbClr val="FFFF00"/>
          </a:solidFill>
        </p:spPr>
        <p:txBody>
          <a:bodyPr>
            <a:normAutofit fontScale="92500" lnSpcReduction="20000"/>
          </a:bodyPr>
          <a:lstStyle/>
          <a:p>
            <a:r>
              <a:rPr lang="en-GB" dirty="0" smtClean="0"/>
              <a:t>2 pages, answering the following question:</a:t>
            </a:r>
          </a:p>
          <a:p>
            <a:endParaRPr lang="en-GB" dirty="0" smtClean="0"/>
          </a:p>
          <a:p>
            <a:endParaRPr lang="en-GB" dirty="0" smtClean="0"/>
          </a:p>
          <a:p>
            <a:pPr>
              <a:buNone/>
            </a:pPr>
            <a:endParaRPr lang="en-GB" dirty="0" smtClean="0"/>
          </a:p>
          <a:p>
            <a:pPr>
              <a:buNone/>
            </a:pPr>
            <a:r>
              <a:rPr lang="en-GB" dirty="0" smtClean="0"/>
              <a:t>- Concentrate on detailed quotations &amp; analysis. </a:t>
            </a:r>
          </a:p>
          <a:p>
            <a:pPr>
              <a:buFontTx/>
              <a:buChar char="-"/>
            </a:pPr>
            <a:r>
              <a:rPr lang="en-GB" dirty="0" smtClean="0"/>
              <a:t>Don’t retell the story </a:t>
            </a:r>
          </a:p>
          <a:p>
            <a:pPr>
              <a:buFontTx/>
              <a:buChar char="-"/>
            </a:pPr>
            <a:r>
              <a:rPr lang="en-GB" dirty="0" smtClean="0"/>
              <a:t>Try to offer at least two interpretations of each quotation: </a:t>
            </a:r>
            <a:r>
              <a:rPr lang="en-GB" i="1" dirty="0" smtClean="0"/>
              <a:t>“The audience might interpret these words as meaning that... However, an alternative reading would be...” </a:t>
            </a:r>
            <a:endParaRPr lang="en-GB" i="1"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27883" t="32615" r="31960" b="60381"/>
          <a:stretch/>
        </p:blipFill>
        <p:spPr bwMode="auto">
          <a:xfrm>
            <a:off x="755576" y="2276872"/>
            <a:ext cx="7416824" cy="10801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6733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solidFill>
            <a:srgbClr val="92D050"/>
          </a:solidFill>
        </p:spPr>
        <p:txBody>
          <a:bodyPr/>
          <a:lstStyle/>
          <a:p>
            <a:r>
              <a:rPr lang="en-GB" dirty="0" smtClean="0"/>
              <a:t>Understanding of the play generally very good.</a:t>
            </a:r>
          </a:p>
          <a:p>
            <a:endParaRPr lang="en-GB" dirty="0"/>
          </a:p>
          <a:p>
            <a:r>
              <a:rPr lang="en-GB" dirty="0" smtClean="0"/>
              <a:t>Quotations: mostly relevant, but often not contextualized (when/why are things said/done?).</a:t>
            </a:r>
          </a:p>
          <a:p>
            <a:endParaRPr lang="en-GB" dirty="0"/>
          </a:p>
          <a:p>
            <a:r>
              <a:rPr lang="en-GB" dirty="0" smtClean="0"/>
              <a:t>Analyses: mostly undeveloped.</a:t>
            </a:r>
            <a:endParaRPr lang="en-GB" dirty="0"/>
          </a:p>
        </p:txBody>
      </p:sp>
    </p:spTree>
    <p:extLst>
      <p:ext uri="{BB962C8B-B14F-4D97-AF65-F5344CB8AC3E}">
        <p14:creationId xmlns:p14="http://schemas.microsoft.com/office/powerpoint/2010/main" val="3955160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648072"/>
          </a:xfrm>
          <a:solidFill>
            <a:srgbClr val="92D050"/>
          </a:solidFill>
          <a:ln>
            <a:solidFill>
              <a:srgbClr val="92D050"/>
            </a:solidFill>
          </a:ln>
        </p:spPr>
        <p:txBody>
          <a:bodyPr>
            <a:noAutofit/>
          </a:bodyPr>
          <a:lstStyle/>
          <a:p>
            <a:pPr algn="l"/>
            <a:r>
              <a:rPr lang="en-GB" sz="2200" b="1" dirty="0" smtClean="0"/>
              <a:t>Sheila: “You’re just beginning to pretend all over again” (65); </a:t>
            </a:r>
            <a:r>
              <a:rPr lang="en-GB" sz="2200" b="1" i="1" dirty="0" smtClean="0"/>
              <a:t>(tensely</a:t>
            </a:r>
            <a:r>
              <a:rPr lang="en-GB" sz="2200" b="1" dirty="0" smtClean="0"/>
              <a:t>) “I want to get out of this. It frightens me the way you talk” (71).</a:t>
            </a:r>
            <a:endParaRPr lang="en-GB" sz="2200" b="1" dirty="0"/>
          </a:p>
        </p:txBody>
      </p:sp>
      <p:sp>
        <p:nvSpPr>
          <p:cNvPr id="3" name="Content Placeholder 2"/>
          <p:cNvSpPr>
            <a:spLocks noGrp="1"/>
          </p:cNvSpPr>
          <p:nvPr>
            <p:ph idx="1"/>
          </p:nvPr>
        </p:nvSpPr>
        <p:spPr>
          <a:xfrm>
            <a:off x="0" y="764704"/>
            <a:ext cx="9144000" cy="1368152"/>
          </a:xfrm>
          <a:solidFill>
            <a:schemeClr val="accent1">
              <a:lumMod val="40000"/>
              <a:lumOff val="60000"/>
            </a:schemeClr>
          </a:solidFill>
        </p:spPr>
        <p:txBody>
          <a:bodyPr>
            <a:normAutofit/>
          </a:bodyPr>
          <a:lstStyle/>
          <a:p>
            <a:pPr marL="0" indent="0">
              <a:buNone/>
            </a:pPr>
            <a:r>
              <a:rPr lang="en-GB" sz="1900" b="1" dirty="0" smtClean="0"/>
              <a:t>Sheila says to he parents, “you’re just beginning to pretend all over again.” Shortly afterwards, she says to them, “I want to get out of this. It frightens me the way you talk.” These quotations show tension between Sheila and her family; they show that Sheila no longer respects her family, or wants to be a part of it, after what happened to Eva/Daisy.</a:t>
            </a:r>
            <a:endParaRPr lang="en-GB" sz="1900" b="1" dirty="0"/>
          </a:p>
        </p:txBody>
      </p:sp>
      <p:sp>
        <p:nvSpPr>
          <p:cNvPr id="4" name="Content Placeholder 2"/>
          <p:cNvSpPr txBox="1">
            <a:spLocks/>
          </p:cNvSpPr>
          <p:nvPr/>
        </p:nvSpPr>
        <p:spPr>
          <a:xfrm>
            <a:off x="0" y="2852936"/>
            <a:ext cx="9144000" cy="1872208"/>
          </a:xfrm>
          <a:prstGeom prst="rect">
            <a:avLst/>
          </a:prstGeom>
          <a:solidFill>
            <a:schemeClr val="accent2">
              <a:lumMod val="60000"/>
              <a:lumOff val="40000"/>
            </a:schemeClr>
          </a:solidFill>
        </p:spPr>
        <p:txBody>
          <a:bodyPr vert="horz" lIns="91440" tIns="45720" rIns="91440" bIns="45720" rtlCol="0">
            <a:normAutofit fontScale="92500"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900" b="1" i="0" u="none" strike="noStrike" kern="1200" cap="none" spc="0" normalizeH="0" baseline="0" noProof="0" dirty="0" smtClean="0">
                <a:ln>
                  <a:noFill/>
                </a:ln>
                <a:solidFill>
                  <a:schemeClr val="tx1"/>
                </a:solidFill>
                <a:effectLst/>
                <a:uLnTx/>
                <a:uFillTx/>
                <a:latin typeface="+mn-lt"/>
                <a:ea typeface="+mn-ea"/>
                <a:cs typeface="+mn-cs"/>
              </a:rPr>
              <a:t>Towards the end of the play, Sheila says to he parents and to Gerald, “you’re just beginning to pretend all over again.” Shortly afterwards, she says to them, “I want to get out of this. It frightens me the way you talk.” Priestley tells us in the stage direction</a:t>
            </a:r>
            <a:r>
              <a:rPr kumimoji="0" lang="en-GB" sz="1900" b="1" i="0" u="none" strike="noStrike" kern="1200" cap="none" spc="0" normalizeH="0" noProof="0" dirty="0" smtClean="0">
                <a:ln>
                  <a:noFill/>
                </a:ln>
                <a:solidFill>
                  <a:schemeClr val="tx1"/>
                </a:solidFill>
                <a:effectLst/>
                <a:uLnTx/>
                <a:uFillTx/>
                <a:latin typeface="+mn-lt"/>
                <a:ea typeface="+mn-ea"/>
                <a:cs typeface="+mn-cs"/>
              </a:rPr>
              <a:t> that these last words are said “tensely.” This contrasts strongly with his description of her </a:t>
            </a:r>
            <a:r>
              <a:rPr lang="en-GB" sz="1900" b="1" dirty="0" smtClean="0"/>
              <a:t>in Act I, as someone who is “very pleased with life.” With these contrasts, tensions, and dramatic changes over the whole play, Priestley shows us how different Sheila’s values are from her parents’ by the play’s end.</a:t>
            </a:r>
            <a:endParaRPr kumimoji="0" lang="en-GB" sz="19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extBox 4"/>
          <p:cNvSpPr txBox="1"/>
          <p:nvPr/>
        </p:nvSpPr>
        <p:spPr>
          <a:xfrm>
            <a:off x="1331640" y="1960964"/>
            <a:ext cx="6048672" cy="707886"/>
          </a:xfrm>
          <a:prstGeom prst="rect">
            <a:avLst/>
          </a:prstGeom>
          <a:solidFill>
            <a:srgbClr val="FFC000"/>
          </a:solidFill>
        </p:spPr>
        <p:txBody>
          <a:bodyPr wrap="square" rtlCol="0">
            <a:spAutoFit/>
          </a:bodyPr>
          <a:lstStyle/>
          <a:p>
            <a:pPr algn="ctr"/>
            <a:r>
              <a:rPr lang="en-GB" sz="2000" b="1" dirty="0" smtClean="0"/>
              <a:t>Uses two quotations; states who says them; links quotations to question; straightforward explanation</a:t>
            </a:r>
            <a:endParaRPr lang="en-GB" sz="2000" b="1" dirty="0"/>
          </a:p>
        </p:txBody>
      </p:sp>
      <p:sp>
        <p:nvSpPr>
          <p:cNvPr id="6" name="TextBox 5"/>
          <p:cNvSpPr txBox="1"/>
          <p:nvPr/>
        </p:nvSpPr>
        <p:spPr>
          <a:xfrm>
            <a:off x="611560" y="4471952"/>
            <a:ext cx="8136904" cy="1477328"/>
          </a:xfrm>
          <a:prstGeom prst="rect">
            <a:avLst/>
          </a:prstGeom>
          <a:solidFill>
            <a:srgbClr val="FFC000"/>
          </a:solidFill>
        </p:spPr>
        <p:txBody>
          <a:bodyPr wrap="square" rtlCol="0">
            <a:spAutoFit/>
          </a:bodyPr>
          <a:lstStyle/>
          <a:p>
            <a:pPr algn="ctr"/>
            <a:r>
              <a:rPr lang="en-GB" b="1" dirty="0" smtClean="0"/>
              <a:t>Locates the quotations in the play (beginning/middle/end; Act I/II/III); aware that it is  Priestley who manipulates the audience; links to other parts of the play; links back to question, and to conflicting values between children/parents.</a:t>
            </a:r>
          </a:p>
          <a:p>
            <a:pPr algn="ctr"/>
            <a:endParaRPr lang="en-GB" b="1" dirty="0"/>
          </a:p>
          <a:p>
            <a:pPr algn="ctr"/>
            <a:r>
              <a:rPr lang="en-GB" b="1" u="sng" dirty="0" smtClean="0"/>
              <a:t>Does not:</a:t>
            </a:r>
            <a:r>
              <a:rPr lang="en-GB" b="1" dirty="0" smtClean="0"/>
              <a:t> offer alternative interpretations; examine language in detail</a:t>
            </a:r>
          </a:p>
        </p:txBody>
      </p:sp>
    </p:spTree>
    <p:extLst>
      <p:ext uri="{BB962C8B-B14F-4D97-AF65-F5344CB8AC3E}">
        <p14:creationId xmlns:p14="http://schemas.microsoft.com/office/powerpoint/2010/main" val="362187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6712"/>
            <a:ext cx="9144000" cy="648072"/>
          </a:xfrm>
          <a:solidFill>
            <a:srgbClr val="92D050"/>
          </a:solidFill>
          <a:ln>
            <a:solidFill>
              <a:srgbClr val="92D050"/>
            </a:solidFill>
          </a:ln>
        </p:spPr>
        <p:txBody>
          <a:bodyPr>
            <a:noAutofit/>
          </a:bodyPr>
          <a:lstStyle/>
          <a:p>
            <a:pPr algn="l"/>
            <a:r>
              <a:rPr lang="en-GB" sz="2200" b="1" dirty="0" smtClean="0"/>
              <a:t>Sheila: “You’re just beginning to pretend all over again” (65); </a:t>
            </a:r>
            <a:r>
              <a:rPr lang="en-GB" sz="2200" b="1" i="1" dirty="0" smtClean="0"/>
              <a:t>(tensely</a:t>
            </a:r>
            <a:r>
              <a:rPr lang="en-GB" sz="2200" b="1" dirty="0" smtClean="0"/>
              <a:t>) “I want to get out of this. It frightens me the way you talk” (71).</a:t>
            </a:r>
            <a:endParaRPr lang="en-GB" sz="2200" b="1" dirty="0"/>
          </a:p>
        </p:txBody>
      </p:sp>
    </p:spTree>
    <p:extLst>
      <p:ext uri="{BB962C8B-B14F-4D97-AF65-F5344CB8AC3E}">
        <p14:creationId xmlns:p14="http://schemas.microsoft.com/office/powerpoint/2010/main" val="1449900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l"/>
            <a:r>
              <a:rPr lang="en-GB" b="1" i="1" dirty="0" smtClean="0"/>
              <a:t>Mock (1): AIC</a:t>
            </a:r>
            <a:endParaRPr lang="en-GB" b="1" i="1" dirty="0"/>
          </a:p>
        </p:txBody>
      </p:sp>
      <p:sp>
        <p:nvSpPr>
          <p:cNvPr id="4" name="Content Placeholder 3"/>
          <p:cNvSpPr>
            <a:spLocks noGrp="1"/>
          </p:cNvSpPr>
          <p:nvPr>
            <p:ph sz="half" idx="1"/>
          </p:nvPr>
        </p:nvSpPr>
        <p:spPr>
          <a:xfrm>
            <a:off x="467544" y="1340768"/>
            <a:ext cx="8147248" cy="1180728"/>
          </a:xfrm>
          <a:solidFill>
            <a:srgbClr val="FFFF00"/>
          </a:solidFill>
          <a:ln>
            <a:solidFill>
              <a:schemeClr val="accent1"/>
            </a:solidFill>
          </a:ln>
        </p:spPr>
        <p:txBody>
          <a:bodyPr>
            <a:normAutofit fontScale="55000" lnSpcReduction="20000"/>
          </a:bodyPr>
          <a:lstStyle/>
          <a:p>
            <a:pPr marL="0" indent="0">
              <a:buNone/>
            </a:pPr>
            <a:r>
              <a:rPr lang="en-GB" b="1" u="sng" dirty="0" smtClean="0"/>
              <a:t>HW (for Tuesday)</a:t>
            </a:r>
          </a:p>
          <a:p>
            <a:pPr marL="0" indent="0">
              <a:buNone/>
            </a:pPr>
            <a:r>
              <a:rPr lang="en-GB" dirty="0" smtClean="0"/>
              <a:t>Revise the Inspector:</a:t>
            </a:r>
          </a:p>
          <a:p>
            <a:pPr marL="0" indent="0">
              <a:buNone/>
            </a:pPr>
            <a:r>
              <a:rPr lang="en-GB" dirty="0" smtClean="0"/>
              <a:t> - Re-read his key speeches</a:t>
            </a:r>
          </a:p>
          <a:p>
            <a:pPr marL="0" indent="0">
              <a:buNone/>
            </a:pPr>
            <a:r>
              <a:rPr lang="en-GB" dirty="0" smtClean="0"/>
              <a:t>- Think about his function/role in the play</a:t>
            </a:r>
            <a:endParaRPr lang="en-GB" dirty="0"/>
          </a:p>
        </p:txBody>
      </p:sp>
      <p:sp>
        <p:nvSpPr>
          <p:cNvPr id="5" name="Content Placeholder 4"/>
          <p:cNvSpPr>
            <a:spLocks noGrp="1"/>
          </p:cNvSpPr>
          <p:nvPr>
            <p:ph sz="half" idx="2"/>
          </p:nvPr>
        </p:nvSpPr>
        <p:spPr>
          <a:xfrm>
            <a:off x="467544" y="2420888"/>
            <a:ext cx="8219256" cy="3705275"/>
          </a:xfrm>
          <a:solidFill>
            <a:srgbClr val="92D050"/>
          </a:solidFill>
        </p:spPr>
        <p:txBody>
          <a:bodyPr>
            <a:normAutofit fontScale="55000" lnSpcReduction="20000"/>
          </a:bodyPr>
          <a:lstStyle/>
          <a:p>
            <a:pPr marL="0" indent="0">
              <a:buNone/>
            </a:pPr>
            <a:r>
              <a:rPr lang="en-GB" b="1" u="sng" dirty="0" smtClean="0"/>
              <a:t>Mock</a:t>
            </a:r>
          </a:p>
          <a:p>
            <a:pPr marL="0" indent="0">
              <a:buNone/>
            </a:pPr>
            <a:r>
              <a:rPr lang="en-GB" dirty="0" smtClean="0"/>
              <a:t>Pick one of the following characters, and write about how Priestley presents them:</a:t>
            </a:r>
          </a:p>
          <a:p>
            <a:pPr marL="0" indent="0">
              <a:buNone/>
            </a:pPr>
            <a:endParaRPr lang="en-GB" dirty="0"/>
          </a:p>
          <a:p>
            <a:pPr>
              <a:buFontTx/>
              <a:buChar char="-"/>
            </a:pPr>
            <a:r>
              <a:rPr lang="en-GB" dirty="0" err="1" smtClean="0"/>
              <a:t>Mr.</a:t>
            </a:r>
            <a:r>
              <a:rPr lang="en-GB" dirty="0" smtClean="0"/>
              <a:t> Birling</a:t>
            </a:r>
          </a:p>
          <a:p>
            <a:pPr>
              <a:buFontTx/>
              <a:buChar char="-"/>
            </a:pPr>
            <a:r>
              <a:rPr lang="en-GB" dirty="0" smtClean="0"/>
              <a:t>Sheila</a:t>
            </a:r>
          </a:p>
          <a:p>
            <a:pPr>
              <a:buFontTx/>
              <a:buChar char="-"/>
            </a:pPr>
            <a:r>
              <a:rPr lang="en-GB" dirty="0" smtClean="0"/>
              <a:t>Gerald</a:t>
            </a:r>
          </a:p>
          <a:p>
            <a:pPr marL="0" indent="0">
              <a:buNone/>
            </a:pPr>
            <a:endParaRPr lang="en-GB" dirty="0"/>
          </a:p>
          <a:p>
            <a:pPr marL="0" indent="0">
              <a:buNone/>
            </a:pPr>
            <a:r>
              <a:rPr lang="en-GB" dirty="0" smtClean="0"/>
              <a:t>Refer in detail to the play. Analyse:</a:t>
            </a:r>
          </a:p>
          <a:p>
            <a:pPr>
              <a:buFontTx/>
              <a:buChar char="-"/>
            </a:pPr>
            <a:r>
              <a:rPr lang="en-GB" dirty="0" smtClean="0"/>
              <a:t>What characters say</a:t>
            </a:r>
          </a:p>
          <a:p>
            <a:pPr>
              <a:buFontTx/>
              <a:buChar char="-"/>
            </a:pPr>
            <a:r>
              <a:rPr lang="en-GB" dirty="0" smtClean="0"/>
              <a:t>What characters do</a:t>
            </a:r>
          </a:p>
          <a:p>
            <a:pPr>
              <a:buFontTx/>
              <a:buChar char="-"/>
            </a:pPr>
            <a:r>
              <a:rPr lang="en-GB" dirty="0" smtClean="0"/>
              <a:t>Priestley’s use of stagecraft (e.g., stage directions, setting, what happens at the beginning/ends of the Acts.</a:t>
            </a:r>
          </a:p>
          <a:p>
            <a:pPr>
              <a:buFontTx/>
              <a:buChar char="-"/>
            </a:pPr>
            <a:r>
              <a:rPr lang="en-GB" dirty="0" smtClean="0"/>
              <a:t>Challenge: Can you find a way of making the structure of the play relevant (e.g., structured like a tragedy; dialectical structure; inverts the normal structure/organization of detective/mystery stories)?</a:t>
            </a:r>
            <a:endParaRPr lang="en-GB" dirty="0"/>
          </a:p>
        </p:txBody>
      </p:sp>
    </p:spTree>
    <p:extLst>
      <p:ext uri="{BB962C8B-B14F-4D97-AF65-F5344CB8AC3E}">
        <p14:creationId xmlns:p14="http://schemas.microsoft.com/office/powerpoint/2010/main" val="2129724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rgbClr val="FFFF00"/>
          </a:solidFill>
        </p:spPr>
        <p:txBody>
          <a:bodyPr>
            <a:normAutofit fontScale="90000"/>
          </a:bodyPr>
          <a:lstStyle/>
          <a:p>
            <a:pPr algn="l"/>
            <a:r>
              <a:rPr lang="en-GB" b="1" dirty="0" smtClean="0"/>
              <a:t>Word ladder: 5 </a:t>
            </a:r>
            <a:r>
              <a:rPr lang="en-GB" b="1" dirty="0" err="1" smtClean="0"/>
              <a:t>mins</a:t>
            </a:r>
            <a:r>
              <a:rPr lang="en-GB" b="1" dirty="0" smtClean="0"/>
              <a:t> (answers on Tues.)</a:t>
            </a:r>
            <a:endParaRPr lang="en-GB"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289" t="38080" r="68840" b="18451"/>
          <a:stretch/>
        </p:blipFill>
        <p:spPr bwMode="auto">
          <a:xfrm>
            <a:off x="683568" y="1844824"/>
            <a:ext cx="2422689" cy="423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979712" y="2348880"/>
            <a:ext cx="914400" cy="36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094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2575</Words>
  <Application>Microsoft Office PowerPoint</Application>
  <PresentationFormat>On-screen Show (4:3)</PresentationFormat>
  <Paragraphs>276</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What are some of the techniques that Priestley uses to present his characters and his central themes in AIC?</vt:lpstr>
      <vt:lpstr>What are some of the techniques that Priestley uses to present his characters and his central themes in AIC?</vt:lpstr>
      <vt:lpstr>Satire</vt:lpstr>
      <vt:lpstr>AIC: Close analysis</vt:lpstr>
      <vt:lpstr>PowerPoint Presentation</vt:lpstr>
      <vt:lpstr>Sheila: “You’re just beginning to pretend all over again” (65); (tensely) “I want to get out of this. It frightens me the way you talk” (71).</vt:lpstr>
      <vt:lpstr>Sheila: “You’re just beginning to pretend all over again” (65); (tensely) “I want to get out of this. It frightens me the way you talk” (71).</vt:lpstr>
      <vt:lpstr>Mock (1): AIC</vt:lpstr>
      <vt:lpstr>Word ladder: 5 mins (answers on Tues.)</vt:lpstr>
      <vt:lpstr>Preparation for mock</vt:lpstr>
      <vt:lpstr>PowerPoint Presentation</vt:lpstr>
      <vt:lpstr>PowerPoint Presentation</vt:lpstr>
      <vt:lpstr>PowerPoint Presentation</vt:lpstr>
      <vt:lpstr>How does Priestley present Inspector Goole in An Inspector Calls?</vt:lpstr>
      <vt:lpstr>Re-creative Writing: An Inspector Calls</vt:lpstr>
      <vt:lpstr>PowerPoint Presentation</vt:lpstr>
      <vt:lpstr>Task: Write a piece of short fiction based around Eva’s or Inspector Goole’s story (approx. 800 words).</vt:lpstr>
      <vt:lpstr>Eva: Which aspects of her story could we use?</vt:lpstr>
      <vt:lpstr>Goole: How can we “turn him into” a story?</vt:lpstr>
      <vt:lpstr>How to take Priestley’s text and adapt it</vt:lpstr>
      <vt:lpstr>Plan you re-creative piece</vt:lpstr>
      <vt:lpstr>Planning and writing the AIC re-creative pieces</vt:lpstr>
      <vt:lpstr>PowerPoint Presentation</vt:lpstr>
      <vt:lpstr>Exercise</vt:lpstr>
      <vt:lpstr>PowerPoint Presentation</vt:lpstr>
      <vt:lpstr>AIC: Revision (1)</vt:lpstr>
      <vt:lpstr>How are Mr. and Mrs. Birling presented in An Inspector Calls?</vt:lpstr>
      <vt:lpstr>The question will be about characters and/or themes. For examples:</vt:lpstr>
      <vt:lpstr>Characteristics; thematic/symbolic importance</vt:lpstr>
      <vt:lpstr>PowerPoint Presentation</vt:lpstr>
      <vt:lpstr>PowerPoint Presentation</vt:lpstr>
      <vt:lpstr>Revision groups</vt:lpstr>
      <vt:lpstr>Goole</vt:lpstr>
      <vt:lpstr>Mr. Birling</vt:lpstr>
      <vt:lpstr>Mrs. Birling</vt:lpstr>
      <vt:lpstr>Sheila</vt:lpstr>
      <vt:lpstr>Gerald</vt:lpstr>
      <vt:lpstr>Eric: Eric absent for middle section of the play – when Sheila changes – and then central to the final act</vt:lpstr>
      <vt:lpstr>On the sugar paper:</vt:lpstr>
      <vt:lpstr>Inspector mock, Wednesday after half-term break</vt:lpstr>
    </vt:vector>
  </TitlesOfParts>
  <Company>RM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some of the techniques that Priestley uses to present his characters and his central themes in AIC?</dc:title>
  <dc:creator>Belas</dc:creator>
  <cp:lastModifiedBy>Belas</cp:lastModifiedBy>
  <cp:revision>26</cp:revision>
  <cp:lastPrinted>2014-10-17T12:20:25Z</cp:lastPrinted>
  <dcterms:created xsi:type="dcterms:W3CDTF">2014-09-19T09:48:40Z</dcterms:created>
  <dcterms:modified xsi:type="dcterms:W3CDTF">2015-02-10T16:40:42Z</dcterms:modified>
</cp:coreProperties>
</file>